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3" r:id="rId1"/>
  </p:sldMasterIdLst>
  <p:notesMasterIdLst>
    <p:notesMasterId r:id="rId49"/>
  </p:notesMasterIdLst>
  <p:handoutMasterIdLst>
    <p:handoutMasterId r:id="rId50"/>
  </p:handoutMasterIdLst>
  <p:sldIdLst>
    <p:sldId id="540" r:id="rId2"/>
    <p:sldId id="259" r:id="rId3"/>
    <p:sldId id="279" r:id="rId4"/>
    <p:sldId id="290" r:id="rId5"/>
    <p:sldId id="291" r:id="rId6"/>
    <p:sldId id="280" r:id="rId7"/>
    <p:sldId id="448" r:id="rId8"/>
    <p:sldId id="462" r:id="rId9"/>
    <p:sldId id="523" r:id="rId10"/>
    <p:sldId id="550" r:id="rId11"/>
    <p:sldId id="467" r:id="rId12"/>
    <p:sldId id="466" r:id="rId13"/>
    <p:sldId id="478" r:id="rId14"/>
    <p:sldId id="479" r:id="rId15"/>
    <p:sldId id="461" r:id="rId16"/>
    <p:sldId id="471" r:id="rId17"/>
    <p:sldId id="472" r:id="rId18"/>
    <p:sldId id="286" r:id="rId19"/>
    <p:sldId id="354" r:id="rId20"/>
    <p:sldId id="538" r:id="rId21"/>
    <p:sldId id="521" r:id="rId22"/>
    <p:sldId id="368" r:id="rId23"/>
    <p:sldId id="293" r:id="rId24"/>
    <p:sldId id="551" r:id="rId25"/>
    <p:sldId id="361" r:id="rId26"/>
    <p:sldId id="373" r:id="rId27"/>
    <p:sldId id="399" r:id="rId28"/>
    <p:sldId id="375" r:id="rId29"/>
    <p:sldId id="376" r:id="rId30"/>
    <p:sldId id="525" r:id="rId31"/>
    <p:sldId id="552" r:id="rId32"/>
    <p:sldId id="314" r:id="rId33"/>
    <p:sldId id="474" r:id="rId34"/>
    <p:sldId id="483" r:id="rId35"/>
    <p:sldId id="520" r:id="rId36"/>
    <p:sldId id="548" r:id="rId37"/>
    <p:sldId id="557" r:id="rId38"/>
    <p:sldId id="529" r:id="rId39"/>
    <p:sldId id="553" r:id="rId40"/>
    <p:sldId id="531" r:id="rId41"/>
    <p:sldId id="554" r:id="rId42"/>
    <p:sldId id="533" r:id="rId43"/>
    <p:sldId id="555" r:id="rId44"/>
    <p:sldId id="535" r:id="rId45"/>
    <p:sldId id="556" r:id="rId46"/>
    <p:sldId id="500" r:id="rId47"/>
    <p:sldId id="539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i, Pascal (NIH/NINDS) [E]" initials="SP([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13" autoAdjust="0"/>
    <p:restoredTop sz="73832" autoAdjust="0"/>
  </p:normalViewPr>
  <p:slideViewPr>
    <p:cSldViewPr>
      <p:cViewPr varScale="1">
        <p:scale>
          <a:sx n="84" d="100"/>
          <a:sy n="84" d="100"/>
        </p:scale>
        <p:origin x="216" y="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satip\Desktop\ECTRIMS_TC_CVS\Copy%20of%20Table_papers_central_vei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satip\Desktop\ECTRIMS_TC_CVS\Copy%20of%20Table_papers_central_vei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satip\Desktop\ECTRIMS_TC_CVS\Copy%20of%20Table_papers_central_vei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'Graph V1'!$B$1</c:f>
              <c:strCache>
                <c:ptCount val="1"/>
                <c:pt idx="0">
                  <c:v>% CV+  MS WM lesions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V1'!$A$2:$A$20</c:f>
              <c:strCache>
                <c:ptCount val="19"/>
                <c:pt idx="0">
                  <c:v>Tan et al., AJNR 2000 </c:v>
                </c:pt>
                <c:pt idx="1">
                  <c:v>Ge et al., Arch Neurol 2008 </c:v>
                </c:pt>
                <c:pt idx="2">
                  <c:v>Tallantyre et al., Neurology 2008 </c:v>
                </c:pt>
                <c:pt idx="3">
                  <c:v>Tallantyre et al., Invest Radiol 2009 </c:v>
                </c:pt>
                <c:pt idx="4">
                  <c:v>Tallantyre et al., Neurology 2011 </c:v>
                </c:pt>
                <c:pt idx="5">
                  <c:v>Wuerfel et al., Mult Scler 2012 </c:v>
                </c:pt>
                <c:pt idx="6">
                  <c:v>Sinnecker et al., Neurology 2012 </c:v>
                </c:pt>
                <c:pt idx="7">
                  <c:v>Dixon et al., Eur J Radiol 2013 </c:v>
                </c:pt>
                <c:pt idx="8">
                  <c:v>Kister et al., Mult. Scler. Int. 2013</c:v>
                </c:pt>
                <c:pt idx="9">
                  <c:v>Kau et al., Eur Radiol 2013</c:v>
                </c:pt>
                <c:pt idx="10">
                  <c:v>Kilsdonk et., J Neurol 2014 </c:v>
                </c:pt>
                <c:pt idx="11">
                  <c:v>Kilsdonk et., Eur Radiol 2014 </c:v>
                </c:pt>
                <c:pt idx="12">
                  <c:v>Sati et al., Mult Scler 2014</c:v>
                </c:pt>
                <c:pt idx="13">
                  <c:v>Kuchling et al, Mult Scler 2014</c:v>
                </c:pt>
                <c:pt idx="14">
                  <c:v>Dal-Bianco et al, Eur Radiol 2015</c:v>
                </c:pt>
                <c:pt idx="15">
                  <c:v>Solomon et al., Ann. Clin. Transl. Neurol. 2015</c:v>
                </c:pt>
                <c:pt idx="16">
                  <c:v>Lane et al., J. Comput. Assist. Tomogr. 2015</c:v>
                </c:pt>
                <c:pt idx="17">
                  <c:v>Mistry et al., Mutl Scler 2016</c:v>
                </c:pt>
                <c:pt idx="18">
                  <c:v>Campion et al., Eur Radiol 2017</c:v>
                </c:pt>
              </c:strCache>
            </c:strRef>
          </c:cat>
          <c:val>
            <c:numRef>
              <c:f>'Graph V1'!$B$2:$B$20</c:f>
              <c:numCache>
                <c:formatCode>0%</c:formatCode>
                <c:ptCount val="19"/>
                <c:pt idx="0">
                  <c:v>0.99</c:v>
                </c:pt>
                <c:pt idx="1">
                  <c:v>0.59</c:v>
                </c:pt>
                <c:pt idx="2">
                  <c:v>0.82</c:v>
                </c:pt>
                <c:pt idx="3">
                  <c:v>0.87</c:v>
                </c:pt>
                <c:pt idx="4">
                  <c:v>0.8</c:v>
                </c:pt>
                <c:pt idx="5">
                  <c:v>0.92</c:v>
                </c:pt>
                <c:pt idx="6">
                  <c:v>0.92</c:v>
                </c:pt>
                <c:pt idx="7">
                  <c:v>0.95</c:v>
                </c:pt>
                <c:pt idx="9">
                  <c:v>0.84</c:v>
                </c:pt>
                <c:pt idx="10">
                  <c:v>0.78</c:v>
                </c:pt>
                <c:pt idx="11">
                  <c:v>0.74</c:v>
                </c:pt>
                <c:pt idx="12">
                  <c:v>0.96</c:v>
                </c:pt>
                <c:pt idx="13">
                  <c:v>0.74</c:v>
                </c:pt>
                <c:pt idx="14">
                  <c:v>0.81</c:v>
                </c:pt>
                <c:pt idx="15">
                  <c:v>0.81</c:v>
                </c:pt>
                <c:pt idx="16">
                  <c:v>0.63</c:v>
                </c:pt>
                <c:pt idx="17">
                  <c:v>0.67</c:v>
                </c:pt>
                <c:pt idx="18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FE-4041-88CA-AA588A487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8310224"/>
        <c:axId val="-628308176"/>
      </c:lineChart>
      <c:catAx>
        <c:axId val="-6283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628308176"/>
        <c:crosses val="autoZero"/>
        <c:auto val="1"/>
        <c:lblAlgn val="ctr"/>
        <c:lblOffset val="100"/>
        <c:noMultiLvlLbl val="0"/>
      </c:catAx>
      <c:valAx>
        <c:axId val="-628308176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628310224"/>
        <c:crosses val="autoZero"/>
        <c:crossBetween val="between"/>
        <c:majorUnit val="0.1"/>
        <c:min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 V1'!$B$1</c:f>
              <c:strCache>
                <c:ptCount val="1"/>
                <c:pt idx="0">
                  <c:v>% CV+  MS WM lesions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V1'!$A$2:$A$20</c:f>
              <c:strCache>
                <c:ptCount val="19"/>
                <c:pt idx="0">
                  <c:v>Tan et al., AJNR 2000 </c:v>
                </c:pt>
                <c:pt idx="1">
                  <c:v>Ge et al., Arch Neurol 2008 </c:v>
                </c:pt>
                <c:pt idx="2">
                  <c:v>Tallantyre et al., Neurology 2008 </c:v>
                </c:pt>
                <c:pt idx="3">
                  <c:v>Tallantyre et al., Invest Radiol 2009 </c:v>
                </c:pt>
                <c:pt idx="4">
                  <c:v>Tallantyre et al., Neurology 2011 </c:v>
                </c:pt>
                <c:pt idx="5">
                  <c:v>Wuerfel et al., Mult Scler 2012 </c:v>
                </c:pt>
                <c:pt idx="6">
                  <c:v>Sinnecker et al., Neurology 2012 </c:v>
                </c:pt>
                <c:pt idx="7">
                  <c:v>Dixon et al., Eur J Radiol 2013 </c:v>
                </c:pt>
                <c:pt idx="8">
                  <c:v>Kister et al., Mult. Scler. Int. 2013</c:v>
                </c:pt>
                <c:pt idx="9">
                  <c:v>Kau et al., Eur Radiol 2013</c:v>
                </c:pt>
                <c:pt idx="10">
                  <c:v>Kilsdonk et., J Neurol 2014 </c:v>
                </c:pt>
                <c:pt idx="11">
                  <c:v>Kilsdonk et., Eur Radiol 2014 </c:v>
                </c:pt>
                <c:pt idx="12">
                  <c:v>Sati et al., Mult Scler 2014</c:v>
                </c:pt>
                <c:pt idx="13">
                  <c:v>Kuchling et al, Mult Scler 2014</c:v>
                </c:pt>
                <c:pt idx="14">
                  <c:v>Dal-Bianco et al, Eur Radiol 2015</c:v>
                </c:pt>
                <c:pt idx="15">
                  <c:v>Solomon et al., Ann. Clin. Transl. Neurol. 2015</c:v>
                </c:pt>
                <c:pt idx="16">
                  <c:v>Lane et al., J. Comput. Assist. Tomogr. 2015</c:v>
                </c:pt>
                <c:pt idx="17">
                  <c:v>Mistry et al., Mutl Scler 2016</c:v>
                </c:pt>
                <c:pt idx="18">
                  <c:v>Campion et al., Eur Radiol 2017</c:v>
                </c:pt>
              </c:strCache>
            </c:strRef>
          </c:cat>
          <c:val>
            <c:numRef>
              <c:f>'Graph V1'!$B$2:$B$20</c:f>
              <c:numCache>
                <c:formatCode>0%</c:formatCode>
                <c:ptCount val="19"/>
                <c:pt idx="0">
                  <c:v>0.99</c:v>
                </c:pt>
                <c:pt idx="1">
                  <c:v>0.59</c:v>
                </c:pt>
                <c:pt idx="2">
                  <c:v>0.82</c:v>
                </c:pt>
                <c:pt idx="3">
                  <c:v>0.87</c:v>
                </c:pt>
                <c:pt idx="4">
                  <c:v>0.8</c:v>
                </c:pt>
                <c:pt idx="5">
                  <c:v>0.92</c:v>
                </c:pt>
                <c:pt idx="6">
                  <c:v>0.92</c:v>
                </c:pt>
                <c:pt idx="7">
                  <c:v>0.95</c:v>
                </c:pt>
                <c:pt idx="9">
                  <c:v>0.84</c:v>
                </c:pt>
                <c:pt idx="10">
                  <c:v>0.78</c:v>
                </c:pt>
                <c:pt idx="11">
                  <c:v>0.74</c:v>
                </c:pt>
                <c:pt idx="12">
                  <c:v>0.96</c:v>
                </c:pt>
                <c:pt idx="13">
                  <c:v>0.74</c:v>
                </c:pt>
                <c:pt idx="14">
                  <c:v>0.81</c:v>
                </c:pt>
                <c:pt idx="15">
                  <c:v>0.81</c:v>
                </c:pt>
                <c:pt idx="16">
                  <c:v>0.63</c:v>
                </c:pt>
                <c:pt idx="17">
                  <c:v>0.67</c:v>
                </c:pt>
                <c:pt idx="18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0-4723-BEB3-E59798032C67}"/>
            </c:ext>
          </c:extLst>
        </c:ser>
        <c:ser>
          <c:idx val="1"/>
          <c:order val="1"/>
          <c:tx>
            <c:strRef>
              <c:f>'Graph V1'!$C$1</c:f>
              <c:strCache>
                <c:ptCount val="1"/>
                <c:pt idx="0">
                  <c:v>% CV+  non-MS WM lesions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'Graph V1'!$A$2:$A$20</c:f>
              <c:strCache>
                <c:ptCount val="19"/>
                <c:pt idx="0">
                  <c:v>Tan et al., AJNR 2000 </c:v>
                </c:pt>
                <c:pt idx="1">
                  <c:v>Ge et al., Arch Neurol 2008 </c:v>
                </c:pt>
                <c:pt idx="2">
                  <c:v>Tallantyre et al., Neurology 2008 </c:v>
                </c:pt>
                <c:pt idx="3">
                  <c:v>Tallantyre et al., Invest Radiol 2009 </c:v>
                </c:pt>
                <c:pt idx="4">
                  <c:v>Tallantyre et al., Neurology 2011 </c:v>
                </c:pt>
                <c:pt idx="5">
                  <c:v>Wuerfel et al., Mult Scler 2012 </c:v>
                </c:pt>
                <c:pt idx="6">
                  <c:v>Sinnecker et al., Neurology 2012 </c:v>
                </c:pt>
                <c:pt idx="7">
                  <c:v>Dixon et al., Eur J Radiol 2013 </c:v>
                </c:pt>
                <c:pt idx="8">
                  <c:v>Kister et al., Mult. Scler. Int. 2013</c:v>
                </c:pt>
                <c:pt idx="9">
                  <c:v>Kau et al., Eur Radiol 2013</c:v>
                </c:pt>
                <c:pt idx="10">
                  <c:v>Kilsdonk et., J Neurol 2014 </c:v>
                </c:pt>
                <c:pt idx="11">
                  <c:v>Kilsdonk et., Eur Radiol 2014 </c:v>
                </c:pt>
                <c:pt idx="12">
                  <c:v>Sati et al., Mult Scler 2014</c:v>
                </c:pt>
                <c:pt idx="13">
                  <c:v>Kuchling et al, Mult Scler 2014</c:v>
                </c:pt>
                <c:pt idx="14">
                  <c:v>Dal-Bianco et al, Eur Radiol 2015</c:v>
                </c:pt>
                <c:pt idx="15">
                  <c:v>Solomon et al., Ann. Clin. Transl. Neurol. 2015</c:v>
                </c:pt>
                <c:pt idx="16">
                  <c:v>Lane et al., J. Comput. Assist. Tomogr. 2015</c:v>
                </c:pt>
                <c:pt idx="17">
                  <c:v>Mistry et al., Mutl Scler 2016</c:v>
                </c:pt>
                <c:pt idx="18">
                  <c:v>Campion et al., Eur Radiol 2017</c:v>
                </c:pt>
              </c:strCache>
            </c:strRef>
          </c:cat>
          <c:val>
            <c:numRef>
              <c:f>'Graph V1'!$C$2:$C$20</c:f>
              <c:numCache>
                <c:formatCode>General</c:formatCode>
                <c:ptCount val="19"/>
                <c:pt idx="4" formatCode="0%">
                  <c:v>0.19</c:v>
                </c:pt>
                <c:pt idx="5" formatCode="0%">
                  <c:v>0.54</c:v>
                </c:pt>
                <c:pt idx="6" formatCode="0%">
                  <c:v>0.35</c:v>
                </c:pt>
                <c:pt idx="8" formatCode="0%">
                  <c:v>0.09</c:v>
                </c:pt>
                <c:pt idx="9" formatCode="0%">
                  <c:v>0.11</c:v>
                </c:pt>
                <c:pt idx="11" formatCode="0%">
                  <c:v>0.47</c:v>
                </c:pt>
                <c:pt idx="15" formatCode="0%">
                  <c:v>0.43</c:v>
                </c:pt>
                <c:pt idx="16" formatCode="0%">
                  <c:v>0.19</c:v>
                </c:pt>
                <c:pt idx="17" formatCode="0%">
                  <c:v>0.1</c:v>
                </c:pt>
                <c:pt idx="18" formatCode="0%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0-4723-BEB3-E59798032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6069344"/>
        <c:axId val="-546066864"/>
      </c:lineChart>
      <c:catAx>
        <c:axId val="-54606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546066864"/>
        <c:crosses val="autoZero"/>
        <c:auto val="1"/>
        <c:lblAlgn val="ctr"/>
        <c:lblOffset val="100"/>
        <c:noMultiLvlLbl val="0"/>
      </c:catAx>
      <c:valAx>
        <c:axId val="-546066864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546069344"/>
        <c:crosses val="autoZero"/>
        <c:crossBetween val="between"/>
        <c:majorUnit val="0.1"/>
        <c:min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 V1'!$B$1</c:f>
              <c:strCache>
                <c:ptCount val="1"/>
                <c:pt idx="0">
                  <c:v>% CV+  MS WM lesions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V1'!$A$2:$A$20</c:f>
              <c:strCache>
                <c:ptCount val="19"/>
                <c:pt idx="0">
                  <c:v>Tan et al., AJNR 2000 </c:v>
                </c:pt>
                <c:pt idx="1">
                  <c:v>Ge et al., Arch Neurol 2008 </c:v>
                </c:pt>
                <c:pt idx="2">
                  <c:v>Tallantyre et al., Neurology 2008 </c:v>
                </c:pt>
                <c:pt idx="3">
                  <c:v>Tallantyre et al., Invest Radiol 2009 </c:v>
                </c:pt>
                <c:pt idx="4">
                  <c:v>Tallantyre et al., Neurology 2011 </c:v>
                </c:pt>
                <c:pt idx="5">
                  <c:v>Wuerfel et al., Mult Scler 2012 </c:v>
                </c:pt>
                <c:pt idx="6">
                  <c:v>Sinnecker et al., Neurology 2012 </c:v>
                </c:pt>
                <c:pt idx="7">
                  <c:v>Dixon et al., Eur J Radiol 2013 </c:v>
                </c:pt>
                <c:pt idx="8">
                  <c:v>Kister et al., Mult. Scler. Int. 2013</c:v>
                </c:pt>
                <c:pt idx="9">
                  <c:v>Kau et al., Eur Radiol 2013</c:v>
                </c:pt>
                <c:pt idx="10">
                  <c:v>Kilsdonk et., J Neurol 2014 </c:v>
                </c:pt>
                <c:pt idx="11">
                  <c:v>Kilsdonk et., Eur Radiol 2014 </c:v>
                </c:pt>
                <c:pt idx="12">
                  <c:v>Sati et al., Mult Scler 2014</c:v>
                </c:pt>
                <c:pt idx="13">
                  <c:v>Kuchling et al, Mult Scler 2014</c:v>
                </c:pt>
                <c:pt idx="14">
                  <c:v>Dal-Bianco et al, Eur Radiol 2015</c:v>
                </c:pt>
                <c:pt idx="15">
                  <c:v>Solomon et al., Ann. Clin. Transl. Neurol. 2015</c:v>
                </c:pt>
                <c:pt idx="16">
                  <c:v>Lane et al., J. Comput. Assist. Tomogr. 2015</c:v>
                </c:pt>
                <c:pt idx="17">
                  <c:v>Mistry et al., Mutl Scler 2016</c:v>
                </c:pt>
                <c:pt idx="18">
                  <c:v>Campion et al., Eur Radiol 2017</c:v>
                </c:pt>
              </c:strCache>
            </c:strRef>
          </c:cat>
          <c:val>
            <c:numRef>
              <c:f>'Graph V1'!$B$2:$B$20</c:f>
              <c:numCache>
                <c:formatCode>0%</c:formatCode>
                <c:ptCount val="19"/>
                <c:pt idx="0">
                  <c:v>0.99</c:v>
                </c:pt>
                <c:pt idx="1">
                  <c:v>0.59</c:v>
                </c:pt>
                <c:pt idx="2">
                  <c:v>0.82</c:v>
                </c:pt>
                <c:pt idx="3">
                  <c:v>0.87</c:v>
                </c:pt>
                <c:pt idx="4">
                  <c:v>0.8</c:v>
                </c:pt>
                <c:pt idx="5">
                  <c:v>0.92</c:v>
                </c:pt>
                <c:pt idx="6">
                  <c:v>0.92</c:v>
                </c:pt>
                <c:pt idx="7">
                  <c:v>0.95</c:v>
                </c:pt>
                <c:pt idx="9">
                  <c:v>0.84</c:v>
                </c:pt>
                <c:pt idx="10">
                  <c:v>0.78</c:v>
                </c:pt>
                <c:pt idx="11">
                  <c:v>0.74</c:v>
                </c:pt>
                <c:pt idx="12">
                  <c:v>0.96</c:v>
                </c:pt>
                <c:pt idx="13">
                  <c:v>0.74</c:v>
                </c:pt>
                <c:pt idx="14">
                  <c:v>0.81</c:v>
                </c:pt>
                <c:pt idx="15">
                  <c:v>0.81</c:v>
                </c:pt>
                <c:pt idx="16">
                  <c:v>0.63</c:v>
                </c:pt>
                <c:pt idx="17">
                  <c:v>0.67</c:v>
                </c:pt>
                <c:pt idx="18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3-42F1-AEF5-E18F4CC6428A}"/>
            </c:ext>
          </c:extLst>
        </c:ser>
        <c:ser>
          <c:idx val="1"/>
          <c:order val="1"/>
          <c:tx>
            <c:strRef>
              <c:f>'Graph V1'!$C$1</c:f>
              <c:strCache>
                <c:ptCount val="1"/>
                <c:pt idx="0">
                  <c:v>% CV+  non-MS WM lesions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'Graph V1'!$A$2:$A$20</c:f>
              <c:strCache>
                <c:ptCount val="19"/>
                <c:pt idx="0">
                  <c:v>Tan et al., AJNR 2000 </c:v>
                </c:pt>
                <c:pt idx="1">
                  <c:v>Ge et al., Arch Neurol 2008 </c:v>
                </c:pt>
                <c:pt idx="2">
                  <c:v>Tallantyre et al., Neurology 2008 </c:v>
                </c:pt>
                <c:pt idx="3">
                  <c:v>Tallantyre et al., Invest Radiol 2009 </c:v>
                </c:pt>
                <c:pt idx="4">
                  <c:v>Tallantyre et al., Neurology 2011 </c:v>
                </c:pt>
                <c:pt idx="5">
                  <c:v>Wuerfel et al., Mult Scler 2012 </c:v>
                </c:pt>
                <c:pt idx="6">
                  <c:v>Sinnecker et al., Neurology 2012 </c:v>
                </c:pt>
                <c:pt idx="7">
                  <c:v>Dixon et al., Eur J Radiol 2013 </c:v>
                </c:pt>
                <c:pt idx="8">
                  <c:v>Kister et al., Mult. Scler. Int. 2013</c:v>
                </c:pt>
                <c:pt idx="9">
                  <c:v>Kau et al., Eur Radiol 2013</c:v>
                </c:pt>
                <c:pt idx="10">
                  <c:v>Kilsdonk et., J Neurol 2014 </c:v>
                </c:pt>
                <c:pt idx="11">
                  <c:v>Kilsdonk et., Eur Radiol 2014 </c:v>
                </c:pt>
                <c:pt idx="12">
                  <c:v>Sati et al., Mult Scler 2014</c:v>
                </c:pt>
                <c:pt idx="13">
                  <c:v>Kuchling et al, Mult Scler 2014</c:v>
                </c:pt>
                <c:pt idx="14">
                  <c:v>Dal-Bianco et al, Eur Radiol 2015</c:v>
                </c:pt>
                <c:pt idx="15">
                  <c:v>Solomon et al., Ann. Clin. Transl. Neurol. 2015</c:v>
                </c:pt>
                <c:pt idx="16">
                  <c:v>Lane et al., J. Comput. Assist. Tomogr. 2015</c:v>
                </c:pt>
                <c:pt idx="17">
                  <c:v>Mistry et al., Mutl Scler 2016</c:v>
                </c:pt>
                <c:pt idx="18">
                  <c:v>Campion et al., Eur Radiol 2017</c:v>
                </c:pt>
              </c:strCache>
            </c:strRef>
          </c:cat>
          <c:val>
            <c:numRef>
              <c:f>'Graph V1'!$C$2:$C$20</c:f>
              <c:numCache>
                <c:formatCode>General</c:formatCode>
                <c:ptCount val="19"/>
                <c:pt idx="4" formatCode="0%">
                  <c:v>0.19</c:v>
                </c:pt>
                <c:pt idx="5" formatCode="0%">
                  <c:v>0.54</c:v>
                </c:pt>
                <c:pt idx="6" formatCode="0%">
                  <c:v>0.35</c:v>
                </c:pt>
                <c:pt idx="8" formatCode="0%">
                  <c:v>0.09</c:v>
                </c:pt>
                <c:pt idx="9" formatCode="0%">
                  <c:v>0.11</c:v>
                </c:pt>
                <c:pt idx="11" formatCode="0%">
                  <c:v>0.47</c:v>
                </c:pt>
                <c:pt idx="15" formatCode="0%">
                  <c:v>0.43</c:v>
                </c:pt>
                <c:pt idx="16" formatCode="0%">
                  <c:v>0.19</c:v>
                </c:pt>
                <c:pt idx="17" formatCode="0%">
                  <c:v>0.1</c:v>
                </c:pt>
                <c:pt idx="18" formatCode="0%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3-42F1-AEF5-E18F4CC64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6025920"/>
        <c:axId val="-546023440"/>
      </c:lineChart>
      <c:catAx>
        <c:axId val="-5460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546023440"/>
        <c:crosses val="autoZero"/>
        <c:auto val="1"/>
        <c:lblAlgn val="ctr"/>
        <c:lblOffset val="100"/>
        <c:noMultiLvlLbl val="0"/>
      </c:catAx>
      <c:valAx>
        <c:axId val="-546023440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-546025920"/>
        <c:crosses val="autoZero"/>
        <c:crossBetween val="between"/>
        <c:majorUnit val="0.1"/>
        <c:min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3D510D-47EF-2D48-8FD8-96C989ABDF89}" type="datetimeFigureOut">
              <a:rPr lang="en-US"/>
              <a:pPr>
                <a:defRPr/>
              </a:pPr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503982-AB55-104C-B2B3-A881DDD2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A3B6B-1638-2342-9DCB-5D16AE1D5F75}" type="datetime1">
              <a:rPr lang="en-US" altLang="en-US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F3B358-4353-3242-A033-27DCFA4D3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916F6-4988-1D4E-815E-78188D08738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3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9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altLang="x-non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463042-0C3F-4F4B-8BF8-75AC09A7953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64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990FA-3A1C-D943-98B5-3CDF31D48D8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3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9CBC7-36B0-7149-8E86-1AD3DB1B9E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3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9CBC7-36B0-7149-8E86-1AD3DB1B9E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3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x-none" sz="12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4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3B358-4353-3242-A033-27DCFA4D3F7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5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1BEA3-2FE0-BD4C-971F-A46A8F4F4E44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67BFB-2822-E443-A351-C0CD943A0C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B664F-C475-B64C-99D7-0F0402DD6C7C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518C1-598D-7046-A0F4-11A1A6C7A6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CA2D3-19B8-F947-ADAD-C0F853D910AC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7FC0-DAE1-9345-A925-A9D9B14EC7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D89C8-13F3-2B45-AE82-29F6736E8667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C5A0E-43AA-D642-A3AA-F8D91DA397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B82F1-F757-624C-8EDB-D93AE858AABB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44963-C8FA-2148-A62A-F29D874EB2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7ECC1-9054-344D-8F5E-150337F8F7A7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4049B-28D8-0E4A-AAAA-9179CB7B13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8610B-A457-3444-802A-9073A8CCAB0C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1148-AD91-9448-925F-DFEF4ED6D8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938C6-E14B-0B4A-A355-3EF1057891BB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82FD-CD97-7A4A-975C-D57072ED7C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6F6FD-83B6-AA4C-9AE3-8F9C394F4C44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B5358-FEA0-BC42-9DB5-F0D64A42D1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CDD09-55A9-2345-A479-FD9F54684D99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37086-902C-A54E-B7E8-488D0AC8F0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662B3-37BB-7C43-B82C-1D27F8044138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1407-8A91-ED4C-A3DD-62AF2D691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3A30F5-364A-6C4A-AA11-8DED3D3EADF5}" type="datetime1">
              <a:rPr lang="en-US" altLang="en-US" smtClean="0"/>
              <a:pPr>
                <a:defRPr/>
              </a:pPr>
              <a:t>2/15/18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3D7119-42F5-4840-99C6-08D29FFD7F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93870" y="4125702"/>
            <a:ext cx="5562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Pascal Sati, PhD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Staff Scientist, Translational Neuroradiology Section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National Institute of Neurological Disorders and Stroke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National Institutes of Health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Bethesda, Maryland, USA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41" y="-6700"/>
            <a:ext cx="2703209" cy="68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7" t="10297" r="49095" b="2443"/>
          <a:stretch/>
        </p:blipFill>
        <p:spPr bwMode="auto">
          <a:xfrm>
            <a:off x="9610157" y="118655"/>
            <a:ext cx="2581843" cy="67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878" y="530546"/>
            <a:ext cx="2780317" cy="6827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50037" y="3164040"/>
            <a:ext cx="4250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+mj-lt"/>
              </a:rPr>
              <a:t>The central vein sign on MRI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5AF16B4-E0B3-4595-825F-3107E9E9D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542" y="1759429"/>
            <a:ext cx="6329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rgbClr val="FFFF00"/>
                </a:solidFill>
              </a:rPr>
              <a:t>ECTRIMS 2017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rgbClr val="FFFF00"/>
                </a:solidFill>
              </a:rPr>
              <a:t>NAIMS/MAGNIMS ACTRIMS/ECTRIMS Teaching Course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rgbClr val="FFFF00"/>
                </a:solidFill>
              </a:rPr>
              <a:t>Imaging the non-MS lesion in 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530546"/>
            <a:ext cx="3167811" cy="6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1: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86700" cy="1402397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/>
              <a:t>Recent MRI studies in MS patient brains have demonstrated the presence of central veins in which type(s) of white matter lesions?   </a:t>
            </a:r>
          </a:p>
          <a:p>
            <a:pPr marL="0" indent="0">
              <a:buNone/>
              <a:defRPr/>
            </a:pPr>
            <a:endParaRPr lang="en-US" sz="1800" b="1" dirty="0"/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/>
              <a:t>Periventricular lesions &amp; deep white matter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/>
              <a:t>Subcortical lesions &amp; </a:t>
            </a:r>
            <a:r>
              <a:rPr lang="en-US" sz="1800" dirty="0" err="1"/>
              <a:t>juxtacortical</a:t>
            </a:r>
            <a:r>
              <a:rPr lang="en-US" sz="1800" dirty="0"/>
              <a:t>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 err="1"/>
              <a:t>Infratentorial</a:t>
            </a:r>
            <a:r>
              <a:rPr lang="en-US" sz="1800" dirty="0"/>
              <a:t>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b="1" dirty="0">
                <a:solidFill>
                  <a:srgbClr val="00B050"/>
                </a:solidFill>
              </a:rPr>
              <a:t>All of the above</a:t>
            </a:r>
          </a:p>
          <a:p>
            <a:pPr marL="685800" lvl="1" indent="-342900">
              <a:buFont typeface="+mj-lt"/>
              <a:buAutoNum type="alphaUcPeriod"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378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30"/>
          <p:cNvGrpSpPr>
            <a:grpSpLocks/>
          </p:cNvGrpSpPr>
          <p:nvPr/>
        </p:nvGrpSpPr>
        <p:grpSpPr bwMode="auto">
          <a:xfrm>
            <a:off x="8564564" y="762001"/>
            <a:ext cx="1798637" cy="341313"/>
            <a:chOff x="1828800" y="704409"/>
            <a:chExt cx="1797861" cy="341947"/>
          </a:xfrm>
        </p:grpSpPr>
        <p:sp>
          <p:nvSpPr>
            <p:cNvPr id="32" name="Triangle 31"/>
            <p:cNvSpPr>
              <a:spLocks noChangeAspect="1"/>
            </p:cNvSpPr>
            <p:nvPr/>
          </p:nvSpPr>
          <p:spPr>
            <a:xfrm>
              <a:off x="1828800" y="769618"/>
              <a:ext cx="209460" cy="219482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87298" y="769618"/>
              <a:ext cx="228501" cy="22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7" name="TextBox 33"/>
            <p:cNvSpPr txBox="1">
              <a:spLocks noChangeArrowheads="1"/>
            </p:cNvSpPr>
            <p:nvPr/>
          </p:nvSpPr>
          <p:spPr bwMode="auto">
            <a:xfrm>
              <a:off x="2026461" y="707802"/>
              <a:ext cx="4539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MS</a:t>
              </a:r>
            </a:p>
          </p:txBody>
        </p:sp>
        <p:sp>
          <p:nvSpPr>
            <p:cNvPr id="37908" name="TextBox 35"/>
            <p:cNvSpPr txBox="1">
              <a:spLocks noChangeArrowheads="1"/>
            </p:cNvSpPr>
            <p:nvPr/>
          </p:nvSpPr>
          <p:spPr bwMode="auto">
            <a:xfrm>
              <a:off x="2786366" y="704409"/>
              <a:ext cx="8402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non-MS</a:t>
              </a:r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2362201" y="1219201"/>
          <a:ext cx="7433733" cy="562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867868" y="3832888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Incidental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703292" y="3330572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NMOSD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5368434" y="4140863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NMOSD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641483" y="3912720"/>
            <a:ext cx="98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 dirty="0"/>
              <a:t>Headaches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367464" y="2895601"/>
            <a:ext cx="79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Vascular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642754" y="3090955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Migraine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884499" y="3764509"/>
            <a:ext cx="900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Dementia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8570438" y="6531879"/>
            <a:ext cx="2097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 i="1"/>
              <a:t>SVD = small vessel disease</a:t>
            </a:r>
            <a:endParaRPr lang="en-US" altLang="x-none" sz="1400" i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2716" y="-140238"/>
            <a:ext cx="8679480" cy="1325563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Lower frequency of central veins in non-MS lesions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8952196" y="3203246"/>
            <a:ext cx="47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SVD</a:t>
            </a:r>
            <a:endParaRPr lang="en-US" altLang="x-none" sz="1400" dirty="0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8661313" y="4091534"/>
            <a:ext cx="47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SVD</a:t>
            </a:r>
            <a:endParaRPr lang="en-US" altLang="x-none" sz="1400" dirty="0"/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499528" y="2828256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Susac</a:t>
            </a:r>
            <a:endParaRPr lang="en-US" altLang="x-none" sz="1400" dirty="0"/>
          </a:p>
        </p:txBody>
      </p:sp>
      <p:sp>
        <p:nvSpPr>
          <p:cNvPr id="35" name="Rectangle 34"/>
          <p:cNvSpPr/>
          <p:nvPr/>
        </p:nvSpPr>
        <p:spPr>
          <a:xfrm>
            <a:off x="4808557" y="929859"/>
            <a:ext cx="3062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600"/>
              <a:t>Percentage of CVS </a:t>
            </a:r>
            <a:r>
              <a:rPr lang="en-US" altLang="x-none" sz="1600" dirty="0"/>
              <a:t>positive lesions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23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30"/>
          <p:cNvGrpSpPr>
            <a:grpSpLocks/>
          </p:cNvGrpSpPr>
          <p:nvPr/>
        </p:nvGrpSpPr>
        <p:grpSpPr bwMode="auto">
          <a:xfrm>
            <a:off x="8564564" y="762001"/>
            <a:ext cx="1798637" cy="341313"/>
            <a:chOff x="1828800" y="704409"/>
            <a:chExt cx="1797861" cy="341947"/>
          </a:xfrm>
        </p:grpSpPr>
        <p:sp>
          <p:nvSpPr>
            <p:cNvPr id="32" name="Triangle 31"/>
            <p:cNvSpPr>
              <a:spLocks noChangeAspect="1"/>
            </p:cNvSpPr>
            <p:nvPr/>
          </p:nvSpPr>
          <p:spPr>
            <a:xfrm>
              <a:off x="1828800" y="769618"/>
              <a:ext cx="209460" cy="219482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87298" y="769618"/>
              <a:ext cx="228501" cy="22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7" name="TextBox 33"/>
            <p:cNvSpPr txBox="1">
              <a:spLocks noChangeArrowheads="1"/>
            </p:cNvSpPr>
            <p:nvPr/>
          </p:nvSpPr>
          <p:spPr bwMode="auto">
            <a:xfrm>
              <a:off x="2026461" y="707802"/>
              <a:ext cx="4539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MS</a:t>
              </a:r>
            </a:p>
          </p:txBody>
        </p:sp>
        <p:sp>
          <p:nvSpPr>
            <p:cNvPr id="37908" name="TextBox 35"/>
            <p:cNvSpPr txBox="1">
              <a:spLocks noChangeArrowheads="1"/>
            </p:cNvSpPr>
            <p:nvPr/>
          </p:nvSpPr>
          <p:spPr bwMode="auto">
            <a:xfrm>
              <a:off x="2786366" y="704409"/>
              <a:ext cx="8402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non-MS</a:t>
              </a:r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2362201" y="1219201"/>
          <a:ext cx="7433733" cy="562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 flipH="1">
            <a:off x="2209800" y="2895600"/>
            <a:ext cx="822960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361" y="-180213"/>
            <a:ext cx="10978246" cy="1325563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Differentiating MS from its MRI mimics with the central vein sign ?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867868" y="3832888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Incidental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499528" y="2828256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Susac</a:t>
            </a:r>
            <a:endParaRPr lang="en-US" altLang="x-none" sz="1400" dirty="0"/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4703292" y="3330572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NMOSD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368434" y="4140863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NMOSD</a:t>
            </a: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5641484" y="3912720"/>
            <a:ext cx="984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 dirty="0"/>
              <a:t>Headaches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6367464" y="2895601"/>
            <a:ext cx="79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Vascular</a:t>
            </a: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7642754" y="3090955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Migraine</a:t>
            </a: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7884499" y="3764509"/>
            <a:ext cx="900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Dementia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8952196" y="3203246"/>
            <a:ext cx="47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SVD</a:t>
            </a:r>
            <a:endParaRPr lang="en-US" altLang="x-none" sz="1400" dirty="0"/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8661313" y="4091534"/>
            <a:ext cx="47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/>
              <a:t>SVD</a:t>
            </a:r>
            <a:endParaRPr lang="en-US" altLang="x-none" sz="1400" dirty="0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8570438" y="6531879"/>
            <a:ext cx="2097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 i="1"/>
              <a:t>SVD = small vessel disease</a:t>
            </a:r>
            <a:endParaRPr lang="en-US" altLang="x-none" sz="1400" i="1" dirty="0"/>
          </a:p>
        </p:txBody>
      </p:sp>
      <p:sp>
        <p:nvSpPr>
          <p:cNvPr id="25" name="Rectangle 24"/>
          <p:cNvSpPr/>
          <p:nvPr/>
        </p:nvSpPr>
        <p:spPr>
          <a:xfrm>
            <a:off x="4808557" y="929859"/>
            <a:ext cx="3062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600"/>
              <a:t>Percentage of CVS </a:t>
            </a:r>
            <a:r>
              <a:rPr lang="en-US" altLang="x-none" sz="1600" dirty="0"/>
              <a:t>positive lesions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744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155660"/>
            <a:ext cx="8763000" cy="1325563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Diagnosing MS with the central vein sign ?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45118" y="1078457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i="1" dirty="0" err="1"/>
              <a:t>Tallantyre</a:t>
            </a:r>
            <a:r>
              <a:rPr lang="en-US" altLang="x-none" sz="1800" i="1" dirty="0"/>
              <a:t> et al. Neurology (2011)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27786"/>
            <a:ext cx="4613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267200" y="4610917"/>
            <a:ext cx="40767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dirty="0"/>
              <a:t>Proposed cutoff to establish </a:t>
            </a:r>
            <a:r>
              <a:rPr lang="en-US" altLang="x-none" sz="1800"/>
              <a:t>MS diagnosis</a:t>
            </a:r>
            <a:endParaRPr lang="en-US" altLang="x-non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904" y="0"/>
            <a:ext cx="3216918" cy="4711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7600" y="11765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MS </a:t>
            </a:r>
            <a:r>
              <a:rPr lang="en-US" sz="1400" i="1"/>
              <a:t>WM lesions</a:t>
            </a:r>
            <a:endParaRPr lang="en-US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6684904" y="29648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x-none" sz="1400" i="1" dirty="0"/>
              <a:t>incidental WM lesions </a:t>
            </a:r>
          </a:p>
          <a:p>
            <a:r>
              <a:rPr lang="en-US" altLang="x-none" sz="1400" i="1" dirty="0"/>
              <a:t>(healthy or vascular risk factors)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07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44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CVS criteria proposed for MS diagnosis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8763000" cy="860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b="1" dirty="0"/>
              <a:t> </a:t>
            </a:r>
            <a:r>
              <a:rPr lang="en-US" altLang="x-none" sz="1800" b="1" dirty="0"/>
              <a:t>40% cutoff		  </a:t>
            </a:r>
            <a:r>
              <a:rPr lang="en-US" altLang="x-none" sz="1700" i="1" dirty="0"/>
              <a:t>Mistry et al. JAMA </a:t>
            </a:r>
            <a:r>
              <a:rPr lang="en-US" altLang="x-none" sz="1700" i="1" dirty="0" err="1"/>
              <a:t>Neurol</a:t>
            </a:r>
            <a:r>
              <a:rPr lang="en-US" altLang="x-none" sz="1700" i="1" dirty="0"/>
              <a:t> 2013</a:t>
            </a:r>
            <a:r>
              <a:rPr lang="en-US" altLang="x-none" sz="1800" i="1" dirty="0"/>
              <a:t>	                                      </a:t>
            </a:r>
            <a:r>
              <a:rPr lang="en-US" altLang="x-none" sz="1600" i="1" dirty="0"/>
              <a:t>13 MS &amp; 9 with </a:t>
            </a:r>
            <a:r>
              <a:rPr lang="en-US" sz="1600" i="1" dirty="0" err="1"/>
              <a:t>microangiopathic</a:t>
            </a:r>
            <a:r>
              <a:rPr lang="en-US" sz="1600" i="1" dirty="0"/>
              <a:t> lesions. 				                   </a:t>
            </a:r>
            <a:r>
              <a:rPr lang="en-US" altLang="x-none" sz="1600" i="1" dirty="0"/>
              <a:t>100% positive and negative predictive of MS diagnosis in 22 patients.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i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sz="1600" i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sz="1600" i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dirty="0"/>
          </a:p>
        </p:txBody>
      </p:sp>
      <p:sp>
        <p:nvSpPr>
          <p:cNvPr id="2" name="Rectangle 1"/>
          <p:cNvSpPr/>
          <p:nvPr/>
        </p:nvSpPr>
        <p:spPr>
          <a:xfrm>
            <a:off x="1219200" y="2295399"/>
            <a:ext cx="9869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b="1" dirty="0"/>
              <a:t>‘VIL45’ (&gt; 45%) and ‘VIL60’ (&gt;60%) cutoff		</a:t>
            </a:r>
            <a:r>
              <a:rPr lang="en-US" sz="1700" i="1" dirty="0"/>
              <a:t>Campion et al. </a:t>
            </a:r>
            <a:r>
              <a:rPr lang="en-US" sz="1700" i="1" dirty="0" err="1"/>
              <a:t>Eur</a:t>
            </a:r>
            <a:r>
              <a:rPr lang="en-US" sz="1700" i="1" dirty="0"/>
              <a:t> </a:t>
            </a:r>
            <a:r>
              <a:rPr lang="en-US" sz="1700" i="1" dirty="0" err="1"/>
              <a:t>Radiol</a:t>
            </a:r>
            <a:r>
              <a:rPr lang="en-US" sz="1700" i="1" dirty="0"/>
              <a:t> 2017    </a:t>
            </a:r>
            <a:r>
              <a:rPr lang="en-US" i="1" dirty="0"/>
              <a:t>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i="1" dirty="0"/>
              <a:t>    25 MS &amp; 10 SVD. 							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i="1" dirty="0"/>
              <a:t>    VIL45: 100% sensitivity &amp; 80% specificity, VIL60: 96% sensitivity &amp; 90% specificity.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527756"/>
            <a:ext cx="8483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b="1" dirty="0"/>
              <a:t>6 morphologically characteristic lesions           </a:t>
            </a:r>
            <a:r>
              <a:rPr lang="en-US" sz="1700" i="1" dirty="0"/>
              <a:t>Mistry et al. MSJ 2014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i="1" dirty="0"/>
              <a:t>    13 MS &amp; 7 SVD/migraine. 				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i="1" dirty="0"/>
              <a:t>   Perfect classification of 20 cases.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948520"/>
            <a:ext cx="91725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x-none" sz="1600" b="1" dirty="0"/>
              <a:t> </a:t>
            </a:r>
            <a:r>
              <a:rPr lang="en-US" altLang="x-none" b="1" dirty="0"/>
              <a:t>Select 3 / Select 3*		</a:t>
            </a:r>
            <a:r>
              <a:rPr lang="en-US" sz="1700" i="1" dirty="0"/>
              <a:t>Solomon et al. MSJ 2017                                                                                </a:t>
            </a:r>
          </a:p>
          <a:p>
            <a:r>
              <a:rPr lang="en-US" sz="1600" i="1" dirty="0"/>
              <a:t>    10 MS &amp; 10 migraine. 					                            </a:t>
            </a:r>
          </a:p>
          <a:p>
            <a:r>
              <a:rPr lang="en-US" sz="1600" i="1" dirty="0"/>
              <a:t>    Select 3:  0.52 sensitivity &amp; 0.98 specificity. Select 3*:  0.83 sensitivity &amp; 0.81 specificity.</a:t>
            </a:r>
            <a:endParaRPr lang="en-US" altLang="x-none" sz="1600" b="1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0" y="3202583"/>
            <a:ext cx="4495800" cy="338554"/>
          </a:xfrm>
          <a:prstGeom prst="rect">
            <a:avLst/>
          </a:prstGeom>
          <a:noFill/>
          <a:ln w="25400">
            <a:solidFill>
              <a:srgbClr val="5F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ea typeface="ＭＳ Ｐゴシック" charset="-128"/>
                <a:cs typeface="ＭＳ Ｐゴシック" charset="-128"/>
              </a:rPr>
              <a:t>Dworkin </a:t>
            </a:r>
            <a:r>
              <a:rPr lang="en-US" altLang="en-US" sz="1600" b="1" i="1" dirty="0">
                <a:latin typeface="+mn-lt"/>
                <a:ea typeface="ＭＳ Ｐゴシック" charset="-128"/>
                <a:cs typeface="ＭＳ Ｐゴシック" charset="-128"/>
              </a:rPr>
              <a:t>et al. </a:t>
            </a:r>
            <a:r>
              <a:rPr lang="en-US" altLang="en-US" sz="1600" b="1" dirty="0">
                <a:latin typeface="+mn-lt"/>
                <a:ea typeface="ＭＳ Ｐゴシック" charset="-128"/>
                <a:cs typeface="ＭＳ Ｐゴシック" charset="-128"/>
              </a:rPr>
              <a:t>(P575) Poster Session 1, Thurs 26th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7799" y="5896619"/>
            <a:ext cx="4648201" cy="338554"/>
          </a:xfrm>
          <a:prstGeom prst="rect">
            <a:avLst/>
          </a:prstGeom>
          <a:noFill/>
          <a:ln w="25400">
            <a:solidFill>
              <a:srgbClr val="5F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ea typeface="ＭＳ Ｐゴシック" charset="-128"/>
                <a:cs typeface="ＭＳ Ｐゴシック" charset="-128"/>
              </a:rPr>
              <a:t>Solomon</a:t>
            </a:r>
            <a:r>
              <a:rPr lang="en-US" altLang="en-US" sz="1600" b="1" i="1" dirty="0">
                <a:latin typeface="+mn-lt"/>
                <a:ea typeface="ＭＳ Ｐゴシック" charset="-128"/>
                <a:cs typeface="ＭＳ Ｐゴシック" charset="-128"/>
              </a:rPr>
              <a:t> et al. </a:t>
            </a:r>
            <a:r>
              <a:rPr lang="en-US" altLang="en-US" sz="1600" b="1" dirty="0">
                <a:latin typeface="+mn-lt"/>
                <a:ea typeface="ＭＳ Ｐゴシック" charset="-128"/>
                <a:cs typeface="ＭＳ Ｐゴシック" charset="-128"/>
              </a:rPr>
              <a:t>(P842) Poster Session 2, Friday 27th </a:t>
            </a:r>
          </a:p>
        </p:txBody>
      </p:sp>
    </p:spTree>
    <p:extLst>
      <p:ext uri="{BB962C8B-B14F-4D97-AF65-F5344CB8AC3E}">
        <p14:creationId xmlns:p14="http://schemas.microsoft.com/office/powerpoint/2010/main" val="3938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179" y="562808"/>
            <a:ext cx="8839200" cy="53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000" dirty="0"/>
              <a:t> Single-center studies indicate that CVS may help with differential diagnosis    </a:t>
            </a:r>
            <a:r>
              <a:rPr lang="en-US" sz="1600" i="1" dirty="0"/>
              <a:t>(discrimination between MS lesions and ischemic lesions)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1179" y="3354029"/>
            <a:ext cx="8096250" cy="1494035"/>
            <a:chOff x="396512" y="3622388"/>
            <a:chExt cx="8096250" cy="1494035"/>
          </a:xfrm>
        </p:grpSpPr>
        <p:sp>
          <p:nvSpPr>
            <p:cNvPr id="4" name="Rectangle 3"/>
            <p:cNvSpPr/>
            <p:nvPr/>
          </p:nvSpPr>
          <p:spPr>
            <a:xfrm>
              <a:off x="776409" y="3946872"/>
              <a:ext cx="660001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i="1" dirty="0" err="1"/>
                <a:t>Lummel</a:t>
              </a:r>
              <a:r>
                <a:rPr lang="en-US" sz="1400" i="1" dirty="0"/>
                <a:t> et al., Neuroradiology 2011 (80% in MS lesions vs 78% in ischemic lesions)</a:t>
              </a:r>
            </a:p>
            <a:p>
              <a:r>
                <a:rPr lang="en-US" sz="1400" i="1" dirty="0"/>
                <a:t> </a:t>
              </a:r>
              <a:r>
                <a:rPr lang="en-US" sz="1400" i="1" dirty="0" err="1"/>
                <a:t>Lamot</a:t>
              </a:r>
              <a:r>
                <a:rPr lang="en-US" sz="1400" i="1" dirty="0"/>
                <a:t> et al., </a:t>
              </a:r>
              <a:r>
                <a:rPr lang="en-US" sz="1400" i="1" dirty="0" err="1"/>
                <a:t>Mult</a:t>
              </a:r>
              <a:r>
                <a:rPr lang="en-US" sz="1400" i="1" dirty="0"/>
                <a:t> </a:t>
              </a:r>
              <a:r>
                <a:rPr lang="en-US" sz="1400" i="1" dirty="0" err="1"/>
                <a:t>Scler</a:t>
              </a:r>
              <a:r>
                <a:rPr lang="en-US" sz="1400" i="1" dirty="0"/>
                <a:t> </a:t>
              </a:r>
              <a:r>
                <a:rPr lang="en-US" sz="1400" i="1" dirty="0" err="1"/>
                <a:t>Relat</a:t>
              </a:r>
              <a:r>
                <a:rPr lang="en-US" sz="1400" i="1" dirty="0"/>
                <a:t> </a:t>
              </a:r>
              <a:r>
                <a:rPr lang="en-US" sz="1400" i="1" dirty="0" err="1"/>
                <a:t>Disord</a:t>
              </a:r>
              <a:r>
                <a:rPr lang="en-US" sz="1400" i="1" dirty="0"/>
                <a:t> 2017 (62% in MS lesions vs 71% in ischemic lesions)</a:t>
              </a:r>
              <a:endParaRPr lang="en-US" sz="1400" i="1" dirty="0">
                <a:solidFill>
                  <a:srgbClr val="000000"/>
                </a:solidFill>
              </a:endParaRPr>
            </a:p>
            <a:p>
              <a:endParaRPr lang="en-US" sz="1400" i="1" dirty="0">
                <a:solidFill>
                  <a:srgbClr val="000000"/>
                </a:solidFill>
              </a:endParaRPr>
            </a:p>
            <a:p>
              <a:endParaRPr lang="en-US" sz="1400" dirty="0"/>
            </a:p>
            <a:p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512" y="3622388"/>
              <a:ext cx="80962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</a:pPr>
              <a:r>
                <a:rPr lang="en-US" sz="2000" dirty="0"/>
                <a:t>Conflicting results on %CV in small vessel diseases 	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7448" y="1766435"/>
            <a:ext cx="8826661" cy="1655038"/>
            <a:chOff x="317339" y="1997676"/>
            <a:chExt cx="8826661" cy="1655038"/>
          </a:xfrm>
        </p:grpSpPr>
        <p:sp>
          <p:nvSpPr>
            <p:cNvPr id="2" name="Rectangle 1"/>
            <p:cNvSpPr/>
            <p:nvPr/>
          </p:nvSpPr>
          <p:spPr>
            <a:xfrm>
              <a:off x="317339" y="1997676"/>
              <a:ext cx="8826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</a:pPr>
              <a:r>
                <a:rPr lang="en-US" sz="2000" dirty="0"/>
                <a:t>Need for more data on inflammatory MRI mimics of MS</a:t>
              </a:r>
            </a:p>
            <a:p>
              <a:r>
                <a:rPr lang="en-US" dirty="0"/>
                <a:t>      </a:t>
              </a:r>
              <a:r>
                <a:rPr lang="en-US" sz="1600" i="1" dirty="0" err="1"/>
                <a:t>Behçet's</a:t>
              </a:r>
              <a:r>
                <a:rPr lang="en-US" sz="1600" i="1" dirty="0"/>
                <a:t> disease, </a:t>
              </a:r>
              <a:r>
                <a:rPr lang="en-US" sz="1600" i="1" dirty="0" err="1"/>
                <a:t>Sjögren’s</a:t>
              </a:r>
              <a:r>
                <a:rPr lang="en-US" sz="1600" i="1" dirty="0"/>
                <a:t> syndrome, systemic lupus erythematosus, </a:t>
              </a:r>
              <a:r>
                <a:rPr lang="en-US" sz="1600" i="1" dirty="0" err="1"/>
                <a:t>neurosarcoidosis</a:t>
              </a:r>
              <a:r>
                <a:rPr lang="en-US" sz="1600" i="1" dirty="0"/>
                <a:t>,</a:t>
              </a:r>
              <a:r>
                <a:rPr lang="mr-IN" sz="1600" i="1" dirty="0"/>
                <a:t>…</a:t>
              </a:r>
              <a:endParaRPr lang="en-US" sz="1600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6691" y="2698607"/>
              <a:ext cx="42550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i="1" dirty="0" err="1"/>
                <a:t>Massacesi</a:t>
              </a:r>
              <a:r>
                <a:rPr lang="en-US" sz="1400" i="1" dirty="0"/>
                <a:t> et al., European Academy of Neurology 2016</a:t>
              </a:r>
            </a:p>
            <a:p>
              <a:r>
                <a:rPr lang="en-US" sz="1400" i="1" dirty="0">
                  <a:solidFill>
                    <a:srgbClr val="000000"/>
                  </a:solidFill>
                </a:rPr>
                <a:t> 89% in MS vs 15% in SAD (</a:t>
              </a:r>
              <a:r>
                <a:rPr lang="en-US" sz="1400" i="1" dirty="0" err="1"/>
                <a:t>Behçet</a:t>
              </a:r>
              <a:r>
                <a:rPr lang="en-US" sz="1400" i="1" dirty="0">
                  <a:solidFill>
                    <a:srgbClr val="000000"/>
                  </a:solidFill>
                </a:rPr>
                <a:t>, SLE, APS)</a:t>
              </a:r>
            </a:p>
            <a:p>
              <a:endParaRPr lang="en-US" sz="1400" dirty="0"/>
            </a:p>
            <a:p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2951" y="4735772"/>
            <a:ext cx="8668313" cy="892552"/>
            <a:chOff x="396512" y="5054868"/>
            <a:chExt cx="8668313" cy="892552"/>
          </a:xfrm>
        </p:grpSpPr>
        <p:sp>
          <p:nvSpPr>
            <p:cNvPr id="10" name="Rectangle 9"/>
            <p:cNvSpPr/>
            <p:nvPr/>
          </p:nvSpPr>
          <p:spPr>
            <a:xfrm>
              <a:off x="396512" y="5054868"/>
              <a:ext cx="86683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</a:pPr>
              <a:r>
                <a:rPr lang="en-US" sz="2000" b="1" dirty="0"/>
                <a:t>Need for large-scale comparative studies using </a:t>
              </a:r>
              <a:r>
                <a:rPr lang="en-US" sz="2000" b="1" u="sng" dirty="0"/>
                <a:t>standardized methods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990" y="5424200"/>
              <a:ext cx="5548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/>
                <a:t>Filippi</a:t>
              </a:r>
              <a:r>
                <a:rPr lang="en-US" sz="1400" i="1" dirty="0"/>
                <a:t> et al. Lancet </a:t>
              </a:r>
              <a:r>
                <a:rPr lang="en-US" sz="1400" i="1" dirty="0" err="1"/>
                <a:t>Neurol</a:t>
              </a:r>
              <a:r>
                <a:rPr lang="en-US" sz="1400" i="1" dirty="0"/>
                <a:t> 2016   (MAGNIMS)</a:t>
              </a:r>
            </a:p>
            <a:p>
              <a:r>
                <a:rPr lang="en-US" sz="1400" i="1" dirty="0"/>
                <a:t>Sati et al. Nature Review Neurology 2016 (NAIMS)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74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84254"/>
            <a:ext cx="6128282" cy="205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798" y="921857"/>
            <a:ext cx="265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i="1" dirty="0" err="1"/>
              <a:t>Kilsdonk</a:t>
            </a:r>
            <a:r>
              <a:rPr lang="en-US" sz="1600" i="1" dirty="0"/>
              <a:t> et., </a:t>
            </a:r>
            <a:r>
              <a:rPr lang="en-US" sz="1600" i="1" dirty="0" err="1"/>
              <a:t>Eur</a:t>
            </a:r>
            <a:r>
              <a:rPr lang="en-US" sz="1600" i="1" dirty="0"/>
              <a:t> </a:t>
            </a:r>
            <a:r>
              <a:rPr lang="en-US" sz="1600" i="1" dirty="0" err="1"/>
              <a:t>Radiol</a:t>
            </a:r>
            <a:r>
              <a:rPr lang="en-US" sz="1600" i="1" dirty="0"/>
              <a:t> 2014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798" y="3742393"/>
            <a:ext cx="3169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i="1" dirty="0" err="1"/>
              <a:t>Lummel</a:t>
            </a:r>
            <a:r>
              <a:rPr lang="en-US" sz="1600" i="1" dirty="0"/>
              <a:t> et al., Neuroradiology 2011</a:t>
            </a:r>
          </a:p>
          <a:p>
            <a:pPr fontAlgn="b"/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8112"/>
            <a:ext cx="10458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Different criteria for the central vein sign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8" y="4070223"/>
            <a:ext cx="4706208" cy="2482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129" y="3886201"/>
            <a:ext cx="3031093" cy="2971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94413" y="5149299"/>
            <a:ext cx="2928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i="1" dirty="0" err="1"/>
              <a:t>Tallantyre</a:t>
            </a:r>
            <a:r>
              <a:rPr lang="en-US" sz="1600" i="1" dirty="0"/>
              <a:t> et al., Neurology 2011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60636"/>
            <a:ext cx="2057400" cy="3616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46280" y="1620826"/>
            <a:ext cx="2387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i="1" dirty="0"/>
              <a:t>Solomon et al., ACTN 2015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73873"/>
              </p:ext>
            </p:extLst>
          </p:nvPr>
        </p:nvGraphicFramePr>
        <p:xfrm>
          <a:off x="3069265" y="642010"/>
          <a:ext cx="5715000" cy="61397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4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Reference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MRI technique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B0 (T)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Gad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 dirty="0">
                          <a:effectLst/>
                        </a:rPr>
                        <a:t>Tan et al., AJNR 2000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SWI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1.5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Yes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Ge et al., Arch </a:t>
                      </a:r>
                      <a:r>
                        <a:rPr lang="en-US" sz="1200" i="1" u="none" strike="noStrike" dirty="0" err="1">
                          <a:effectLst/>
                        </a:rPr>
                        <a:t>Neurol</a:t>
                      </a:r>
                      <a:r>
                        <a:rPr lang="en-US" sz="1200" i="1" u="none" strike="noStrike" dirty="0">
                          <a:effectLst/>
                        </a:rPr>
                        <a:t> 2008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Tallantyre</a:t>
                      </a:r>
                      <a:r>
                        <a:rPr lang="en-US" sz="1200" i="1" u="none" strike="noStrike" dirty="0">
                          <a:effectLst/>
                        </a:rPr>
                        <a:t> et al., Neurology 2008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Tallantyre</a:t>
                      </a:r>
                      <a:r>
                        <a:rPr lang="en-US" sz="1200" i="1" u="none" strike="noStrike" dirty="0">
                          <a:effectLst/>
                        </a:rPr>
                        <a:t> et al., Invest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2009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 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Lummel</a:t>
                      </a:r>
                      <a:r>
                        <a:rPr lang="en-US" sz="1200" i="1" u="none" strike="noStrike" dirty="0">
                          <a:effectLst/>
                        </a:rPr>
                        <a:t> et al., Neuroradiology 2011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SWAN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Tallantyre</a:t>
                      </a:r>
                      <a:r>
                        <a:rPr lang="en-US" sz="1200" i="1" u="none" strike="noStrike" dirty="0">
                          <a:effectLst/>
                        </a:rPr>
                        <a:t> et al., Neurology 2011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 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Wuerfel</a:t>
                      </a:r>
                      <a:r>
                        <a:rPr lang="en-US" sz="1200" i="1" u="none" strike="noStrike" dirty="0">
                          <a:effectLst/>
                        </a:rPr>
                        <a:t>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Mult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 2012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>
                          <a:effectLst/>
                        </a:rPr>
                        <a:t>Sinnecker et al., Neurology 2012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Dixon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Eur</a:t>
                      </a:r>
                      <a:r>
                        <a:rPr lang="en-US" sz="1200" i="1" u="none" strike="noStrike" dirty="0">
                          <a:effectLst/>
                        </a:rPr>
                        <a:t> J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2013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Kister</a:t>
                      </a:r>
                      <a:r>
                        <a:rPr lang="en-US" sz="1200" i="1" u="none" strike="noStrike" dirty="0">
                          <a:effectLst/>
                        </a:rPr>
                        <a:t>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Mult</a:t>
                      </a:r>
                      <a:r>
                        <a:rPr lang="en-US" sz="1200" i="1" u="none" strike="noStrike" dirty="0">
                          <a:effectLst/>
                        </a:rPr>
                        <a:t>.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. Int. 2013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Kau</a:t>
                      </a:r>
                      <a:r>
                        <a:rPr lang="en-US" sz="1200" i="1" u="none" strike="noStrike" dirty="0">
                          <a:effectLst/>
                        </a:rPr>
                        <a:t>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Eur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2013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Kilsdonk</a:t>
                      </a:r>
                      <a:r>
                        <a:rPr lang="en-US" sz="1200" i="1" u="none" strike="noStrike" dirty="0">
                          <a:effectLst/>
                        </a:rPr>
                        <a:t> et., J </a:t>
                      </a:r>
                      <a:r>
                        <a:rPr lang="en-US" sz="1200" i="1" u="none" strike="noStrike" dirty="0" err="1">
                          <a:effectLst/>
                        </a:rPr>
                        <a:t>Neurol</a:t>
                      </a:r>
                      <a:r>
                        <a:rPr lang="en-US" sz="1200" i="1" u="none" strike="noStrike" dirty="0">
                          <a:effectLst/>
                        </a:rPr>
                        <a:t> 2014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FLAIR*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Kilsdonk</a:t>
                      </a:r>
                      <a:r>
                        <a:rPr lang="en-US" sz="1200" i="1" u="none" strike="noStrike" dirty="0">
                          <a:effectLst/>
                        </a:rPr>
                        <a:t> et., </a:t>
                      </a:r>
                      <a:r>
                        <a:rPr lang="en-US" sz="1200" i="1" u="none" strike="noStrike" dirty="0" err="1">
                          <a:effectLst/>
                        </a:rPr>
                        <a:t>Eur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2014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FLAIR*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Sati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Mult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 2014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</a:t>
                      </a:r>
                      <a:r>
                        <a:rPr lang="en-US" sz="1200" baseline="0" dirty="0" err="1"/>
                        <a:t>seg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EPI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Yes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Kuchling</a:t>
                      </a:r>
                      <a:r>
                        <a:rPr lang="en-US" sz="1200" i="1" u="none" strike="noStrike" dirty="0">
                          <a:effectLst/>
                        </a:rPr>
                        <a:t> et al, </a:t>
                      </a:r>
                      <a:r>
                        <a:rPr lang="en-US" sz="1200" i="1" u="none" strike="noStrike" dirty="0" err="1">
                          <a:effectLst/>
                        </a:rPr>
                        <a:t>Mult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 2014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Dal-Bianco et al, </a:t>
                      </a:r>
                      <a:r>
                        <a:rPr lang="en-US" sz="1200" i="1" u="none" strike="noStrike" dirty="0" err="1">
                          <a:effectLst/>
                        </a:rPr>
                        <a:t>Eur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2015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FLAIR-SWI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Solomon et al., Ann. </a:t>
                      </a:r>
                      <a:r>
                        <a:rPr lang="en-US" sz="1200" i="1" u="none" strike="noStrike" dirty="0" err="1">
                          <a:effectLst/>
                        </a:rPr>
                        <a:t>Clin</a:t>
                      </a:r>
                      <a:r>
                        <a:rPr lang="en-US" sz="1200" i="1" u="none" strike="noStrike" dirty="0">
                          <a:effectLst/>
                        </a:rPr>
                        <a:t>. Transl. Neurol. 2015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FLAIR* /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T2*w </a:t>
                      </a:r>
                      <a:r>
                        <a:rPr lang="en-US" sz="1200" dirty="0" err="1"/>
                        <a:t>seg</a:t>
                      </a:r>
                      <a:r>
                        <a:rPr lang="en-US" sz="1200" dirty="0"/>
                        <a:t> EPI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Yes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Lane et al., J. </a:t>
                      </a:r>
                      <a:r>
                        <a:rPr lang="en-US" sz="1200" i="1" u="none" strike="noStrike" dirty="0" err="1">
                          <a:effectLst/>
                        </a:rPr>
                        <a:t>Comput</a:t>
                      </a:r>
                      <a:r>
                        <a:rPr lang="en-US" sz="1200" i="1" u="none" strike="noStrike" dirty="0">
                          <a:effectLst/>
                        </a:rPr>
                        <a:t>. Assist. </a:t>
                      </a:r>
                      <a:r>
                        <a:rPr lang="en-US" sz="1200" i="1" u="none" strike="noStrike" dirty="0" err="1">
                          <a:effectLst/>
                        </a:rPr>
                        <a:t>Tomogr</a:t>
                      </a:r>
                      <a:r>
                        <a:rPr lang="en-US" sz="1200" i="1" u="none" strike="noStrike" dirty="0">
                          <a:effectLst/>
                        </a:rPr>
                        <a:t>. 2015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SWI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1.5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 err="1">
                          <a:effectLst/>
                        </a:rPr>
                        <a:t>Lamot</a:t>
                      </a:r>
                      <a:r>
                        <a:rPr lang="en-US" sz="1200" i="1" u="none" strike="noStrike" dirty="0">
                          <a:effectLst/>
                        </a:rPr>
                        <a:t>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Mult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Relat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Disord</a:t>
                      </a:r>
                      <a:r>
                        <a:rPr lang="en-US" sz="1200" i="1" u="none" strike="noStrike" dirty="0">
                          <a:effectLst/>
                        </a:rPr>
                        <a:t> 2017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/>
                        <a:t>SWI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Mistry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Mutl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Scler</a:t>
                      </a:r>
                      <a:r>
                        <a:rPr lang="en-US" sz="1200" i="1" u="none" strike="noStrike" dirty="0">
                          <a:effectLst/>
                        </a:rPr>
                        <a:t> 2016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T2*w Gradient-Echo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Campion et al., </a:t>
                      </a:r>
                      <a:r>
                        <a:rPr lang="en-US" sz="1200" i="1" u="none" strike="noStrike" dirty="0" err="1">
                          <a:effectLst/>
                        </a:rPr>
                        <a:t>Eur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err="1">
                          <a:effectLst/>
                        </a:rPr>
                        <a:t>Radiol</a:t>
                      </a:r>
                      <a:r>
                        <a:rPr lang="en-US" sz="1200" i="1" u="none" strike="noStrike" dirty="0">
                          <a:effectLst/>
                        </a:rPr>
                        <a:t> 2017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FLAIR* /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T2*w </a:t>
                      </a:r>
                      <a:r>
                        <a:rPr lang="en-US" sz="1200" dirty="0" err="1"/>
                        <a:t>seg</a:t>
                      </a:r>
                      <a:r>
                        <a:rPr lang="en-US" sz="1200" dirty="0"/>
                        <a:t> EPI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Yes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06386"/>
            <a:ext cx="10458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Different MRI protocols for the central vein 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636694"/>
            <a:ext cx="1600200" cy="6145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36694"/>
            <a:ext cx="609600" cy="6145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636694"/>
            <a:ext cx="609600" cy="6145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ctrTitle"/>
          </p:nvPr>
        </p:nvSpPr>
        <p:spPr>
          <a:xfrm>
            <a:off x="508926" y="-953676"/>
            <a:ext cx="10207625" cy="1790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x-none" sz="3200" dirty="0"/>
              <a:t>T2*-weighted Gradient-Echo</a:t>
            </a:r>
          </a:p>
        </p:txBody>
      </p:sp>
      <p:grpSp>
        <p:nvGrpSpPr>
          <p:cNvPr id="50178" name="Group 26"/>
          <p:cNvGrpSpPr>
            <a:grpSpLocks/>
          </p:cNvGrpSpPr>
          <p:nvPr/>
        </p:nvGrpSpPr>
        <p:grpSpPr bwMode="auto">
          <a:xfrm>
            <a:off x="517786" y="1532308"/>
            <a:ext cx="6224588" cy="2447925"/>
            <a:chOff x="457200" y="1005726"/>
            <a:chExt cx="6224016" cy="244788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42937" y="1137487"/>
              <a:ext cx="0" cy="1904969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42937" y="3042456"/>
              <a:ext cx="358107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84" name="TextBox 35"/>
            <p:cNvSpPr txBox="1">
              <a:spLocks noChangeArrowheads="1"/>
            </p:cNvSpPr>
            <p:nvPr/>
          </p:nvSpPr>
          <p:spPr bwMode="auto">
            <a:xfrm>
              <a:off x="457200" y="1005726"/>
              <a:ext cx="1104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Signal</a:t>
              </a:r>
            </a:p>
          </p:txBody>
        </p:sp>
        <p:sp>
          <p:nvSpPr>
            <p:cNvPr id="50185" name="TextBox 36"/>
            <p:cNvSpPr txBox="1">
              <a:spLocks noChangeArrowheads="1"/>
            </p:cNvSpPr>
            <p:nvPr/>
          </p:nvSpPr>
          <p:spPr bwMode="auto">
            <a:xfrm>
              <a:off x="4242816" y="3115057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Echo Time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46112" y="1277185"/>
              <a:ext cx="3501703" cy="1142981"/>
            </a:xfrm>
            <a:custGeom>
              <a:avLst/>
              <a:gdLst>
                <a:gd name="connsiteX0" fmla="*/ 0 w 3502152"/>
                <a:gd name="connsiteY0" fmla="*/ 0 h 1143000"/>
                <a:gd name="connsiteX1" fmla="*/ 320040 w 3502152"/>
                <a:gd name="connsiteY1" fmla="*/ 292608 h 1143000"/>
                <a:gd name="connsiteX2" fmla="*/ 777240 w 3502152"/>
                <a:gd name="connsiteY2" fmla="*/ 566928 h 1143000"/>
                <a:gd name="connsiteX3" fmla="*/ 1463040 w 3502152"/>
                <a:gd name="connsiteY3" fmla="*/ 832104 h 1143000"/>
                <a:gd name="connsiteX4" fmla="*/ 2468880 w 3502152"/>
                <a:gd name="connsiteY4" fmla="*/ 1033272 h 1143000"/>
                <a:gd name="connsiteX5" fmla="*/ 3502152 w 3502152"/>
                <a:gd name="connsiteY5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2152" h="1143000">
                  <a:moveTo>
                    <a:pt x="0" y="0"/>
                  </a:moveTo>
                  <a:cubicBezTo>
                    <a:pt x="95250" y="99060"/>
                    <a:pt x="190500" y="198120"/>
                    <a:pt x="320040" y="292608"/>
                  </a:cubicBezTo>
                  <a:cubicBezTo>
                    <a:pt x="449580" y="387096"/>
                    <a:pt x="586740" y="477012"/>
                    <a:pt x="777240" y="566928"/>
                  </a:cubicBezTo>
                  <a:cubicBezTo>
                    <a:pt x="967740" y="656844"/>
                    <a:pt x="1181100" y="754380"/>
                    <a:pt x="1463040" y="832104"/>
                  </a:cubicBezTo>
                  <a:cubicBezTo>
                    <a:pt x="1744980" y="909828"/>
                    <a:pt x="2129028" y="981456"/>
                    <a:pt x="2468880" y="1033272"/>
                  </a:cubicBezTo>
                  <a:cubicBezTo>
                    <a:pt x="2808732" y="1085088"/>
                    <a:pt x="3502152" y="1143000"/>
                    <a:pt x="3502152" y="114300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42937" y="1294646"/>
              <a:ext cx="3100103" cy="1674786"/>
            </a:xfrm>
            <a:custGeom>
              <a:avLst/>
              <a:gdLst>
                <a:gd name="connsiteX0" fmla="*/ 0 w 3099816"/>
                <a:gd name="connsiteY0" fmla="*/ 0 h 1673352"/>
                <a:gd name="connsiteX1" fmla="*/ 475488 w 3099816"/>
                <a:gd name="connsiteY1" fmla="*/ 740664 h 1673352"/>
                <a:gd name="connsiteX2" fmla="*/ 1051560 w 3099816"/>
                <a:gd name="connsiteY2" fmla="*/ 1161288 h 1673352"/>
                <a:gd name="connsiteX3" fmla="*/ 1591056 w 3099816"/>
                <a:gd name="connsiteY3" fmla="*/ 1371600 h 1673352"/>
                <a:gd name="connsiteX4" fmla="*/ 2350008 w 3099816"/>
                <a:gd name="connsiteY4" fmla="*/ 1572768 h 1673352"/>
                <a:gd name="connsiteX5" fmla="*/ 3099816 w 3099816"/>
                <a:gd name="connsiteY5" fmla="*/ 1673352 h 16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816" h="1673352">
                  <a:moveTo>
                    <a:pt x="0" y="0"/>
                  </a:moveTo>
                  <a:cubicBezTo>
                    <a:pt x="150114" y="273558"/>
                    <a:pt x="300228" y="547116"/>
                    <a:pt x="475488" y="740664"/>
                  </a:cubicBezTo>
                  <a:cubicBezTo>
                    <a:pt x="650748" y="934212"/>
                    <a:pt x="865632" y="1056132"/>
                    <a:pt x="1051560" y="1161288"/>
                  </a:cubicBezTo>
                  <a:cubicBezTo>
                    <a:pt x="1237488" y="1266444"/>
                    <a:pt x="1374648" y="1303020"/>
                    <a:pt x="1591056" y="1371600"/>
                  </a:cubicBezTo>
                  <a:cubicBezTo>
                    <a:pt x="1807464" y="1440180"/>
                    <a:pt x="2098548" y="1522476"/>
                    <a:pt x="2350008" y="1572768"/>
                  </a:cubicBezTo>
                  <a:cubicBezTo>
                    <a:pt x="2601468" y="1623060"/>
                    <a:pt x="3099816" y="1673352"/>
                    <a:pt x="3099816" y="167335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52534" y="2280468"/>
              <a:ext cx="0" cy="7619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42937" y="2280468"/>
              <a:ext cx="220959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42937" y="2813859"/>
              <a:ext cx="220959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91" name="TextBox 42"/>
            <p:cNvSpPr txBox="1">
              <a:spLocks noChangeArrowheads="1"/>
            </p:cNvSpPr>
            <p:nvPr/>
          </p:nvSpPr>
          <p:spPr bwMode="auto">
            <a:xfrm>
              <a:off x="4445560" y="1914554"/>
              <a:ext cx="1474734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400" dirty="0"/>
                <a:t>T2* decay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400" dirty="0"/>
                <a:t>White matter</a:t>
              </a:r>
            </a:p>
          </p:txBody>
        </p:sp>
        <p:sp>
          <p:nvSpPr>
            <p:cNvPr id="50192" name="TextBox 43"/>
            <p:cNvSpPr txBox="1">
              <a:spLocks noChangeArrowheads="1"/>
            </p:cNvSpPr>
            <p:nvPr/>
          </p:nvSpPr>
          <p:spPr bwMode="auto">
            <a:xfrm>
              <a:off x="4194256" y="2518285"/>
              <a:ext cx="1104900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400" dirty="0"/>
                <a:t>T2* decay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400" dirty="0"/>
                <a:t>Veins</a:t>
              </a:r>
            </a:p>
          </p:txBody>
        </p:sp>
        <p:sp>
          <p:nvSpPr>
            <p:cNvPr id="50193" name="TextBox 44"/>
            <p:cNvSpPr txBox="1">
              <a:spLocks noChangeArrowheads="1"/>
            </p:cNvSpPr>
            <p:nvPr/>
          </p:nvSpPr>
          <p:spPr bwMode="auto">
            <a:xfrm>
              <a:off x="3198812" y="3115057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TE</a:t>
              </a:r>
            </a:p>
          </p:txBody>
        </p:sp>
        <p:sp>
          <p:nvSpPr>
            <p:cNvPr id="50194" name="TextBox 45"/>
            <p:cNvSpPr txBox="1">
              <a:spLocks noChangeArrowheads="1"/>
            </p:cNvSpPr>
            <p:nvPr/>
          </p:nvSpPr>
          <p:spPr bwMode="auto">
            <a:xfrm>
              <a:off x="661969" y="20481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dirty="0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 dirty="0">
                  <a:solidFill>
                    <a:srgbClr val="0070C0"/>
                  </a:solidFill>
                </a:rPr>
                <a:t>WM</a:t>
              </a:r>
              <a:endParaRPr lang="en-US" altLang="x-none" sz="1600" dirty="0">
                <a:solidFill>
                  <a:srgbClr val="0070C0"/>
                </a:solidFill>
              </a:endParaRPr>
            </a:p>
          </p:txBody>
        </p:sp>
        <p:sp>
          <p:nvSpPr>
            <p:cNvPr id="50195" name="TextBox 46"/>
            <p:cNvSpPr txBox="1">
              <a:spLocks noChangeArrowheads="1"/>
            </p:cNvSpPr>
            <p:nvPr/>
          </p:nvSpPr>
          <p:spPr bwMode="auto">
            <a:xfrm>
              <a:off x="699516" y="2613313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dirty="0" err="1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 dirty="0" err="1">
                  <a:solidFill>
                    <a:srgbClr val="0070C0"/>
                  </a:solidFill>
                </a:rPr>
                <a:t>Vein</a:t>
              </a:r>
              <a:endParaRPr lang="en-US" altLang="x-none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0179" name="TextBox 47"/>
          <p:cNvSpPr txBox="1">
            <a:spLocks noChangeArrowheads="1"/>
          </p:cNvSpPr>
          <p:nvPr/>
        </p:nvSpPr>
        <p:spPr bwMode="auto">
          <a:xfrm>
            <a:off x="1874692" y="4675517"/>
            <a:ext cx="4764088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Scan time &gt; 8 min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Partial brain coverage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Anisotropic voxel ( ~ 0.5 x 0.5 x 2 mm)             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032842"/>
            <a:ext cx="4395311" cy="51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8038387" y="5971385"/>
            <a:ext cx="27965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  <a:p>
            <a:pPr fontAlgn="b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x-none" sz="1600" i="1" dirty="0"/>
              <a:t>Ge et al., Arch </a:t>
            </a:r>
            <a:r>
              <a:rPr lang="en-US" altLang="x-none" sz="1600" i="1" dirty="0" err="1"/>
              <a:t>Neurol</a:t>
            </a:r>
            <a:r>
              <a:rPr lang="en-US" altLang="x-none" sz="1600" i="1" dirty="0"/>
              <a:t> 2008 (7T)</a:t>
            </a:r>
          </a:p>
          <a:p>
            <a:pPr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  <a:p>
            <a:pPr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  <a:p>
            <a:pPr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dirty="0"/>
              <a:t> </a:t>
            </a:r>
            <a:endParaRPr lang="en-US" altLang="x-none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82200" y="103936"/>
            <a:ext cx="2004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600" i="1" dirty="0">
                <a:latin typeface="+mj-lt"/>
              </a:rPr>
              <a:t>Siemens: FLASH</a:t>
            </a:r>
          </a:p>
          <a:p>
            <a:pPr>
              <a:defRPr/>
            </a:pPr>
            <a:r>
              <a:rPr lang="en-US" altLang="x-none" sz="1600" i="1" dirty="0">
                <a:latin typeface="+mj-lt"/>
              </a:rPr>
              <a:t>Philips: T1 FFE</a:t>
            </a:r>
          </a:p>
          <a:p>
            <a:pPr>
              <a:defRPr/>
            </a:pPr>
            <a:r>
              <a:rPr lang="en-US" altLang="x-none" sz="1600" i="1" dirty="0">
                <a:latin typeface="+mj-lt"/>
              </a:rPr>
              <a:t>General Electric: SPGR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982200" y="308386"/>
            <a:ext cx="20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600" i="1" dirty="0">
                <a:latin typeface="+mj-lt"/>
              </a:rPr>
              <a:t>General Electric: SWAN</a:t>
            </a:r>
            <a:endParaRPr lang="en-US" sz="1600" i="1" dirty="0">
              <a:latin typeface="+mj-lt"/>
            </a:endParaRPr>
          </a:p>
        </p:txBody>
      </p:sp>
      <p:sp>
        <p:nvSpPr>
          <p:cNvPr id="51205" name="Rectangle 30"/>
          <p:cNvSpPr>
            <a:spLocks noChangeArrowheads="1"/>
          </p:cNvSpPr>
          <p:nvPr/>
        </p:nvSpPr>
        <p:spPr bwMode="auto">
          <a:xfrm>
            <a:off x="8153400" y="6118751"/>
            <a:ext cx="3229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i="1" dirty="0" err="1"/>
              <a:t>Lummel</a:t>
            </a:r>
            <a:r>
              <a:rPr lang="en-US" altLang="x-none" sz="1600" i="1" dirty="0"/>
              <a:t> et al., Arch </a:t>
            </a:r>
            <a:r>
              <a:rPr lang="en-US" altLang="x-none" sz="1600" i="1" dirty="0" err="1"/>
              <a:t>Neurol</a:t>
            </a:r>
            <a:r>
              <a:rPr lang="en-US" altLang="x-none" sz="1600" i="1" dirty="0"/>
              <a:t> 2008 (3T)</a:t>
            </a:r>
          </a:p>
          <a:p>
            <a:pPr algn="ctr" fontAlgn="b">
              <a:lnSpc>
                <a:spcPct val="100000"/>
              </a:lnSpc>
              <a:spcBef>
                <a:spcPct val="0"/>
              </a:spcBef>
              <a:buNone/>
            </a:pPr>
            <a:endParaRPr lang="en-US" altLang="x-none" sz="1600" i="1" dirty="0"/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i="1" dirty="0"/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i="1" dirty="0"/>
              <a:t> </a:t>
            </a:r>
            <a:endParaRPr lang="en-US" altLang="x-none" sz="1600" i="1" dirty="0">
              <a:solidFill>
                <a:srgbClr val="000000"/>
              </a:solidFill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2426208" y="4343400"/>
            <a:ext cx="4267200" cy="17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8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Scan time ~ 6 min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Partial/Whole brain coverage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800" dirty="0"/>
              <a:t>Anisotropic voxel (~ 0.5 x 0.5 x 2 mm)</a:t>
            </a: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521208" y="1536192"/>
            <a:ext cx="6224588" cy="2447925"/>
            <a:chOff x="457200" y="1005726"/>
            <a:chExt cx="6224016" cy="244788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142937" y="1137487"/>
              <a:ext cx="0" cy="1904969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42937" y="3042456"/>
              <a:ext cx="358107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457200" y="1005726"/>
              <a:ext cx="1104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Signal</a:t>
              </a:r>
            </a:p>
          </p:txBody>
        </p: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4242816" y="3115057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/>
                <a:t>Echo Time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42937" y="1294646"/>
              <a:ext cx="3100103" cy="1674786"/>
            </a:xfrm>
            <a:custGeom>
              <a:avLst/>
              <a:gdLst>
                <a:gd name="connsiteX0" fmla="*/ 0 w 3099816"/>
                <a:gd name="connsiteY0" fmla="*/ 0 h 1673352"/>
                <a:gd name="connsiteX1" fmla="*/ 475488 w 3099816"/>
                <a:gd name="connsiteY1" fmla="*/ 740664 h 1673352"/>
                <a:gd name="connsiteX2" fmla="*/ 1051560 w 3099816"/>
                <a:gd name="connsiteY2" fmla="*/ 1161288 h 1673352"/>
                <a:gd name="connsiteX3" fmla="*/ 1591056 w 3099816"/>
                <a:gd name="connsiteY3" fmla="*/ 1371600 h 1673352"/>
                <a:gd name="connsiteX4" fmla="*/ 2350008 w 3099816"/>
                <a:gd name="connsiteY4" fmla="*/ 1572768 h 1673352"/>
                <a:gd name="connsiteX5" fmla="*/ 3099816 w 3099816"/>
                <a:gd name="connsiteY5" fmla="*/ 1673352 h 16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816" h="1673352">
                  <a:moveTo>
                    <a:pt x="0" y="0"/>
                  </a:moveTo>
                  <a:cubicBezTo>
                    <a:pt x="150114" y="273558"/>
                    <a:pt x="300228" y="547116"/>
                    <a:pt x="475488" y="740664"/>
                  </a:cubicBezTo>
                  <a:cubicBezTo>
                    <a:pt x="650748" y="934212"/>
                    <a:pt x="865632" y="1056132"/>
                    <a:pt x="1051560" y="1161288"/>
                  </a:cubicBezTo>
                  <a:cubicBezTo>
                    <a:pt x="1237488" y="1266444"/>
                    <a:pt x="1374648" y="1303020"/>
                    <a:pt x="1591056" y="1371600"/>
                  </a:cubicBezTo>
                  <a:cubicBezTo>
                    <a:pt x="1807464" y="1440180"/>
                    <a:pt x="2098548" y="1522476"/>
                    <a:pt x="2350008" y="1572768"/>
                  </a:cubicBezTo>
                  <a:cubicBezTo>
                    <a:pt x="2601468" y="1623060"/>
                    <a:pt x="3099816" y="1673352"/>
                    <a:pt x="3099816" y="167335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971569" y="2742423"/>
              <a:ext cx="0" cy="30479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142937" y="2280468"/>
              <a:ext cx="77621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142937" y="2742423"/>
              <a:ext cx="182863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4171950" y="2699480"/>
              <a:ext cx="1104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400"/>
                <a:t>T2* decay</a:t>
              </a: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707136" y="19812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>
                  <a:solidFill>
                    <a:srgbClr val="0070C0"/>
                  </a:solidFill>
                </a:rPr>
                <a:t>TE2</a:t>
              </a:r>
              <a:endParaRPr lang="en-US" altLang="x-none" sz="1600">
                <a:solidFill>
                  <a:srgbClr val="0070C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912804" y="2280468"/>
              <a:ext cx="0" cy="7619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447709" y="1828038"/>
              <a:ext cx="0" cy="121441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62025" y="2523351"/>
              <a:ext cx="0" cy="51910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5"/>
            <p:cNvSpPr txBox="1">
              <a:spLocks noChangeArrowheads="1"/>
            </p:cNvSpPr>
            <p:nvPr/>
          </p:nvSpPr>
          <p:spPr bwMode="auto">
            <a:xfrm>
              <a:off x="693420" y="1579004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>
                  <a:solidFill>
                    <a:srgbClr val="0070C0"/>
                  </a:solidFill>
                </a:rPr>
                <a:t>TE1</a:t>
              </a:r>
              <a:endParaRPr lang="en-US" altLang="x-none" sz="1600">
                <a:solidFill>
                  <a:srgbClr val="0070C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142937" y="1828038"/>
              <a:ext cx="30477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142937" y="2523351"/>
              <a:ext cx="12190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34"/>
            <p:cNvSpPr txBox="1">
              <a:spLocks noChangeArrowheads="1"/>
            </p:cNvSpPr>
            <p:nvPr/>
          </p:nvSpPr>
          <p:spPr bwMode="auto">
            <a:xfrm>
              <a:off x="685800" y="22860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>
                  <a:solidFill>
                    <a:srgbClr val="0070C0"/>
                  </a:solidFill>
                </a:rPr>
                <a:t>TE3</a:t>
              </a:r>
              <a:endParaRPr lang="en-US" altLang="x-none" sz="1600">
                <a:solidFill>
                  <a:srgbClr val="0070C0"/>
                </a:solidFill>
              </a:endParaRPr>
            </a:p>
          </p:txBody>
        </p:sp>
        <p:sp>
          <p:nvSpPr>
            <p:cNvPr id="49" name="TextBox 35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S</a:t>
              </a:r>
              <a:r>
                <a:rPr lang="en-US" altLang="x-none" sz="1600" baseline="-25000">
                  <a:solidFill>
                    <a:srgbClr val="0070C0"/>
                  </a:solidFill>
                </a:rPr>
                <a:t>TE4</a:t>
              </a:r>
              <a:endParaRPr lang="en-US" altLang="x-none" sz="1600">
                <a:solidFill>
                  <a:srgbClr val="0070C0"/>
                </a:solidFill>
              </a:endParaRPr>
            </a:p>
          </p:txBody>
        </p:sp>
        <p:sp>
          <p:nvSpPr>
            <p:cNvPr id="50" name="TextBox 36"/>
            <p:cNvSpPr txBox="1">
              <a:spLocks noChangeArrowheads="1"/>
            </p:cNvSpPr>
            <p:nvPr/>
          </p:nvSpPr>
          <p:spPr bwMode="auto">
            <a:xfrm>
              <a:off x="1152144" y="3058252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solidFill>
                    <a:srgbClr val="0070C0"/>
                  </a:solidFill>
                </a:rPr>
                <a:t>TE1   TE2   TE3      TE4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33400" y="-974724"/>
            <a:ext cx="10207625" cy="1790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x-none" sz="3200" dirty="0"/>
              <a:t>T2* Multi-Echo Gradient-Echo</a:t>
            </a:r>
          </a:p>
        </p:txBody>
      </p:sp>
      <p:pic>
        <p:nvPicPr>
          <p:cNvPr id="51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128" y="962828"/>
            <a:ext cx="4327934" cy="50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2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85553" y="0"/>
            <a:ext cx="9829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Goals of this teaching course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067800" cy="838200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000" dirty="0">
                <a:latin typeface="+mj-lt"/>
              </a:rPr>
              <a:t> To introduce the concept of central vein sign (CVS) and its potential clinical value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  <a:p>
            <a:pPr eaLnBrk="1" hangingPunct="1"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  <a:p>
            <a:pPr eaLnBrk="1" hangingPunct="1"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  <a:p>
            <a:pPr eaLnBrk="1" hangingPunct="1"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2102" y="2632468"/>
            <a:ext cx="8475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en-US" altLang="x-none" sz="2000" dirty="0">
                <a:latin typeface="+mj-lt"/>
              </a:rPr>
              <a:t>  To review the literature on the CVS in MS and its MRI mimics</a:t>
            </a:r>
          </a:p>
          <a:p>
            <a:pPr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102" y="3536701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en-US" altLang="x-none" sz="2000" dirty="0">
                <a:latin typeface="+mj-lt"/>
              </a:rPr>
              <a:t> To present (standard and advanced) MRI techniques for imaging CVS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133158"/>
            <a:ext cx="922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endParaRPr lang="en-US" altLang="x-none" sz="2000" dirty="0">
              <a:latin typeface="+mj-lt"/>
            </a:endParaRPr>
          </a:p>
          <a:p>
            <a:pPr>
              <a:buFont typeface="Wingdings" charset="2"/>
              <a:buChar char="Ø"/>
              <a:defRPr/>
            </a:pPr>
            <a:r>
              <a:rPr lang="en-US" altLang="x-none" sz="2000" dirty="0">
                <a:latin typeface="+mj-lt"/>
              </a:rPr>
              <a:t>  To discuss proposed guidelines and future directions for the clinical evaluation of CVS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8" name="Group 16"/>
          <p:cNvGrpSpPr>
            <a:grpSpLocks/>
          </p:cNvGrpSpPr>
          <p:nvPr/>
        </p:nvGrpSpPr>
        <p:grpSpPr bwMode="auto">
          <a:xfrm>
            <a:off x="2445703" y="1371600"/>
            <a:ext cx="8974624" cy="355819"/>
            <a:chOff x="1885535" y="2835389"/>
            <a:chExt cx="8974957" cy="355782"/>
          </a:xfrm>
        </p:grpSpPr>
        <p:sp>
          <p:nvSpPr>
            <p:cNvPr id="52236" name="TextBox 9"/>
            <p:cNvSpPr txBox="1">
              <a:spLocks noChangeArrowheads="1"/>
            </p:cNvSpPr>
            <p:nvPr/>
          </p:nvSpPr>
          <p:spPr bwMode="auto">
            <a:xfrm>
              <a:off x="1885535" y="2835884"/>
              <a:ext cx="2370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i="1" dirty="0"/>
                <a:t>Magnitude</a:t>
              </a:r>
            </a:p>
          </p:txBody>
        </p:sp>
        <p:sp>
          <p:nvSpPr>
            <p:cNvPr id="52237" name="TextBox 10"/>
            <p:cNvSpPr txBox="1">
              <a:spLocks noChangeArrowheads="1"/>
            </p:cNvSpPr>
            <p:nvPr/>
          </p:nvSpPr>
          <p:spPr bwMode="auto">
            <a:xfrm>
              <a:off x="4870799" y="2852617"/>
              <a:ext cx="2370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i="1" dirty="0"/>
                <a:t>     Phase</a:t>
              </a:r>
            </a:p>
          </p:txBody>
        </p:sp>
        <p:sp>
          <p:nvSpPr>
            <p:cNvPr id="52238" name="TextBox 11"/>
            <p:cNvSpPr txBox="1">
              <a:spLocks noChangeArrowheads="1"/>
            </p:cNvSpPr>
            <p:nvPr/>
          </p:nvSpPr>
          <p:spPr bwMode="auto">
            <a:xfrm>
              <a:off x="8490271" y="2835389"/>
              <a:ext cx="2370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i="1"/>
                <a:t>SWI </a:t>
              </a:r>
              <a:endParaRPr lang="en-US" altLang="x-none" sz="1600" b="1" i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210800" y="304760"/>
            <a:ext cx="1297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600" b="1" i="1" dirty="0">
                <a:latin typeface="+mj-lt"/>
              </a:rPr>
              <a:t>Siemens: SWI</a:t>
            </a:r>
            <a:endParaRPr lang="en-US" sz="1600" b="1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35261" y="587821"/>
            <a:ext cx="1248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600" i="1" dirty="0">
                <a:latin typeface="+mj-lt"/>
              </a:rPr>
              <a:t>Philips: </a:t>
            </a:r>
            <a:r>
              <a:rPr lang="en-US" altLang="x-none" sz="1600" i="1" dirty="0" err="1">
                <a:latin typeface="+mj-lt"/>
              </a:rPr>
              <a:t>SWIp</a:t>
            </a:r>
            <a:endParaRPr lang="en-US" sz="1600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260" y="1744377"/>
            <a:ext cx="3276170" cy="3633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819" y="1744153"/>
            <a:ext cx="3276170" cy="3634151"/>
          </a:xfrm>
          <a:prstGeom prst="rect">
            <a:avLst/>
          </a:prstGeom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07199" y="969663"/>
            <a:ext cx="391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i="1" dirty="0" err="1"/>
              <a:t>Haacke</a:t>
            </a:r>
            <a:r>
              <a:rPr lang="en-US" altLang="x-none" sz="1800" i="1" dirty="0"/>
              <a:t> et al. AJNR 2009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830" y="1744153"/>
            <a:ext cx="3276170" cy="3634151"/>
          </a:xfrm>
          <a:prstGeom prst="rect">
            <a:avLst/>
          </a:prstGeom>
        </p:spPr>
      </p:pic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4495800" y="5105400"/>
            <a:ext cx="4267200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Scan time = [4 min - 6 min]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Partial/Whole brain coverage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Anisotropic voxel  (~ 0.5 x 0.5 x 2 mm)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199" y="2119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x-none" sz="3200" dirty="0">
                <a:latin typeface="+mj-lt"/>
              </a:rPr>
              <a:t>Susceptibility Weighted Imaging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44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971800" y="2043462"/>
            <a:ext cx="2370133" cy="3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/>
              <a:t>FLAIR </a:t>
            </a:r>
            <a:endParaRPr lang="en-US" altLang="x-none" sz="1600" b="1" i="1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979879" y="4819320"/>
            <a:ext cx="3069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 dirty="0"/>
              <a:t>SWI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 dirty="0"/>
              <a:t>(</a:t>
            </a:r>
            <a:r>
              <a:rPr lang="en-US" altLang="x-none" sz="1600" b="1" i="1" dirty="0" err="1"/>
              <a:t>minIP</a:t>
            </a:r>
            <a:r>
              <a:rPr lang="en-US" altLang="x-none" sz="1600" b="1" i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780720"/>
            <a:ext cx="6262001" cy="5720939"/>
          </a:xfrm>
          <a:prstGeom prst="rect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0300741" y="2043462"/>
            <a:ext cx="2370133" cy="3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 dirty="0"/>
              <a:t>T2-weighted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325" y="912242"/>
            <a:ext cx="2742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i="1" dirty="0" err="1"/>
              <a:t>Kau</a:t>
            </a:r>
            <a:r>
              <a:rPr lang="en-US" sz="1600" i="1" dirty="0"/>
              <a:t> et al., </a:t>
            </a:r>
            <a:r>
              <a:rPr lang="en-US" sz="1600" i="1" dirty="0" err="1"/>
              <a:t>Eur</a:t>
            </a:r>
            <a:r>
              <a:rPr lang="en-US" sz="1600" i="1" dirty="0"/>
              <a:t> </a:t>
            </a:r>
            <a:r>
              <a:rPr lang="en-US" sz="1600" i="1" dirty="0" err="1"/>
              <a:t>Radiol</a:t>
            </a:r>
            <a:r>
              <a:rPr lang="en-US" sz="1600" i="1" dirty="0"/>
              <a:t> 2013 (3T)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862" y="6517458"/>
            <a:ext cx="4213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400" i="1" dirty="0" err="1"/>
              <a:t>minIP</a:t>
            </a:r>
            <a:r>
              <a:rPr lang="en-US" altLang="x-none" sz="1400" i="1" dirty="0"/>
              <a:t> = minimum intensity projection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507199" y="2119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x-none" sz="3200" dirty="0">
                <a:latin typeface="+mj-lt"/>
              </a:rPr>
              <a:t>Susceptibility Weighted Imaging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80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512762" y="-106363"/>
            <a:ext cx="1129823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/>
              <a:t>FLAIR-SWI: a fusion of FLAIR and SWI   </a:t>
            </a:r>
          </a:p>
        </p:txBody>
      </p:sp>
      <p:sp>
        <p:nvSpPr>
          <p:cNvPr id="54277" name="TextBox 15"/>
          <p:cNvSpPr txBox="1">
            <a:spLocks noChangeArrowheads="1"/>
          </p:cNvSpPr>
          <p:nvPr/>
        </p:nvSpPr>
        <p:spPr bwMode="auto">
          <a:xfrm>
            <a:off x="615483" y="962514"/>
            <a:ext cx="391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i="1" dirty="0" err="1"/>
              <a:t>Grabner</a:t>
            </a:r>
            <a:r>
              <a:rPr lang="en-US" altLang="x-none" sz="1800" i="1" dirty="0"/>
              <a:t> et al. JMRI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09734"/>
            <a:ext cx="5397574" cy="40528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0" y="1488963"/>
            <a:ext cx="5129537" cy="4607037"/>
            <a:chOff x="4998535" y="1020550"/>
            <a:chExt cx="5129537" cy="4607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8535" y="1020550"/>
              <a:ext cx="4170449" cy="42672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5785704" y="5287750"/>
              <a:ext cx="2370133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i="1"/>
                <a:t>FLAIR</a:t>
              </a:r>
              <a:endParaRPr lang="en-US" altLang="x-none" sz="1600" b="1" i="1" dirty="0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757939" y="5288999"/>
              <a:ext cx="2370133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i="1" dirty="0"/>
                <a:t>FLAIR-SWI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4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381000" y="-182563"/>
            <a:ext cx="87630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T2* segmented 3D echo-planar-imaging (3D EPI)</a:t>
            </a:r>
          </a:p>
        </p:txBody>
      </p:sp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4285032" y="5657671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Scan time = [3 ½ min - 6 min]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b="1" dirty="0">
                <a:solidFill>
                  <a:srgbClr val="00B050"/>
                </a:solidFill>
              </a:rPr>
              <a:t>Whole brain coverage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b="1" dirty="0">
                <a:solidFill>
                  <a:srgbClr val="00B050"/>
                </a:solidFill>
              </a:rPr>
              <a:t>Isotropic voxel =  [0.5 mm - 0.75 mm]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87000" y="11163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Prototype sequence </a:t>
            </a:r>
          </a:p>
          <a:p>
            <a:r>
              <a:rPr lang="en-US" sz="1600" i="1" dirty="0"/>
              <a:t>(Siemens, Philips)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57200" y="804446"/>
            <a:ext cx="731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  <a:ea typeface="ＭＳ Ｐゴシック" charset="-128"/>
                <a:cs typeface="ＭＳ Ｐゴシック" charset="-128"/>
              </a:rPr>
              <a:t>Sati et al., MSJ (2014)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5428" y="1033046"/>
            <a:ext cx="731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  <a:ea typeface="ＭＳ Ｐゴシック" charset="-128"/>
                <a:cs typeface="ＭＳ Ｐゴシック" charset="-128"/>
              </a:rPr>
              <a:t>Sati et al., </a:t>
            </a:r>
            <a:r>
              <a:rPr lang="en-US" altLang="en-US" sz="1600" i="1" dirty="0" err="1">
                <a:latin typeface="+mn-lt"/>
                <a:ea typeface="ＭＳ Ｐゴシック" charset="-128"/>
                <a:cs typeface="ＭＳ Ｐゴシック" charset="-128"/>
              </a:rPr>
              <a:t>Magnetom</a:t>
            </a:r>
            <a:r>
              <a:rPr lang="en-US" altLang="en-US" sz="1600" i="1" dirty="0">
                <a:latin typeface="+mn-lt"/>
                <a:ea typeface="ＭＳ Ｐゴシック" charset="-128"/>
                <a:cs typeface="ＭＳ Ｐゴシック" charset="-128"/>
              </a:rPr>
              <a:t> FLASH (2017)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28" y="1475518"/>
            <a:ext cx="3271814" cy="4192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609" y="1475518"/>
            <a:ext cx="3680791" cy="419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8"/>
          <a:stretch/>
        </p:blipFill>
        <p:spPr>
          <a:xfrm>
            <a:off x="7825409" y="1475518"/>
            <a:ext cx="3680791" cy="419201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57400" y="1217600"/>
            <a:ext cx="9448800" cy="2086172"/>
            <a:chOff x="1017337" y="1288194"/>
            <a:chExt cx="9448800" cy="20861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337" y="1487730"/>
              <a:ext cx="1905000" cy="1886636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4146" y="1406125"/>
              <a:ext cx="1901999" cy="188366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4138" y="1288194"/>
              <a:ext cx="1901999" cy="188366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1" y="533401"/>
            <a:ext cx="2326663" cy="2981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391" y="524164"/>
            <a:ext cx="2981037" cy="2981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186" y="3532853"/>
            <a:ext cx="2959005" cy="2835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711" y="524164"/>
            <a:ext cx="2472080" cy="2981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2165" y="3537471"/>
            <a:ext cx="2472080" cy="2835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440" y="58092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3D EPI, 3T Siemens, 0.65 mm </a:t>
            </a:r>
            <a:r>
              <a:rPr lang="en-US" sz="1600" dirty="0" err="1"/>
              <a:t>iso</a:t>
            </a:r>
            <a:r>
              <a:rPr lang="en-US" sz="1600" dirty="0"/>
              <a:t>, ~ 5 ½ min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90" y="165458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T2*w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5190" y="476599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1" y="3532853"/>
            <a:ext cx="2326663" cy="2835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160" y="6469622"/>
            <a:ext cx="4471694" cy="307777"/>
          </a:xfrm>
          <a:prstGeom prst="rect">
            <a:avLst/>
          </a:prstGeom>
          <a:noFill/>
          <a:ln w="25400">
            <a:solidFill>
              <a:srgbClr val="5F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Absinta</a:t>
            </a:r>
            <a:r>
              <a:rPr lang="en-US" sz="1400" b="1" dirty="0"/>
              <a:t> </a:t>
            </a:r>
            <a:r>
              <a:rPr lang="en-US" sz="1400" b="1" i="1" dirty="0"/>
              <a:t>et al</a:t>
            </a:r>
            <a:r>
              <a:rPr lang="en-US" sz="1400" b="1" dirty="0"/>
              <a:t>. (oral #243,  Parallel Session 15, Friday 27</a:t>
            </a:r>
            <a:r>
              <a:rPr lang="en-US" sz="1400" b="1" baseline="30000" dirty="0"/>
              <a:t>th</a:t>
            </a:r>
            <a:r>
              <a:rPr lang="en-US" sz="1400" b="1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28859" y="3505200"/>
            <a:ext cx="7621101" cy="2073790"/>
            <a:chOff x="804858" y="3505200"/>
            <a:chExt cx="7621101" cy="2073790"/>
          </a:xfrm>
        </p:grpSpPr>
        <p:grpSp>
          <p:nvGrpSpPr>
            <p:cNvPr id="2" name="Group 1"/>
            <p:cNvGrpSpPr/>
            <p:nvPr/>
          </p:nvGrpSpPr>
          <p:grpSpPr>
            <a:xfrm>
              <a:off x="804858" y="3505200"/>
              <a:ext cx="7621101" cy="2073790"/>
              <a:chOff x="804858" y="3505200"/>
              <a:chExt cx="7621101" cy="20737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4858" y="3505200"/>
                <a:ext cx="2130107" cy="2073790"/>
              </a:xfrm>
              <a:prstGeom prst="ellipse">
                <a:avLst/>
              </a:prstGeom>
              <a:ln w="63500" cap="rnd">
                <a:solidFill>
                  <a:schemeClr val="bg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96965" y="3505200"/>
                <a:ext cx="2130107" cy="2073790"/>
              </a:xfrm>
              <a:prstGeom prst="ellipse">
                <a:avLst/>
              </a:prstGeom>
              <a:ln w="63500" cap="rnd">
                <a:solidFill>
                  <a:schemeClr val="bg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5852" y="3505200"/>
                <a:ext cx="2130107" cy="2073790"/>
              </a:xfrm>
              <a:prstGeom prst="ellipse">
                <a:avLst/>
              </a:prstGeom>
              <a:ln w="63500" cap="rnd">
                <a:solidFill>
                  <a:schemeClr val="bg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" name="Right Arrow 6"/>
            <p:cNvSpPr/>
            <p:nvPr/>
          </p:nvSpPr>
          <p:spPr>
            <a:xfrm rot="3172111">
              <a:off x="1477433" y="3848987"/>
              <a:ext cx="304800" cy="304800"/>
            </a:xfrm>
            <a:prstGeom prst="rightArrow">
              <a:avLst>
                <a:gd name="adj1" fmla="val 4290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2463883">
              <a:off x="1388741" y="4500206"/>
              <a:ext cx="304800" cy="304800"/>
            </a:xfrm>
            <a:prstGeom prst="rightArrow">
              <a:avLst>
                <a:gd name="adj1" fmla="val 4290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8273754">
              <a:off x="4394366" y="3716758"/>
              <a:ext cx="304800" cy="304800"/>
            </a:xfrm>
            <a:prstGeom prst="rightArrow">
              <a:avLst>
                <a:gd name="adj1" fmla="val 4290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8273754">
              <a:off x="4844007" y="4147261"/>
              <a:ext cx="304800" cy="304800"/>
            </a:xfrm>
            <a:prstGeom prst="rightArrow">
              <a:avLst>
                <a:gd name="adj1" fmla="val 4290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2523359">
              <a:off x="6871358" y="3957095"/>
              <a:ext cx="304800" cy="304800"/>
            </a:xfrm>
            <a:prstGeom prst="rightArrow">
              <a:avLst>
                <a:gd name="adj1" fmla="val 4290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8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031" y="637620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Optional step: intensity correction (N4)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366" y="-76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FLAIR*: a combined MR contrast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001199"/>
            <a:ext cx="4800600" cy="3938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807" y="1964250"/>
            <a:ext cx="1917286" cy="214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399" y="20012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5354" y="16934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75281" y="0"/>
            <a:ext cx="2667000" cy="6883676"/>
            <a:chOff x="5551281" y="0"/>
            <a:chExt cx="2667000" cy="6883676"/>
          </a:xfrm>
        </p:grpSpPr>
        <p:sp>
          <p:nvSpPr>
            <p:cNvPr id="25" name="Rectangle 24"/>
            <p:cNvSpPr/>
            <p:nvPr/>
          </p:nvSpPr>
          <p:spPr>
            <a:xfrm>
              <a:off x="5551281" y="0"/>
              <a:ext cx="2667000" cy="6883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89"/>
            <a:stretch/>
          </p:blipFill>
          <p:spPr>
            <a:xfrm>
              <a:off x="5955064" y="2254282"/>
              <a:ext cx="1905967" cy="23462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7"/>
            <a:stretch/>
          </p:blipFill>
          <p:spPr>
            <a:xfrm>
              <a:off x="5668127" y="16456"/>
              <a:ext cx="2485273" cy="22378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175" y="4598192"/>
              <a:ext cx="1953175" cy="22598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9378488" y="168198"/>
            <a:ext cx="1817485" cy="6593553"/>
            <a:chOff x="6114595" y="-48655"/>
            <a:chExt cx="1817485" cy="659355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4595" y="-48655"/>
              <a:ext cx="1801536" cy="1828800"/>
            </a:xfrm>
            <a:prstGeom prst="ellipse">
              <a:avLst/>
            </a:prstGeom>
            <a:ln w="317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0544" y="2312359"/>
              <a:ext cx="1801536" cy="1828800"/>
            </a:xfrm>
            <a:prstGeom prst="ellipse">
              <a:avLst/>
            </a:prstGeom>
            <a:ln w="317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BFF317-21A1-4687-8C2F-4FD4BA69C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4595" y="4716098"/>
              <a:ext cx="1801536" cy="1828800"/>
            </a:xfrm>
            <a:prstGeom prst="ellipse">
              <a:avLst/>
            </a:prstGeom>
            <a:ln w="317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39366" y="953725"/>
            <a:ext cx="731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+mn-lt"/>
                <a:ea typeface="ＭＳ Ｐゴシック" charset="-128"/>
                <a:cs typeface="ＭＳ Ｐゴシック" charset="-128"/>
              </a:rPr>
              <a:t>Sati et al., Radiology (2012)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4399" y="1207931"/>
            <a:ext cx="731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+mn-lt"/>
                <a:ea typeface="ＭＳ Ｐゴシック" charset="-128"/>
                <a:cs typeface="ＭＳ Ｐゴシック" charset="-128"/>
              </a:rPr>
              <a:t>Sati et al., </a:t>
            </a:r>
            <a:r>
              <a:rPr lang="en-US" altLang="en-US" sz="1400" i="1" dirty="0" err="1">
                <a:latin typeface="+mn-lt"/>
                <a:ea typeface="ＭＳ Ｐゴシック" charset="-128"/>
                <a:cs typeface="ＭＳ Ｐゴシック" charset="-128"/>
              </a:rPr>
              <a:t>Magnetom</a:t>
            </a:r>
            <a:r>
              <a:rPr lang="en-US" altLang="en-US" sz="1400" i="1" dirty="0">
                <a:latin typeface="+mn-lt"/>
                <a:ea typeface="ＭＳ Ｐゴシック" charset="-128"/>
                <a:cs typeface="ＭＳ Ｐゴシック" charset="-128"/>
              </a:rPr>
              <a:t> FLASH (2017)</a:t>
            </a:r>
          </a:p>
        </p:txBody>
      </p:sp>
    </p:spTree>
    <p:extLst>
      <p:ext uri="{BB962C8B-B14F-4D97-AF65-F5344CB8AC3E}">
        <p14:creationId xmlns:p14="http://schemas.microsoft.com/office/powerpoint/2010/main" val="12081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 txBox="1">
            <a:spLocks/>
          </p:cNvSpPr>
          <p:nvPr/>
        </p:nvSpPr>
        <p:spPr bwMode="auto">
          <a:xfrm>
            <a:off x="457200" y="-762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3200" dirty="0">
                <a:latin typeface="Calibri Light" charset="0"/>
              </a:rPr>
              <a:t>Effect of static magnetic field strength (B0)</a:t>
            </a:r>
          </a:p>
        </p:txBody>
      </p:sp>
      <p:pic>
        <p:nvPicPr>
          <p:cNvPr id="4403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90650"/>
            <a:ext cx="5111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2381" y="950675"/>
            <a:ext cx="3448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Tallantyre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 et al., Invest </a:t>
            </a: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Radiol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 2009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14894" y="2941232"/>
            <a:ext cx="1447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7T (0.5 mm)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763000" y="2941232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3T (0.8 mm)</a:t>
            </a:r>
          </a:p>
        </p:txBody>
      </p: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1779974" y="3310564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00B050"/>
                </a:solidFill>
              </a:rPr>
              <a:t>% CVS = 87%</a:t>
            </a:r>
          </a:p>
        </p:txBody>
      </p:sp>
      <p:sp>
        <p:nvSpPr>
          <p:cNvPr id="44039" name="TextBox 11"/>
          <p:cNvSpPr txBox="1">
            <a:spLocks noChangeArrowheads="1"/>
          </p:cNvSpPr>
          <p:nvPr/>
        </p:nvSpPr>
        <p:spPr bwMode="auto">
          <a:xfrm>
            <a:off x="8745427" y="3314402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FF0000"/>
                </a:solidFill>
              </a:rPr>
              <a:t>% CVS = 45%</a:t>
            </a:r>
          </a:p>
        </p:txBody>
      </p:sp>
    </p:spTree>
    <p:extLst>
      <p:ext uri="{BB962C8B-B14F-4D97-AF65-F5344CB8AC3E}">
        <p14:creationId xmlns:p14="http://schemas.microsoft.com/office/powerpoint/2010/main" val="1828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ChangeArrowheads="1"/>
          </p:cNvSpPr>
          <p:nvPr/>
        </p:nvSpPr>
        <p:spPr bwMode="auto">
          <a:xfrm>
            <a:off x="9677400" y="684311"/>
            <a:ext cx="2133600" cy="307777"/>
          </a:xfrm>
          <a:prstGeom prst="rect">
            <a:avLst/>
          </a:prstGeom>
          <a:noFill/>
          <a:ln w="25400">
            <a:solidFill>
              <a:srgbClr val="5F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+mn-lt"/>
                <a:ea typeface="ＭＳ Ｐゴシック" charset="-128"/>
                <a:cs typeface="ＭＳ Ｐゴシック" charset="-128"/>
              </a:rPr>
              <a:t>Fechner </a:t>
            </a:r>
            <a:r>
              <a:rPr lang="en-US" altLang="en-US" sz="1400" b="1" i="1" dirty="0">
                <a:latin typeface="+mn-lt"/>
                <a:ea typeface="ＭＳ Ｐゴシック" charset="-128"/>
                <a:cs typeface="ＭＳ Ｐゴシック" charset="-128"/>
              </a:rPr>
              <a:t>et al. </a:t>
            </a:r>
            <a:r>
              <a:rPr lang="en-US" altLang="en-US" sz="1400" b="1" dirty="0"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lang="en-US" altLang="en-US" sz="1400" b="1" dirty="0" err="1">
                <a:latin typeface="+mn-lt"/>
                <a:ea typeface="ＭＳ Ｐゴシック" charset="-128"/>
                <a:cs typeface="ＭＳ Ｐゴシック" charset="-128"/>
              </a:rPr>
              <a:t>ePoster</a:t>
            </a:r>
            <a:r>
              <a:rPr lang="en-US" altLang="en-US" sz="1400" b="1" dirty="0">
                <a:latin typeface="+mn-lt"/>
                <a:ea typeface="ＭＳ Ｐゴシック" charset="-128"/>
                <a:cs typeface="ＭＳ Ｐゴシック" charset="-128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321452"/>
            <a:ext cx="7086600" cy="5511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05" y="8382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3DEPI sequence optimized for different </a:t>
            </a:r>
            <a:r>
              <a:rPr lang="en-US" sz="1600" i="1"/>
              <a:t>field strengths (NIH</a:t>
            </a:r>
            <a:r>
              <a:rPr lang="en-US" sz="1600" i="1" dirty="0"/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-762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3200" dirty="0">
                <a:latin typeface="Calibri Light" charset="0"/>
              </a:rPr>
              <a:t>Effect of static magnetic field strength (B0)</a:t>
            </a:r>
          </a:p>
        </p:txBody>
      </p:sp>
    </p:spTree>
    <p:extLst>
      <p:ext uri="{BB962C8B-B14F-4D97-AF65-F5344CB8AC3E}">
        <p14:creationId xmlns:p14="http://schemas.microsoft.com/office/powerpoint/2010/main" val="160726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-6826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x-none" sz="3200"/>
              <a:t>Effect of gadolinium-based contrast agent</a:t>
            </a:r>
          </a:p>
        </p:txBody>
      </p:sp>
      <p:pic>
        <p:nvPicPr>
          <p:cNvPr id="46082" name="Picture 5" descr="Screen shot 2017-06-26 at 7.41.0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5"/>
          <a:stretch/>
        </p:blipFill>
        <p:spPr bwMode="auto">
          <a:xfrm>
            <a:off x="2362200" y="2001948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0" y="5227639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  <a:ea typeface="ＭＳ Ｐゴシック" charset="-128"/>
                <a:cs typeface="ＭＳ Ｐゴシック" charset="-128"/>
              </a:rPr>
              <a:t>Pre-injection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952096"/>
            <a:ext cx="2670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Sati et al., </a:t>
            </a: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Mult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Scler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. 2014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1617779" y="6400800"/>
            <a:ext cx="495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400" dirty="0"/>
              <a:t>3T </a:t>
            </a:r>
            <a:r>
              <a:rPr lang="en-US" altLang="x-none" sz="1400" dirty="0" err="1"/>
              <a:t>venogram</a:t>
            </a:r>
            <a:r>
              <a:rPr lang="en-US" altLang="x-none" sz="1400" dirty="0"/>
              <a:t> (</a:t>
            </a:r>
            <a:r>
              <a:rPr lang="en-US" altLang="x-none" sz="1400" dirty="0" err="1"/>
              <a:t>minIP</a:t>
            </a:r>
            <a:r>
              <a:rPr lang="en-US" altLang="x-none" sz="1400" dirty="0"/>
              <a:t>) with 3DEPI sequence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76800" y="2001949"/>
            <a:ext cx="10210800" cy="4706827"/>
            <a:chOff x="3352800" y="2001948"/>
            <a:chExt cx="10210800" cy="4706827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3890963" y="5227638"/>
              <a:ext cx="2667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37931725" indent="-3747452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>
                  <a:latin typeface="+mn-lt"/>
                  <a:ea typeface="ＭＳ Ｐゴシック" charset="-128"/>
                  <a:cs typeface="ＭＳ Ｐゴシック" charset="-128"/>
                </a:rPr>
                <a:t>During injection </a:t>
              </a: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6248400" y="6400800"/>
              <a:ext cx="7315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37931725" indent="-3747452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>
                  <a:latin typeface="+mn-lt"/>
                  <a:ea typeface="ＭＳ Ｐゴシック" charset="-128"/>
                  <a:cs typeface="ＭＳ Ｐゴシック" charset="-128"/>
                </a:rPr>
                <a:t>single dose </a:t>
              </a:r>
              <a:r>
                <a:rPr lang="en-US" altLang="en-US" sz="1400" dirty="0" err="1">
                  <a:latin typeface="+mn-lt"/>
                  <a:ea typeface="ＭＳ Ｐゴシック" charset="-128"/>
                  <a:cs typeface="ＭＳ Ｐゴシック" charset="-128"/>
                </a:rPr>
                <a:t>gadobutrol</a:t>
              </a:r>
              <a:r>
                <a:rPr lang="en-US" altLang="en-US" sz="1400" dirty="0">
                  <a:latin typeface="+mn-lt"/>
                  <a:ea typeface="ＭＳ Ｐゴシック" charset="-128"/>
                  <a:cs typeface="ＭＳ Ｐゴシック" charset="-128"/>
                </a:rPr>
                <a:t> (0.1 </a:t>
              </a:r>
              <a:r>
                <a:rPr lang="en-US" altLang="en-US" sz="1400" dirty="0" err="1">
                  <a:latin typeface="+mn-lt"/>
                  <a:ea typeface="ＭＳ Ｐゴシック" charset="-128"/>
                  <a:cs typeface="ＭＳ Ｐゴシック" charset="-128"/>
                </a:rPr>
                <a:t>mmol</a:t>
              </a:r>
              <a:r>
                <a:rPr lang="en-US" altLang="en-US" sz="1400" dirty="0">
                  <a:latin typeface="+mn-lt"/>
                  <a:ea typeface="ＭＳ Ｐゴシック" charset="-128"/>
                  <a:cs typeface="ＭＳ Ｐゴシック" charset="-128"/>
                </a:rPr>
                <a:t>/kg)</a:t>
              </a:r>
            </a:p>
          </p:txBody>
        </p:sp>
        <p:pic>
          <p:nvPicPr>
            <p:cNvPr id="10" name="Picture 5" descr="Screen shot 2017-06-26 at 7.41.09 P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2800" y="2001948"/>
              <a:ext cx="25146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391401" y="2001949"/>
            <a:ext cx="3205163" cy="3520965"/>
            <a:chOff x="5867400" y="2001948"/>
            <a:chExt cx="3205163" cy="3520965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405563" y="5216525"/>
              <a:ext cx="2667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37931725" indent="-3747452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>
                  <a:latin typeface="+mn-lt"/>
                  <a:ea typeface="ＭＳ Ｐゴシック" charset="-128"/>
                  <a:cs typeface="ＭＳ Ｐゴシック" charset="-128"/>
                </a:rPr>
                <a:t>Post-injection (15 min) </a:t>
              </a:r>
            </a:p>
          </p:txBody>
        </p:sp>
        <p:pic>
          <p:nvPicPr>
            <p:cNvPr id="11" name="Picture 5" descr="Screen shot 2017-06-26 at 7.41.09 P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7400" y="2001948"/>
              <a:ext cx="25146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38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1020764"/>
            <a:ext cx="513715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926068"/>
            <a:ext cx="3614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Maggi et al., </a:t>
            </a: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Acta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 sz="1800" i="1" dirty="0" err="1">
                <a:latin typeface="+mn-lt"/>
                <a:ea typeface="ＭＳ Ｐゴシック" charset="-128"/>
                <a:cs typeface="ＭＳ Ｐゴシック" charset="-128"/>
              </a:rPr>
              <a:t>Radiol</a:t>
            </a:r>
            <a:r>
              <a:rPr lang="en-US" altLang="x-none" sz="1800" i="1" dirty="0">
                <a:latin typeface="+mn-lt"/>
                <a:ea typeface="ＭＳ Ｐゴシック" charset="-128"/>
                <a:cs typeface="ＭＳ Ｐゴシック" charset="-128"/>
              </a:rPr>
              <a:t> Open. 2015</a:t>
            </a:r>
          </a:p>
        </p:txBody>
      </p:sp>
      <p:sp>
        <p:nvSpPr>
          <p:cNvPr id="47108" name="TextBox 10"/>
          <p:cNvSpPr txBox="1">
            <a:spLocks noChangeArrowheads="1"/>
          </p:cNvSpPr>
          <p:nvPr/>
        </p:nvSpPr>
        <p:spPr bwMode="auto">
          <a:xfrm>
            <a:off x="9677400" y="19812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/>
              <a:t>1.5T SWI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/>
              <a:t>(w/o gd)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0" y="3886200"/>
            <a:ext cx="7467600" cy="2819400"/>
            <a:chOff x="1828800" y="3962400"/>
            <a:chExt cx="7467600" cy="2819400"/>
          </a:xfrm>
        </p:grpSpPr>
        <p:sp>
          <p:nvSpPr>
            <p:cNvPr id="47109" name="TextBox 11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2057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solidFill>
                    <a:srgbClr val="00B050"/>
                  </a:solidFill>
                </a:rPr>
                <a:t>1.5T SWI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dirty="0">
                  <a:solidFill>
                    <a:srgbClr val="00B050"/>
                  </a:solidFill>
                </a:rPr>
                <a:t>(w/ </a:t>
              </a:r>
              <a:r>
                <a:rPr lang="en-US" altLang="x-none" sz="1600" b="1" dirty="0" err="1">
                  <a:solidFill>
                    <a:srgbClr val="00B050"/>
                  </a:solidFill>
                </a:rPr>
                <a:t>gd</a:t>
              </a:r>
              <a:r>
                <a:rPr lang="en-US" altLang="x-none" sz="1600" b="1" dirty="0">
                  <a:solidFill>
                    <a:srgbClr val="00B050"/>
                  </a:solidFill>
                </a:rPr>
                <a:t>)</a:t>
              </a:r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82"/>
            <a:stretch/>
          </p:blipFill>
          <p:spPr bwMode="auto">
            <a:xfrm>
              <a:off x="1828800" y="3962400"/>
              <a:ext cx="513715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762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3200" dirty="0">
                <a:latin typeface="Calibri Light" charset="0"/>
              </a:rPr>
              <a:t>Effect of static magnetic field strength (B0)</a:t>
            </a:r>
          </a:p>
        </p:txBody>
      </p:sp>
    </p:spTree>
    <p:extLst>
      <p:ext uri="{BB962C8B-B14F-4D97-AF65-F5344CB8AC3E}">
        <p14:creationId xmlns:p14="http://schemas.microsoft.com/office/powerpoint/2010/main" val="3854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233926" y="0"/>
            <a:ext cx="82534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Relationship between veins and MS plaques</a:t>
            </a:r>
          </a:p>
        </p:txBody>
      </p:sp>
      <p:pic>
        <p:nvPicPr>
          <p:cNvPr id="1639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714" y="1002124"/>
            <a:ext cx="1971073" cy="188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1"/>
          <p:cNvSpPr txBox="1">
            <a:spLocks/>
          </p:cNvSpPr>
          <p:nvPr/>
        </p:nvSpPr>
        <p:spPr bwMode="auto">
          <a:xfrm>
            <a:off x="446971" y="1109162"/>
            <a:ext cx="4343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First pathological observations 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x-none" sz="1600" b="1" dirty="0"/>
              <a:t>	</a:t>
            </a:r>
            <a:r>
              <a:rPr lang="en-US" altLang="x-none" sz="1600" i="1" dirty="0" err="1"/>
              <a:t>Rindfleisch</a:t>
            </a:r>
            <a:r>
              <a:rPr lang="en-US" altLang="x-none" sz="1600" i="1" dirty="0"/>
              <a:t>, 1863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 dirty="0"/>
              <a:t>                    Charcot, 1869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i="1" dirty="0"/>
              <a:t>                    Dawson, 1916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b="1" i="1" dirty="0"/>
              <a:t>           </a:t>
            </a:r>
            <a:endParaRPr lang="en-US" altLang="x-none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dirty="0"/>
              <a:t>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3215823"/>
            <a:ext cx="10141682" cy="3467443"/>
            <a:chOff x="304800" y="3179521"/>
            <a:chExt cx="10141682" cy="3467443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" y="3179521"/>
              <a:ext cx="9220200" cy="3467443"/>
              <a:chOff x="326340" y="3106649"/>
              <a:chExt cx="9220200" cy="3467443"/>
            </a:xfrm>
          </p:grpSpPr>
          <p:pic>
            <p:nvPicPr>
              <p:cNvPr id="16386" name="Picture 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40777" y="3875062"/>
                <a:ext cx="4059685" cy="2699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269377" y="3571175"/>
                <a:ext cx="28232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178">
                  <a:defRPr/>
                </a:pPr>
                <a:r>
                  <a:rPr lang="en-US" sz="1600" i="1" dirty="0"/>
                  <a:t>CWM Adams. J </a:t>
                </a:r>
                <a:r>
                  <a:rPr lang="en-US" sz="1600" i="1" dirty="0" err="1"/>
                  <a:t>Neurol</a:t>
                </a:r>
                <a:r>
                  <a:rPr lang="en-US" sz="1600" i="1" dirty="0"/>
                  <a:t> Sci. 1975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6340" y="3106649"/>
                <a:ext cx="9220200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  <a:defRPr/>
                </a:pPr>
                <a:r>
                  <a:rPr lang="en-US" sz="1600" dirty="0">
                    <a:solidFill>
                      <a:srgbClr val="333333"/>
                    </a:solidFill>
                  </a:rPr>
                  <a:t> </a:t>
                </a:r>
                <a:r>
                  <a:rPr lang="en-US" sz="1600" dirty="0" err="1">
                    <a:solidFill>
                      <a:srgbClr val="333333"/>
                    </a:solidFill>
                  </a:rPr>
                  <a:t>Perivenular</a:t>
                </a:r>
                <a:r>
                  <a:rPr lang="en-US" sz="1600" dirty="0">
                    <a:solidFill>
                      <a:srgbClr val="333333"/>
                    </a:solidFill>
                  </a:rPr>
                  <a:t> inflammatory infiltration at the onset of the MS lesion</a:t>
                </a:r>
                <a:endParaRPr lang="en-US" sz="1600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800" y="3675164"/>
              <a:ext cx="4007208" cy="2971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37821" y="3367543"/>
              <a:ext cx="400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H. </a:t>
              </a:r>
              <a:r>
                <a:rPr lang="en-US" sz="1600" i="1" dirty="0" err="1"/>
                <a:t>Lassmann</a:t>
              </a:r>
              <a:r>
                <a:rPr lang="en-US" sz="1600" i="1" dirty="0"/>
                <a:t>. </a:t>
              </a:r>
              <a:r>
                <a:rPr lang="is-IS" sz="1600" i="1" dirty="0"/>
                <a:t>Phil. Trans. R. Soc. Lond. B 1999</a:t>
              </a:r>
              <a:r>
                <a:rPr lang="en-US" sz="1600" i="1" dirty="0"/>
                <a:t>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002124"/>
            <a:ext cx="2781300" cy="179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Which of the following MRI techniques </a:t>
            </a:r>
            <a:r>
              <a:rPr lang="en-US" b="1" u="sng" dirty="0"/>
              <a:t>cannot</a:t>
            </a:r>
            <a:r>
              <a:rPr lang="en-US" b="1" dirty="0"/>
              <a:t> be used to image central veins in brain lesions?  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T2*-weighted gradient-echo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T2-weighted spin-echo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Susceptibility-weighted-imaging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T2*-weighted segmented 3DEPI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FLAIR*</a:t>
            </a:r>
          </a:p>
          <a:p>
            <a:pPr marL="800100" lvl="1" indent="-342900">
              <a:buFont typeface="+mj-lt"/>
              <a:buAutoNum type="alphaUcPeriod"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2:</a:t>
            </a:r>
          </a:p>
        </p:txBody>
      </p:sp>
    </p:spTree>
    <p:extLst>
      <p:ext uri="{BB962C8B-B14F-4D97-AF65-F5344CB8AC3E}">
        <p14:creationId xmlns:p14="http://schemas.microsoft.com/office/powerpoint/2010/main" val="1314845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Which of the following MRI techniques </a:t>
            </a:r>
            <a:r>
              <a:rPr lang="en-US" b="1" u="sng" dirty="0"/>
              <a:t>cannot</a:t>
            </a:r>
            <a:r>
              <a:rPr lang="en-US" b="1" dirty="0"/>
              <a:t> be used to image central veins in brain lesions?  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T2*-weighted gradient-echo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T2-weighted spin-echo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Susceptibility-weighted-imaging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T2*-weighted segmented 3DEPI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FLAIR*</a:t>
            </a:r>
          </a:p>
          <a:p>
            <a:pPr marL="800100" lvl="1" indent="-342900">
              <a:buFont typeface="+mj-lt"/>
              <a:buAutoNum type="alphaUcPeriod"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2:</a:t>
            </a:r>
          </a:p>
        </p:txBody>
      </p:sp>
    </p:spTree>
    <p:extLst>
      <p:ext uri="{BB962C8B-B14F-4D97-AF65-F5344CB8AC3E}">
        <p14:creationId xmlns:p14="http://schemas.microsoft.com/office/powerpoint/2010/main" val="1650012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381000"/>
            <a:ext cx="4949524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27" y="483619"/>
            <a:ext cx="6082346" cy="562508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4800" y="-166794"/>
            <a:ext cx="9448800" cy="1325563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Proposed radiological definition of the central vein 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447800"/>
            <a:ext cx="4572000" cy="4031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20000"/>
                  <a:lumOff val="80000"/>
                  <a:alpha val="59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r>
              <a:rPr lang="en-US" sz="1600" b="1" dirty="0"/>
              <a:t>A central vein exhibits the following properties on T2*‐weighted images</a:t>
            </a:r>
            <a:r>
              <a:rPr lang="en-US" sz="1600" dirty="0"/>
              <a:t>: </a:t>
            </a:r>
          </a:p>
          <a:p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Appears as a thin </a:t>
            </a:r>
            <a:r>
              <a:rPr lang="en-US" sz="1600" dirty="0" err="1"/>
              <a:t>hypointense</a:t>
            </a:r>
            <a:r>
              <a:rPr lang="en-US" sz="1600" dirty="0"/>
              <a:t> line or small </a:t>
            </a:r>
            <a:r>
              <a:rPr lang="en-US" sz="1600" dirty="0" err="1"/>
              <a:t>hypointense</a:t>
            </a:r>
            <a:r>
              <a:rPr lang="en-US" sz="1600" dirty="0"/>
              <a:t> dot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Can be visualized in at least two perpendicular MRI planes, and appears as a thin line in at least one plane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Has a small apparent diameter (&lt;2 mm)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Runs partially or entirely through the lesion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Is positioned centrally in the lesion regardless of the lesion’s shape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1447800"/>
            <a:ext cx="3429000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9375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r>
              <a:rPr lang="en-US" sz="1600" b="1" dirty="0"/>
              <a:t>Exclusion criteria for lesions: </a:t>
            </a:r>
          </a:p>
          <a:p>
            <a:pPr marL="285750" indent="-285750">
              <a:buFont typeface="Wingdings" charset="2"/>
              <a:buChar char="§"/>
            </a:pPr>
            <a:endParaRPr lang="en-US" sz="1600" b="1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Lesion is &lt;3 mm in diameter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Lesion merges with another lesion (confluent lesions)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Lesion has multiple distinct veins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Lesion is poorly visible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238" y="5562600"/>
            <a:ext cx="49495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4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idx="1"/>
          </p:nvPr>
        </p:nvSpPr>
        <p:spPr>
          <a:xfrm>
            <a:off x="838200" y="1542634"/>
            <a:ext cx="4953000" cy="403507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20000"/>
                  <a:lumOff val="80000"/>
                  <a:alpha val="59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Susceptibility-based (T2*) contrast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High-resolution (~ 0.5 mm)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High-field strength (3T and above)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With gadolinium contrast agent injection at 1.5T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SWI, SWAN, </a:t>
            </a:r>
            <a:r>
              <a:rPr lang="en-US" altLang="x-none" sz="1600" dirty="0" err="1"/>
              <a:t>SWIp</a:t>
            </a:r>
            <a:r>
              <a:rPr lang="en-US" altLang="x-none" sz="1600" dirty="0"/>
              <a:t>  (clinical scanners)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Segmented 3D EPI  (research scanners)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Isotropic voxels (multi-planar reconstruction)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/>
              <a:t> Combined FLAIR* for improved lesion detection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0730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US" altLang="x-none" sz="3200" dirty="0"/>
              <a:t>Technical recommendations for imaging the central vein sign by MRI</a:t>
            </a:r>
            <a:br>
              <a:rPr lang="en-US" altLang="x-none" sz="3200" dirty="0"/>
            </a:br>
            <a:endParaRPr lang="x-none" altLang="x-non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7"/>
          <a:stretch/>
        </p:blipFill>
        <p:spPr>
          <a:xfrm>
            <a:off x="6324600" y="762820"/>
            <a:ext cx="4953000" cy="4711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238" y="5562600"/>
            <a:ext cx="49495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20"/>
            <a:ext cx="8534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x-none" sz="3200" dirty="0"/>
              <a:t>Future directions for the clinical evaluation of CVS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990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sz="2000" dirty="0"/>
              <a:t>Differential diagnosis for all MRI mimics of MS (both adult and pediatric)</a:t>
            </a:r>
            <a:r>
              <a:rPr lang="en-US" dirty="0"/>
              <a:t>		</a:t>
            </a:r>
          </a:p>
          <a:p>
            <a:r>
              <a:rPr lang="en-US" sz="1600" dirty="0"/>
              <a:t>       Hypoxic-ischemic </a:t>
            </a:r>
            <a:r>
              <a:rPr lang="en-US" sz="1600" dirty="0" err="1"/>
              <a:t>vasculopathy</a:t>
            </a:r>
            <a:r>
              <a:rPr lang="en-US" sz="1600" dirty="0"/>
              <a:t>, inflammatory/inflammatory autoimmune, infectious, toxic and metabolic,  </a:t>
            </a:r>
          </a:p>
          <a:p>
            <a:r>
              <a:rPr lang="en-US" sz="1600" dirty="0"/>
              <a:t>       traumatic, </a:t>
            </a:r>
            <a:r>
              <a:rPr lang="en-US" sz="1600" dirty="0" err="1"/>
              <a:t>tumoral</a:t>
            </a:r>
            <a:r>
              <a:rPr lang="en-US" sz="1600" dirty="0"/>
              <a:t>, hereditary/unknown.  </a:t>
            </a:r>
            <a:r>
              <a:rPr lang="en-US" sz="1600" i="1" dirty="0" err="1"/>
              <a:t>Aliaga</a:t>
            </a:r>
            <a:r>
              <a:rPr lang="en-US" sz="1600" i="1" dirty="0"/>
              <a:t> and </a:t>
            </a:r>
            <a:r>
              <a:rPr lang="en-US" sz="1600" i="1" dirty="0" err="1"/>
              <a:t>Barkhof</a:t>
            </a:r>
            <a:r>
              <a:rPr lang="en-US" sz="1600" i="1" dirty="0"/>
              <a:t>, </a:t>
            </a:r>
            <a:r>
              <a:rPr lang="en-US" sz="1600" i="1" dirty="0" err="1"/>
              <a:t>Handb</a:t>
            </a:r>
            <a:r>
              <a:rPr lang="en-US" sz="1600" i="1" dirty="0"/>
              <a:t>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Neurol</a:t>
            </a:r>
            <a:r>
              <a:rPr lang="en-US" sz="1600" i="1" dirty="0"/>
              <a:t> 2014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990600" y="2801462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sz="2000" dirty="0"/>
              <a:t>Prediction of MS conversion in clinically isolated syndrome (CIS) 	</a:t>
            </a:r>
          </a:p>
          <a:p>
            <a:r>
              <a:rPr lang="en-US" sz="1400" i="1" dirty="0"/>
              <a:t>        </a:t>
            </a:r>
            <a:r>
              <a:rPr lang="en-US" sz="1600" i="1" dirty="0"/>
              <a:t>Miller et al. Lancet </a:t>
            </a:r>
            <a:r>
              <a:rPr lang="en-US" sz="1600" i="1" dirty="0" err="1"/>
              <a:t>Neurol</a:t>
            </a:r>
            <a:r>
              <a:rPr lang="en-US" sz="1600" i="1" dirty="0"/>
              <a:t>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533745"/>
            <a:ext cx="8915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sz="2000" dirty="0"/>
              <a:t>Prediction of MS conversion in radiologically isolated syndrome (RIS)                                            </a:t>
            </a:r>
          </a:p>
          <a:p>
            <a:r>
              <a:rPr lang="en-US" sz="1400" i="1" dirty="0"/>
              <a:t>        </a:t>
            </a:r>
            <a:r>
              <a:rPr lang="en-US" sz="1600" i="1" dirty="0"/>
              <a:t>Okuda, Neuroimaging </a:t>
            </a:r>
            <a:r>
              <a:rPr lang="en-US" sz="1600" i="1" dirty="0" err="1"/>
              <a:t>Clin</a:t>
            </a:r>
            <a:r>
              <a:rPr lang="en-US" sz="1600" i="1" dirty="0"/>
              <a:t> N Am. 2017 		</a:t>
            </a:r>
          </a:p>
          <a:p>
            <a:r>
              <a:rPr lang="en-US" sz="1600" i="1" dirty="0"/>
              <a:t>        </a:t>
            </a:r>
            <a:r>
              <a:rPr lang="en-US" sz="1600" i="1" dirty="0" err="1"/>
              <a:t>Makhani</a:t>
            </a:r>
            <a:r>
              <a:rPr lang="en-US" sz="1600" i="1" dirty="0"/>
              <a:t> et al., </a:t>
            </a:r>
            <a:r>
              <a:rPr lang="en-US" sz="1600" i="1" dirty="0" err="1"/>
              <a:t>Neurol</a:t>
            </a:r>
            <a:r>
              <a:rPr lang="en-US" sz="1600" i="1" dirty="0"/>
              <a:t> </a:t>
            </a:r>
            <a:r>
              <a:rPr lang="en-US" sz="1600" i="1" dirty="0" err="1"/>
              <a:t>Neuroimmunol</a:t>
            </a:r>
            <a:r>
              <a:rPr lang="en-US" sz="1600" i="1" dirty="0"/>
              <a:t> </a:t>
            </a:r>
            <a:r>
              <a:rPr lang="en-US" sz="1600" i="1" dirty="0" err="1"/>
              <a:t>Neuroinflamm</a:t>
            </a:r>
            <a:r>
              <a:rPr lang="en-US" sz="1600" i="1" dirty="0"/>
              <a:t> 2017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0600" y="4910236"/>
            <a:ext cx="755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Undiagnosing</a:t>
            </a:r>
            <a:r>
              <a:rPr lang="en-US" sz="2000" dirty="0"/>
              <a:t> the misdiagnosed</a:t>
            </a:r>
            <a:r>
              <a:rPr lang="en-US" dirty="0"/>
              <a:t>				           </a:t>
            </a:r>
          </a:p>
          <a:p>
            <a:r>
              <a:rPr lang="en-US" i="1" dirty="0"/>
              <a:t>    </a:t>
            </a:r>
            <a:r>
              <a:rPr lang="en-US" sz="1600" i="1" dirty="0"/>
              <a:t>Solomon et al., Neurology 2012			                           </a:t>
            </a:r>
          </a:p>
          <a:p>
            <a:r>
              <a:rPr lang="en-US" sz="1600" i="1" dirty="0"/>
              <a:t>     Solomon &amp; </a:t>
            </a:r>
            <a:r>
              <a:rPr lang="en-US" sz="1600" i="1" dirty="0" err="1"/>
              <a:t>Corboy</a:t>
            </a:r>
            <a:r>
              <a:rPr lang="en-US" sz="1600" i="1" dirty="0"/>
              <a:t>, Nat Rev </a:t>
            </a:r>
            <a:r>
              <a:rPr lang="en-US" sz="1600" i="1" dirty="0" err="1"/>
              <a:t>Neurol</a:t>
            </a:r>
            <a:r>
              <a:rPr lang="en-US" sz="1600" i="1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115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98345"/>
            <a:ext cx="7886700" cy="1325563"/>
          </a:xfrm>
        </p:spPr>
        <p:txBody>
          <a:bodyPr>
            <a:noAutofit/>
          </a:bodyPr>
          <a:lstStyle/>
          <a:p>
            <a:r>
              <a:rPr lang="en-GB" sz="3200" dirty="0"/>
              <a:t>The central vein sign in multiple sclerosis: </a:t>
            </a:r>
            <a:br>
              <a:rPr lang="en-GB" sz="3200" dirty="0"/>
            </a:br>
            <a:r>
              <a:rPr lang="en-GB" sz="3200" dirty="0"/>
              <a:t>a real-life multi-centre MAGNIMS study</a:t>
            </a:r>
            <a:br>
              <a:rPr lang="de-CH" sz="3200" dirty="0"/>
            </a:br>
            <a:endParaRPr lang="de-CH" sz="3200" dirty="0"/>
          </a:p>
        </p:txBody>
      </p:sp>
      <p:sp>
        <p:nvSpPr>
          <p:cNvPr id="4" name="Rechteck 3"/>
          <p:cNvSpPr/>
          <p:nvPr/>
        </p:nvSpPr>
        <p:spPr>
          <a:xfrm>
            <a:off x="2057400" y="1066800"/>
            <a:ext cx="836040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57200" hangingPunct="0"/>
            <a:r>
              <a:rPr lang="de-DE" sz="2000" u="sng" kern="0" dirty="0">
                <a:solidFill>
                  <a:srgbClr val="000000"/>
                </a:solidFill>
                <a:sym typeface="Calibri"/>
              </a:rPr>
              <a:t>Background</a:t>
            </a:r>
            <a:r>
              <a:rPr lang="de-DE" sz="2000" kern="0" dirty="0">
                <a:solidFill>
                  <a:srgbClr val="000000"/>
                </a:solidFill>
                <a:sym typeface="Calibri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sym typeface="Calibri"/>
              </a:rPr>
              <a:t>first large-scale multi-</a:t>
            </a:r>
            <a:r>
              <a:rPr lang="en-US" sz="2000" kern="0" dirty="0" err="1">
                <a:solidFill>
                  <a:srgbClr val="000000"/>
                </a:solidFill>
                <a:sym typeface="Calibri"/>
              </a:rPr>
              <a:t>centre</a:t>
            </a:r>
            <a:r>
              <a:rPr lang="en-US" sz="2000" kern="0" dirty="0">
                <a:solidFill>
                  <a:srgbClr val="000000"/>
                </a:solidFill>
                <a:sym typeface="Calibri"/>
              </a:rPr>
              <a:t> 3T MRI study </a:t>
            </a:r>
          </a:p>
          <a:p>
            <a:pPr algn="ctr" defTabSz="457200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to test the usefulness of the central vein sign (CVS) </a:t>
            </a:r>
          </a:p>
          <a:p>
            <a:pPr algn="ctr" defTabSz="457200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as an MS specific biomarker in a “real world” setting</a:t>
            </a:r>
            <a:endParaRPr lang="de-DE" sz="2000" kern="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515" y="2206118"/>
            <a:ext cx="1372190" cy="1384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307" y="2206118"/>
            <a:ext cx="1372190" cy="1384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feld 11"/>
          <p:cNvSpPr txBox="1"/>
          <p:nvPr/>
        </p:nvSpPr>
        <p:spPr>
          <a:xfrm>
            <a:off x="5254927" y="2206119"/>
            <a:ext cx="470022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479 patients with a variety of conditions (e.g. CIS/RRMS, NMOSD, (cerebral) vasculitis, migraine, small vessel ischaemia, diabetes) from nine MAGNIMS centres were included yet. 3784 lesions were analysed. The initial findings are encouraging. A final batch with additional patients is currently being analysed.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394308" y="3852712"/>
            <a:ext cx="7560841" cy="2751434"/>
            <a:chOff x="6629400" y="680483"/>
            <a:chExt cx="7560841" cy="2751434"/>
          </a:xfrm>
        </p:grpSpPr>
        <p:pic>
          <p:nvPicPr>
            <p:cNvPr id="22" name="image4.gif" descr="BoxExplode_AnimGif3.gif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85800"/>
              <a:ext cx="2520280" cy="200867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Textfeld 2"/>
            <p:cNvSpPr txBox="1"/>
            <p:nvPr/>
          </p:nvSpPr>
          <p:spPr>
            <a:xfrm>
              <a:off x="6629400" y="2556641"/>
              <a:ext cx="252028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/>
                <a:t>Blinding to global lesion load and distribution: image is split into 8 equal-size blocks</a:t>
              </a:r>
              <a:endParaRPr lang="en-GB" sz="1400" dirty="0"/>
            </a:p>
          </p:txBody>
        </p:sp>
        <p:pic>
          <p:nvPicPr>
            <p:cNvPr id="24" name="pasted-imag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9902651" y="681850"/>
              <a:ext cx="1420472" cy="200867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pasted-imag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2732774" y="680483"/>
              <a:ext cx="1457466" cy="201140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pasted-imag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323123" y="681850"/>
              <a:ext cx="1427806" cy="200867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" name="Textfeld 8"/>
            <p:cNvSpPr txBox="1"/>
            <p:nvPr/>
          </p:nvSpPr>
          <p:spPr>
            <a:xfrm>
              <a:off x="9902652" y="2693253"/>
              <a:ext cx="4287589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/>
                <a:t>Operator views overlay of SWI/FLAIR to decide on the presence of central vein in accordance to NAIMS CVS criteria</a:t>
              </a:r>
              <a:endParaRPr lang="en-GB" sz="1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65502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Courtesy of Drs. Tim </a:t>
            </a:r>
            <a:r>
              <a:rPr lang="en-US" sz="1400" i="1" dirty="0" err="1"/>
              <a:t>Sinnecker</a:t>
            </a:r>
            <a:r>
              <a:rPr lang="en-US" sz="1400" i="1" dirty="0"/>
              <a:t> and Jens </a:t>
            </a:r>
            <a:r>
              <a:rPr lang="en-US" sz="1400" i="1" dirty="0" err="1"/>
              <a:t>Wuerfel</a:t>
            </a:r>
            <a:r>
              <a:rPr lang="en-US" sz="1400" i="1" dirty="0"/>
              <a:t> (MIAC, University Hospital Basel)</a:t>
            </a:r>
          </a:p>
        </p:txBody>
      </p:sp>
    </p:spTree>
    <p:extLst>
      <p:ext uri="{BB962C8B-B14F-4D97-AF65-F5344CB8AC3E}">
        <p14:creationId xmlns:p14="http://schemas.microsoft.com/office/powerpoint/2010/main" val="687679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90" y="94460"/>
            <a:ext cx="7248510" cy="994172"/>
          </a:xfrm>
        </p:spPr>
        <p:txBody>
          <a:bodyPr>
            <a:noAutofit/>
          </a:bodyPr>
          <a:lstStyle/>
          <a:p>
            <a:r>
              <a:rPr lang="en-US" sz="3200" b="1" dirty="0" err="1"/>
              <a:t>C</a:t>
            </a:r>
            <a:r>
              <a:rPr lang="en-US" sz="3200" dirty="0" err="1"/>
              <a:t>entr</a:t>
            </a:r>
            <a:r>
              <a:rPr lang="en-US" sz="3200" b="1" dirty="0" err="1"/>
              <a:t>A</a:t>
            </a:r>
            <a:r>
              <a:rPr lang="en-US" sz="3200" dirty="0" err="1"/>
              <a:t>l</a:t>
            </a:r>
            <a:r>
              <a:rPr lang="en-US" sz="3200" dirty="0"/>
              <a:t> </a:t>
            </a:r>
            <a:r>
              <a:rPr lang="en-US" sz="3200" b="1" dirty="0"/>
              <a:t>V</a:t>
            </a:r>
            <a:r>
              <a:rPr lang="en-US" sz="3200" dirty="0"/>
              <a:t>ein </a:t>
            </a:r>
            <a:r>
              <a:rPr lang="en-US" sz="3200" b="1" dirty="0"/>
              <a:t>S</a:t>
            </a:r>
            <a:r>
              <a:rPr lang="en-US" sz="3200" dirty="0"/>
              <a:t>ign in the early diagnosis of </a:t>
            </a:r>
            <a:r>
              <a:rPr lang="en-US" sz="3200" b="1" dirty="0"/>
              <a:t>M</a:t>
            </a:r>
            <a:r>
              <a:rPr lang="en-US" sz="3200" dirty="0"/>
              <a:t>ultiple </a:t>
            </a:r>
            <a:r>
              <a:rPr lang="en-US" sz="3200" b="1" dirty="0"/>
              <a:t>S</a:t>
            </a:r>
            <a:r>
              <a:rPr lang="en-US" sz="3200" dirty="0"/>
              <a:t>clerosis (</a:t>
            </a:r>
            <a:r>
              <a:rPr lang="en-US" sz="3200" b="1" dirty="0"/>
              <a:t>CAVS-MS</a:t>
            </a:r>
            <a:r>
              <a:rPr lang="en-US" sz="3200" dirty="0"/>
              <a:t>)</a:t>
            </a:r>
            <a:endParaRPr lang="fr-F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91" y="2286000"/>
            <a:ext cx="1335760" cy="1335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090" y="1297919"/>
            <a:ext cx="6324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A pilot study to demonstrate the feasibility of utilizing 3T FLAIR* for central vein imaging in a multi-center setup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357" y="4324226"/>
            <a:ext cx="1901827" cy="1100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476" y="721452"/>
            <a:ext cx="4949524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77669"/>
            <a:ext cx="8120666" cy="46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2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2AF02-AE80-40EB-8C3E-B32D4D9C34D5}"/>
              </a:ext>
            </a:extLst>
          </p:cNvPr>
          <p:cNvSpPr/>
          <p:nvPr/>
        </p:nvSpPr>
        <p:spPr>
          <a:xfrm>
            <a:off x="381000" y="1143000"/>
            <a:ext cx="1013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Which of the following statements is </a:t>
            </a:r>
            <a:r>
              <a:rPr lang="en-US" b="1" u="sng" dirty="0"/>
              <a:t>not</a:t>
            </a:r>
            <a:r>
              <a:rPr lang="en-US" b="1" dirty="0"/>
              <a:t> part of the radiological definition for the central   </a:t>
            </a:r>
          </a:p>
          <a:p>
            <a:pPr>
              <a:defRPr/>
            </a:pPr>
            <a:r>
              <a:rPr lang="en-US" b="1" dirty="0"/>
              <a:t>   vein proposed by the NAIMS guidelines?  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Appears as a thin </a:t>
            </a:r>
            <a:r>
              <a:rPr lang="en-US" dirty="0" err="1"/>
              <a:t>hypointense</a:t>
            </a:r>
            <a:r>
              <a:rPr lang="en-US" dirty="0"/>
              <a:t> line or small </a:t>
            </a:r>
            <a:r>
              <a:rPr lang="en-US" dirty="0" err="1"/>
              <a:t>hypointense</a:t>
            </a:r>
            <a:r>
              <a:rPr lang="en-US" dirty="0"/>
              <a:t> dot on T2* contrast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Can be visualized in at least two perpendicular MRI planes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Has a large apparent diameter (&gt;2mm)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Runs partially or entirely through the lesion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Is positioned centrally in the lesion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3:</a:t>
            </a:r>
          </a:p>
        </p:txBody>
      </p:sp>
    </p:spTree>
    <p:extLst>
      <p:ext uri="{BB962C8B-B14F-4D97-AF65-F5344CB8AC3E}">
        <p14:creationId xmlns:p14="http://schemas.microsoft.com/office/powerpoint/2010/main" val="1855248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2AF02-AE80-40EB-8C3E-B32D4D9C34D5}"/>
              </a:ext>
            </a:extLst>
          </p:cNvPr>
          <p:cNvSpPr/>
          <p:nvPr/>
        </p:nvSpPr>
        <p:spPr>
          <a:xfrm>
            <a:off x="381000" y="1143000"/>
            <a:ext cx="1013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Which of the following statements is </a:t>
            </a:r>
            <a:r>
              <a:rPr lang="en-US" b="1" u="sng" dirty="0"/>
              <a:t>not</a:t>
            </a:r>
            <a:r>
              <a:rPr lang="en-US" b="1" dirty="0"/>
              <a:t> part of the radiological definition for the central   </a:t>
            </a:r>
          </a:p>
          <a:p>
            <a:pPr>
              <a:defRPr/>
            </a:pPr>
            <a:r>
              <a:rPr lang="en-US" b="1" dirty="0"/>
              <a:t>   vein proposed by the NAIMS guidelines?  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Appears as a thin </a:t>
            </a:r>
            <a:r>
              <a:rPr lang="en-US" dirty="0" err="1"/>
              <a:t>hypointense</a:t>
            </a:r>
            <a:r>
              <a:rPr lang="en-US" dirty="0"/>
              <a:t> line or small </a:t>
            </a:r>
            <a:r>
              <a:rPr lang="en-US" dirty="0" err="1"/>
              <a:t>hypointense</a:t>
            </a:r>
            <a:r>
              <a:rPr lang="en-US" dirty="0"/>
              <a:t> dot on T2* contrast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Can be visualized in at least two perpendicular MRI planes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Has a large apparent diameter (&gt;2mm)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Runs partially or entirely through the lesion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Is positioned centrally in the lesion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3:</a:t>
            </a:r>
          </a:p>
        </p:txBody>
      </p:sp>
    </p:spTree>
    <p:extLst>
      <p:ext uri="{BB962C8B-B14F-4D97-AF65-F5344CB8AC3E}">
        <p14:creationId xmlns:p14="http://schemas.microsoft.com/office/powerpoint/2010/main" val="3315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03239" y="270898"/>
            <a:ext cx="5068160" cy="75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7"/>
          <p:cNvSpPr txBox="1">
            <a:spLocks noChangeArrowheads="1"/>
          </p:cNvSpPr>
          <p:nvPr/>
        </p:nvSpPr>
        <p:spPr bwMode="auto">
          <a:xfrm>
            <a:off x="337131" y="1159806"/>
            <a:ext cx="9619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i="1" dirty="0" err="1"/>
              <a:t>Okudera</a:t>
            </a:r>
            <a:r>
              <a:rPr lang="fr-FR" altLang="x-none" sz="1600" i="1" dirty="0"/>
              <a:t> et al. </a:t>
            </a:r>
            <a:r>
              <a:rPr lang="fr-FR" altLang="x-none" sz="1600" i="1" dirty="0" err="1"/>
              <a:t>Neuropathology</a:t>
            </a:r>
            <a:r>
              <a:rPr lang="fr-FR" altLang="x-none" sz="1600" i="1" dirty="0"/>
              <a:t> 1999   		               (soft X-ray </a:t>
            </a:r>
            <a:r>
              <a:rPr lang="fr-FR" altLang="x-none" sz="1600" i="1" dirty="0" err="1"/>
              <a:t>microscopy</a:t>
            </a:r>
            <a:r>
              <a:rPr lang="fr-FR" altLang="x-none" sz="1600" i="1" dirty="0"/>
              <a:t> of </a:t>
            </a:r>
            <a:r>
              <a:rPr lang="fr-FR" altLang="x-none" sz="1600" i="1" dirty="0" err="1"/>
              <a:t>postmortem</a:t>
            </a:r>
            <a:r>
              <a:rPr lang="fr-FR" altLang="x-none" sz="1600" i="1" dirty="0"/>
              <a:t> tissue)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8229600" y="3124200"/>
            <a:ext cx="5486400" cy="14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Fan-shaped structure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Long, fine vessels of uniform caliber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Lumen caliber: </a:t>
            </a:r>
            <a:r>
              <a:rPr lang="en-US" altLang="x-none" sz="1600" b="1" dirty="0"/>
              <a:t>100 - 250 </a:t>
            </a:r>
            <a:r>
              <a:rPr lang="en-US" altLang="x-none" sz="1600" b="1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altLang="x-none" sz="1600" b="1" dirty="0"/>
              <a:t>m</a:t>
            </a:r>
            <a:r>
              <a:rPr lang="en-US" altLang="x-none" sz="1600" dirty="0"/>
              <a:t>			 </a:t>
            </a:r>
            <a:r>
              <a:rPr lang="en-US" altLang="x-none" sz="1400" i="1" dirty="0"/>
              <a:t>(</a:t>
            </a:r>
            <a:r>
              <a:rPr lang="en-US" altLang="x-none" sz="1400" i="1" dirty="0" err="1"/>
              <a:t>Hooshmand</a:t>
            </a:r>
            <a:r>
              <a:rPr lang="en-US" altLang="x-none" sz="1400" i="1" dirty="0"/>
              <a:t> et al. Neuroradiology 1974)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7036" y="48548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44765" y="0"/>
            <a:ext cx="8253412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x-none" sz="3200"/>
              <a:t>Deep medullary veins of the brain</a:t>
            </a:r>
            <a:endParaRPr lang="fr-FR" altLang="x-non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0B257-D43C-4603-BDF3-0C78E09F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303324"/>
            <a:ext cx="1681438" cy="1676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5C7D4B-B475-4AAD-928F-00250EBE20BD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4:</a:t>
            </a:r>
          </a:p>
        </p:txBody>
      </p:sp>
    </p:spTree>
    <p:extLst>
      <p:ext uri="{BB962C8B-B14F-4D97-AF65-F5344CB8AC3E}">
        <p14:creationId xmlns:p14="http://schemas.microsoft.com/office/powerpoint/2010/main" val="1085429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0B257-D43C-4603-BDF3-0C78E09F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303324"/>
            <a:ext cx="1681438" cy="1676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5C7D4B-B475-4AAD-928F-00250EBE20BD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9569" y="2964333"/>
            <a:ext cx="133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Sagittal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4287" y="2964334"/>
            <a:ext cx="117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Coronal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CFB36-B097-4FB2-B343-A79BFA66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637" y="1293353"/>
            <a:ext cx="1681438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0EDA1-2708-462B-9652-0BA5DD9C8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502" y="1303324"/>
            <a:ext cx="168143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6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9B1267-4C0F-4497-A025-0AA2ED9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920" y="1310175"/>
            <a:ext cx="1682496" cy="1677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371519-54E7-4F5B-8738-5BBFB6925775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</p:spTree>
    <p:extLst>
      <p:ext uri="{BB962C8B-B14F-4D97-AF65-F5344CB8AC3E}">
        <p14:creationId xmlns:p14="http://schemas.microsoft.com/office/powerpoint/2010/main" val="572896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9B1267-4C0F-4497-A025-0AA2ED9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920" y="1310175"/>
            <a:ext cx="1682496" cy="1677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371519-54E7-4F5B-8738-5BBFB6925775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No (no visible vein)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4C830-2DCC-46F9-87C2-D7962822B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407" y="1316573"/>
            <a:ext cx="1682496" cy="1677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B92A4-21F2-46F6-9922-291E1B354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163" y="1310175"/>
            <a:ext cx="1682496" cy="1677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72FD2A-C950-4365-A5C1-CA8B9A30A33B}"/>
              </a:ext>
            </a:extLst>
          </p:cNvPr>
          <p:cNvSpPr txBox="1"/>
          <p:nvPr/>
        </p:nvSpPr>
        <p:spPr>
          <a:xfrm>
            <a:off x="7408627" y="2957816"/>
            <a:ext cx="133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Sagittal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E9F73-EFB8-4664-9A75-E9ED60D7EBC2}"/>
              </a:ext>
            </a:extLst>
          </p:cNvPr>
          <p:cNvSpPr txBox="1"/>
          <p:nvPr/>
        </p:nvSpPr>
        <p:spPr>
          <a:xfrm>
            <a:off x="5568870" y="2951298"/>
            <a:ext cx="117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Coronal</a:t>
            </a:r>
          </a:p>
        </p:txBody>
      </p:sp>
    </p:spTree>
    <p:extLst>
      <p:ext uri="{BB962C8B-B14F-4D97-AF65-F5344CB8AC3E}">
        <p14:creationId xmlns:p14="http://schemas.microsoft.com/office/powerpoint/2010/main" val="155607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D598A2A-98CC-42DC-AD25-0B6407DFC816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6DF3D-2D6A-48E6-8144-C88CA5C3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718" y="1295400"/>
            <a:ext cx="1687082" cy="16722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6: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</p:spTree>
    <p:extLst>
      <p:ext uri="{BB962C8B-B14F-4D97-AF65-F5344CB8AC3E}">
        <p14:creationId xmlns:p14="http://schemas.microsoft.com/office/powerpoint/2010/main" val="808901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D598A2A-98CC-42DC-AD25-0B6407DFC816}"/>
              </a:ext>
            </a:extLst>
          </p:cNvPr>
          <p:cNvSpPr txBox="1"/>
          <p:nvPr/>
        </p:nvSpPr>
        <p:spPr>
          <a:xfrm>
            <a:off x="3736319" y="29643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6DF3D-2D6A-48E6-8144-C88CA5C3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718" y="1295400"/>
            <a:ext cx="1687082" cy="16722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6: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62132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   Does this lesion meet the NAIMS definition for the central vein sign?</a:t>
            </a:r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No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(excluded, confluent &amp; multiple vessels)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I don’t know…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8EBD3-6CA1-4EC9-9AFF-FE9BF925698E}"/>
              </a:ext>
            </a:extLst>
          </p:cNvPr>
          <p:cNvSpPr txBox="1"/>
          <p:nvPr/>
        </p:nvSpPr>
        <p:spPr>
          <a:xfrm>
            <a:off x="7377842" y="2964337"/>
            <a:ext cx="133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Sagittal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2E537-68A8-4178-94B2-3EEAC170FA9E}"/>
              </a:ext>
            </a:extLst>
          </p:cNvPr>
          <p:cNvSpPr txBox="1"/>
          <p:nvPr/>
        </p:nvSpPr>
        <p:spPr>
          <a:xfrm>
            <a:off x="5514886" y="2978452"/>
            <a:ext cx="117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C04DC2-8A6F-42F9-9A25-B02BA0CE0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086" y="1292036"/>
            <a:ext cx="1687082" cy="1672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AC9E2-5670-441F-9551-4A5D9A0A52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902" y="1292036"/>
            <a:ext cx="1687082" cy="16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99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143000"/>
            <a:ext cx="28956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3300" y="4267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Central Vein Sign should only be used </a:t>
            </a:r>
            <a:r>
              <a:rPr lang="en-US" sz="2400" b="1" u="sng" dirty="0"/>
              <a:t>in a research setting</a:t>
            </a:r>
            <a:r>
              <a:rPr lang="en-US" sz="2400" u="sng" dirty="0"/>
              <a:t>  </a:t>
            </a:r>
          </a:p>
          <a:p>
            <a:pPr marL="285750" indent="-285750" algn="ctr">
              <a:buFont typeface="Wingdings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417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4742" y="2902430"/>
            <a:ext cx="436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+mj-lt"/>
              </a:rPr>
              <a:t>Thank you for your attention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41" y="-6700"/>
            <a:ext cx="2703209" cy="68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7" t="10297" r="49095" b="2443"/>
          <a:stretch/>
        </p:blipFill>
        <p:spPr bwMode="auto">
          <a:xfrm>
            <a:off x="9610157" y="118655"/>
            <a:ext cx="2581843" cy="67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878" y="530546"/>
            <a:ext cx="2780317" cy="68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530546"/>
            <a:ext cx="3167811" cy="6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33400" y="1569547"/>
            <a:ext cx="43513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Deoxyhemoglobin is paramagnetic                (high spin state S = 2 of </a:t>
            </a:r>
            <a:r>
              <a:rPr lang="en-US" altLang="x-none" sz="1600" dirty="0" err="1"/>
              <a:t>heme</a:t>
            </a:r>
            <a:r>
              <a:rPr lang="en-US" altLang="x-none" sz="1600" dirty="0"/>
              <a:t> iron)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Venous blood (~70% saturated) has shorter T2* relaxation time and faster dephasing than tissue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endParaRPr lang="en-US" altLang="x-none" sz="16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altLang="x-none" sz="1600" dirty="0"/>
              <a:t>Gradient-Echo: long TE (T2* contrast) &amp; high spatial resolution to visualize small veins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44765" y="1186319"/>
            <a:ext cx="304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600" i="1" dirty="0" err="1"/>
              <a:t>Reichenbach</a:t>
            </a:r>
            <a:r>
              <a:rPr lang="en-US" altLang="x-none" sz="1600" i="1" dirty="0"/>
              <a:t> et al. Radiology 1997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00800" y="152400"/>
            <a:ext cx="4762507" cy="6618565"/>
            <a:chOff x="4343400" y="527611"/>
            <a:chExt cx="4762507" cy="6618565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724400" y="527611"/>
              <a:ext cx="4038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b="1" dirty="0"/>
                <a:t>7T MRI (NIH)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600" i="1" dirty="0"/>
                <a:t>(250 </a:t>
              </a:r>
              <a:r>
                <a:rPr lang="en-US" altLang="x-none" sz="1600" i="1" dirty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altLang="x-none" sz="1600" i="1" dirty="0"/>
                <a:t>m in-plane resolution) 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142498"/>
              <a:ext cx="4762507" cy="600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6400" y="1186319"/>
            <a:ext cx="2209800" cy="4864949"/>
          </a:xfrm>
          <a:prstGeom prst="ellipse">
            <a:avLst/>
          </a:prstGeom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chemeClr val="tx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4765" y="0"/>
            <a:ext cx="8253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x-none" sz="3200" i="1" dirty="0"/>
              <a:t>In vivo </a:t>
            </a:r>
            <a:r>
              <a:rPr lang="en-US" altLang="x-none" sz="3200" dirty="0"/>
              <a:t>cerebral venography by MRI</a:t>
            </a:r>
            <a:endParaRPr lang="fr-FR" altLang="x-non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280987" y="0"/>
            <a:ext cx="82534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First </a:t>
            </a:r>
            <a:r>
              <a:rPr lang="en-US" altLang="x-none" sz="3200" i="1" dirty="0"/>
              <a:t>in vivo </a:t>
            </a:r>
            <a:r>
              <a:rPr lang="en-US" altLang="x-none" sz="3200" dirty="0"/>
              <a:t>observation of central veins in MS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828800" y="720457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457178">
              <a:defRPr/>
            </a:pPr>
            <a:r>
              <a:rPr lang="en-US" i="1" dirty="0">
                <a:ea typeface="+mj-ea"/>
                <a:cs typeface="+mj-cs"/>
              </a:rPr>
              <a:t>Tan et al., AJNR 2000 (1.5T MRI)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4400" y="3733799"/>
            <a:ext cx="533400" cy="53340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511" y="1600200"/>
            <a:ext cx="7408503" cy="4770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0360" y="6371020"/>
            <a:ext cx="140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8">
              <a:defRPr/>
            </a:pPr>
            <a:r>
              <a:rPr lang="en-US" i="1" dirty="0"/>
              <a:t>T2-weighted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80300" y="6371020"/>
            <a:ext cx="155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8">
              <a:defRPr/>
            </a:pPr>
            <a:r>
              <a:rPr lang="en-US" i="1" dirty="0"/>
              <a:t>MR </a:t>
            </a:r>
            <a:r>
              <a:rPr lang="en-US" i="1" dirty="0" err="1"/>
              <a:t>venogram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8100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High frequency of central veins in MS lesions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45752"/>
              </p:ext>
            </p:extLst>
          </p:nvPr>
        </p:nvGraphicFramePr>
        <p:xfrm>
          <a:off x="2378964" y="1219200"/>
          <a:ext cx="7434072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048001" y="1544638"/>
            <a:ext cx="6583363" cy="1274762"/>
            <a:chOff x="1677120" y="1489496"/>
            <a:chExt cx="6582267" cy="120324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829495" y="1558425"/>
              <a:ext cx="0" cy="1062389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677120" y="1489496"/>
              <a:ext cx="658226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7120" y="2692739"/>
              <a:ext cx="656480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48397" y="880646"/>
            <a:ext cx="3062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600"/>
              <a:t>Percentage of CVS </a:t>
            </a:r>
            <a:r>
              <a:rPr lang="en-US" altLang="x-none" sz="1600" dirty="0"/>
              <a:t>positive lesions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5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97171" y="2725490"/>
            <a:ext cx="9647570" cy="877824"/>
            <a:chOff x="457200" y="1295400"/>
            <a:chExt cx="9647570" cy="877824"/>
          </a:xfrm>
        </p:grpSpPr>
        <p:sp>
          <p:nvSpPr>
            <p:cNvPr id="4" name="Rectangle 3"/>
            <p:cNvSpPr/>
            <p:nvPr/>
          </p:nvSpPr>
          <p:spPr>
            <a:xfrm>
              <a:off x="457200" y="1295400"/>
              <a:ext cx="89481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  <a:defRPr/>
              </a:pPr>
              <a:r>
                <a:rPr lang="en-US" altLang="x-none" sz="2000" dirty="0"/>
                <a:t>% CVS  varies with lesion location in the brain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84570" y="1650004"/>
              <a:ext cx="9220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x-none" sz="1400" i="1" dirty="0" err="1"/>
                <a:t>Tallantyre</a:t>
              </a:r>
              <a:r>
                <a:rPr lang="en-US" altLang="x-none" sz="1400" i="1" dirty="0"/>
                <a:t> et al., Neurology 2008   (96% periventricular, 65% peripheral)</a:t>
              </a:r>
            </a:p>
            <a:p>
              <a:pPr>
                <a:defRPr/>
              </a:pPr>
              <a:r>
                <a:rPr lang="en-US" altLang="x-none" sz="1400" i="1" dirty="0" err="1"/>
                <a:t>Kilsdonk</a:t>
              </a:r>
              <a:r>
                <a:rPr lang="en-US" altLang="x-none" sz="1400" i="1" dirty="0"/>
                <a:t> et al., J </a:t>
              </a:r>
              <a:r>
                <a:rPr lang="en-US" altLang="x-none" sz="1400" i="1" dirty="0" err="1"/>
                <a:t>Neurol</a:t>
              </a:r>
              <a:r>
                <a:rPr lang="en-US" altLang="x-none" sz="1400" i="1" dirty="0"/>
                <a:t> 2014 (94% PV, 84% DWM, 66% JC, 52% LC , 25% IC)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3521" y="3973451"/>
            <a:ext cx="9647570" cy="1015663"/>
            <a:chOff x="609600" y="2057400"/>
            <a:chExt cx="9647570" cy="1015663"/>
          </a:xfrm>
        </p:grpSpPr>
        <p:sp>
          <p:nvSpPr>
            <p:cNvPr id="6" name="Rectangle 5"/>
            <p:cNvSpPr/>
            <p:nvPr/>
          </p:nvSpPr>
          <p:spPr>
            <a:xfrm>
              <a:off x="609600" y="2057400"/>
              <a:ext cx="96348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  <a:defRPr/>
              </a:pPr>
              <a:r>
                <a:rPr lang="en-US" altLang="x-none" sz="2000" dirty="0"/>
                <a:t>Possible age effect % CVS</a:t>
              </a:r>
            </a:p>
            <a:p>
              <a:pPr marL="342900" indent="-342900">
                <a:buFont typeface="Wingdings" charset="2"/>
                <a:buChar char="Ø"/>
                <a:defRPr/>
              </a:pPr>
              <a:endParaRPr lang="en-US" altLang="x-none" sz="2000" dirty="0"/>
            </a:p>
            <a:p>
              <a:pPr marL="342900" indent="-342900">
                <a:buFont typeface="Wingdings" charset="2"/>
                <a:buChar char="Ø"/>
                <a:defRPr/>
              </a:pPr>
              <a:endParaRPr lang="en-US" altLang="x-none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6970" y="2404467"/>
              <a:ext cx="922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x-none" sz="1400" i="1" dirty="0" err="1"/>
                <a:t>Kilsdonk</a:t>
              </a:r>
              <a:r>
                <a:rPr lang="en-US" altLang="x-none" sz="1400" i="1" dirty="0"/>
                <a:t> et al., J </a:t>
              </a:r>
              <a:r>
                <a:rPr lang="en-US" altLang="x-none" sz="1400" i="1" dirty="0" err="1"/>
                <a:t>Neurol</a:t>
              </a:r>
              <a:r>
                <a:rPr lang="en-US" altLang="x-none" sz="1400" i="1" dirty="0"/>
                <a:t> 2014 (92% when &lt;40y vs 73% when &gt;40y)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9977" y="1516615"/>
            <a:ext cx="9672970" cy="662838"/>
            <a:chOff x="609600" y="3211562"/>
            <a:chExt cx="9672970" cy="662838"/>
          </a:xfrm>
        </p:grpSpPr>
        <p:sp>
          <p:nvSpPr>
            <p:cNvPr id="8" name="Rectangle 7"/>
            <p:cNvSpPr/>
            <p:nvPr/>
          </p:nvSpPr>
          <p:spPr>
            <a:xfrm>
              <a:off x="609600" y="3211562"/>
              <a:ext cx="89481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Ø"/>
                <a:defRPr/>
              </a:pPr>
              <a:r>
                <a:rPr lang="en-US" altLang="x-none" sz="2000" dirty="0"/>
                <a:t>No significant differences between relapsing form vs. progressive from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2370" y="3566623"/>
              <a:ext cx="922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x-none" sz="1400" i="1" dirty="0" err="1"/>
                <a:t>Kuchling</a:t>
              </a:r>
              <a:r>
                <a:rPr lang="en-US" altLang="x-none" sz="1400" i="1" dirty="0"/>
                <a:t> et al., MSJ 2014     (80.4% in RRMS vs 76.5% in PPMS)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7572" y="5071561"/>
            <a:ext cx="9634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altLang="x-none" sz="2000" dirty="0"/>
              <a:t>% CVS is unknown in pediatric MS patients 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altLang="x-none" sz="2000" dirty="0"/>
          </a:p>
          <a:p>
            <a:pPr marL="342900" indent="-342900">
              <a:buFont typeface="Wingdings" charset="2"/>
              <a:buChar char="Ø"/>
              <a:defRPr/>
            </a:pPr>
            <a:endParaRPr lang="en-US" altLang="x-none" sz="2000" dirty="0"/>
          </a:p>
        </p:txBody>
      </p:sp>
      <p:sp>
        <p:nvSpPr>
          <p:cNvPr id="11" name="Rectangle 10"/>
          <p:cNvSpPr/>
          <p:nvPr/>
        </p:nvSpPr>
        <p:spPr>
          <a:xfrm>
            <a:off x="687572" y="6033752"/>
            <a:ext cx="9634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altLang="x-none" sz="2000" dirty="0"/>
              <a:t>% CVS is unknown in MS spinal cord 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altLang="x-none" sz="2000" dirty="0"/>
          </a:p>
          <a:p>
            <a:pPr marL="342900" indent="-342900">
              <a:buFont typeface="Wingdings" charset="2"/>
              <a:buChar char="Ø"/>
              <a:defRPr/>
            </a:pPr>
            <a:endParaRPr lang="en-US" altLang="x-none" sz="2000" dirty="0"/>
          </a:p>
        </p:txBody>
      </p:sp>
      <p:sp>
        <p:nvSpPr>
          <p:cNvPr id="12" name="Rectangle 11"/>
          <p:cNvSpPr/>
          <p:nvPr/>
        </p:nvSpPr>
        <p:spPr>
          <a:xfrm>
            <a:off x="687572" y="485805"/>
            <a:ext cx="894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  <a:defRPr/>
            </a:pPr>
            <a:r>
              <a:rPr lang="en-US" altLang="x-none" sz="2000" dirty="0"/>
              <a:t>Central vein sign (CVS) is observed in all types of MS lesions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3889" y="799899"/>
            <a:ext cx="922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1400" i="1" dirty="0"/>
              <a:t>periventricular, deep white matter, subcortical, </a:t>
            </a:r>
            <a:r>
              <a:rPr lang="en-US" altLang="x-none" sz="1400" i="1" dirty="0" err="1"/>
              <a:t>juxtacortical</a:t>
            </a:r>
            <a:r>
              <a:rPr lang="en-US" altLang="x-none" sz="1400" i="1" dirty="0"/>
              <a:t>, </a:t>
            </a:r>
            <a:r>
              <a:rPr lang="en-US" altLang="x-none" sz="1400" i="1" dirty="0" err="1"/>
              <a:t>leukocortical</a:t>
            </a:r>
            <a:r>
              <a:rPr lang="en-US" altLang="x-none" sz="1400" i="1" dirty="0"/>
              <a:t>, </a:t>
            </a:r>
            <a:r>
              <a:rPr lang="en-US" altLang="x-none" sz="1400" i="1" dirty="0" err="1"/>
              <a:t>intracortical</a:t>
            </a:r>
            <a:r>
              <a:rPr lang="en-US" altLang="x-none" sz="1400" i="1" dirty="0"/>
              <a:t>, </a:t>
            </a:r>
            <a:r>
              <a:rPr lang="en-US" altLang="x-none" sz="1400" i="1" dirty="0" err="1"/>
              <a:t>infratentorial</a:t>
            </a:r>
            <a:endParaRPr lang="en-US" altLang="x-none" sz="1400" i="1" dirty="0"/>
          </a:p>
        </p:txBody>
      </p:sp>
    </p:spTree>
    <p:extLst>
      <p:ext uri="{BB962C8B-B14F-4D97-AF65-F5344CB8AC3E}">
        <p14:creationId xmlns:p14="http://schemas.microsoft.com/office/powerpoint/2010/main" val="18913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Question 1: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86700" cy="1402397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/>
              <a:t>Recent MRI studies in MS patient brains have demonstrated the presence of central veins in which type(s) of white matter lesions?   </a:t>
            </a:r>
          </a:p>
          <a:p>
            <a:pPr marL="0" indent="0">
              <a:buNone/>
              <a:defRPr/>
            </a:pPr>
            <a:endParaRPr lang="en-US" sz="1800" b="1" dirty="0"/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/>
              <a:t>Periventricular lesions &amp; deep white matter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/>
              <a:t>Subcortical lesions &amp; </a:t>
            </a:r>
            <a:r>
              <a:rPr lang="en-US" sz="1800" dirty="0" err="1"/>
              <a:t>juxtacortical</a:t>
            </a:r>
            <a:r>
              <a:rPr lang="en-US" sz="1800" dirty="0"/>
              <a:t>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 err="1"/>
              <a:t>Infratentorial</a:t>
            </a:r>
            <a:r>
              <a:rPr lang="en-US" sz="1800" dirty="0"/>
              <a:t> lesions</a:t>
            </a:r>
          </a:p>
          <a:p>
            <a:pPr marL="685800" lvl="1" indent="-342900">
              <a:buFont typeface="+mj-lt"/>
              <a:buAutoNum type="alphaUcPeriod"/>
              <a:defRPr/>
            </a:pPr>
            <a:r>
              <a:rPr lang="en-US" sz="1800" dirty="0"/>
              <a:t>All of the above</a:t>
            </a:r>
          </a:p>
          <a:p>
            <a:pPr marL="685800" lvl="1" indent="-342900">
              <a:buFont typeface="+mj-lt"/>
              <a:buAutoNum type="alphaUcPeriod"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4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</TotalTime>
  <Words>2446</Words>
  <Application>Microsoft Macintosh PowerPoint</Application>
  <PresentationFormat>Widescreen</PresentationFormat>
  <Paragraphs>506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Mangal</vt:lpstr>
      <vt:lpstr>Symbol</vt:lpstr>
      <vt:lpstr>Wingdings</vt:lpstr>
      <vt:lpstr>Office Theme</vt:lpstr>
      <vt:lpstr>PowerPoint Presentation</vt:lpstr>
      <vt:lpstr>Goals of this teaching course</vt:lpstr>
      <vt:lpstr>Relationship between veins and MS plaques</vt:lpstr>
      <vt:lpstr>Deep medullary veins of the brain</vt:lpstr>
      <vt:lpstr>PowerPoint Presentation</vt:lpstr>
      <vt:lpstr>First in vivo observation of central veins in MS</vt:lpstr>
      <vt:lpstr>High frequency of central veins in MS lesions</vt:lpstr>
      <vt:lpstr>PowerPoint Presentation</vt:lpstr>
      <vt:lpstr>Question 1:</vt:lpstr>
      <vt:lpstr>Question 1:</vt:lpstr>
      <vt:lpstr>Lower frequency of central veins in non-MS lesions</vt:lpstr>
      <vt:lpstr>Differentiating MS from its MRI mimics with the central vein sign ?</vt:lpstr>
      <vt:lpstr>Diagnosing MS with the central vein sign ?</vt:lpstr>
      <vt:lpstr>CVS criteria proposed for MS diagnosis</vt:lpstr>
      <vt:lpstr>PowerPoint Presentation</vt:lpstr>
      <vt:lpstr>PowerPoint Presentation</vt:lpstr>
      <vt:lpstr>PowerPoint Presentation</vt:lpstr>
      <vt:lpstr>T2*-weighted Gradient-Echo</vt:lpstr>
      <vt:lpstr>T2* Multi-Echo Gradient-Echo</vt:lpstr>
      <vt:lpstr>PowerPoint Presentation</vt:lpstr>
      <vt:lpstr>PowerPoint Presentation</vt:lpstr>
      <vt:lpstr>FLAIR-SWI: a fusion of FLAIR and SWI   </vt:lpstr>
      <vt:lpstr>T2* segmented 3D echo-planar-imaging (3D EPI)</vt:lpstr>
      <vt:lpstr>PowerPoint Presentation</vt:lpstr>
      <vt:lpstr>FLAIR*: a combined MR contrast</vt:lpstr>
      <vt:lpstr>PowerPoint Presentation</vt:lpstr>
      <vt:lpstr>PowerPoint Presentation</vt:lpstr>
      <vt:lpstr>Effect of gadolinium-based contrast agent</vt:lpstr>
      <vt:lpstr>PowerPoint Presentation</vt:lpstr>
      <vt:lpstr>Question 2:</vt:lpstr>
      <vt:lpstr>Question 2:</vt:lpstr>
      <vt:lpstr>PowerPoint Presentation</vt:lpstr>
      <vt:lpstr>Proposed radiological definition of the central vein sign</vt:lpstr>
      <vt:lpstr>PowerPoint Presentation</vt:lpstr>
      <vt:lpstr>Future directions for the clinical evaluation of CVS</vt:lpstr>
      <vt:lpstr>The central vein sign in multiple sclerosis:  a real-life multi-centre MAGNIMS study </vt:lpstr>
      <vt:lpstr>CentrAl Vein Sign in the early diagnosis of Multiple Sclerosis (CAVS-MS)</vt:lpstr>
      <vt:lpstr>Question 3:</vt:lpstr>
      <vt:lpstr>Question 3:</vt:lpstr>
      <vt:lpstr>Question 4:</vt:lpstr>
      <vt:lpstr>Question 4:</vt:lpstr>
      <vt:lpstr>Question 4:</vt:lpstr>
      <vt:lpstr>Question 4:</vt:lpstr>
      <vt:lpstr>Question 6:</vt:lpstr>
      <vt:lpstr>Question 6: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of this course:</dc:title>
  <dc:creator>Sati, Pascal (NIH/NINDS) [E]</dc:creator>
  <cp:lastModifiedBy>Cemcat logistica</cp:lastModifiedBy>
  <cp:revision>315</cp:revision>
  <cp:lastPrinted>2018-02-15T10:17:52Z</cp:lastPrinted>
  <dcterms:created xsi:type="dcterms:W3CDTF">2017-09-30T13:02:46Z</dcterms:created>
  <dcterms:modified xsi:type="dcterms:W3CDTF">2018-02-15T10:23:21Z</dcterms:modified>
</cp:coreProperties>
</file>