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0"/>
  </p:notesMasterIdLst>
  <p:handoutMasterIdLst>
    <p:handoutMasterId r:id="rId31"/>
  </p:handoutMasterIdLst>
  <p:sldIdLst>
    <p:sldId id="404" r:id="rId3"/>
    <p:sldId id="256" r:id="rId4"/>
    <p:sldId id="286" r:id="rId5"/>
    <p:sldId id="343" r:id="rId6"/>
    <p:sldId id="344" r:id="rId7"/>
    <p:sldId id="354" r:id="rId8"/>
    <p:sldId id="318" r:id="rId9"/>
    <p:sldId id="287" r:id="rId10"/>
    <p:sldId id="285" r:id="rId11"/>
    <p:sldId id="363" r:id="rId12"/>
    <p:sldId id="364" r:id="rId13"/>
    <p:sldId id="405" r:id="rId14"/>
    <p:sldId id="366" r:id="rId15"/>
    <p:sldId id="368" r:id="rId16"/>
    <p:sldId id="370" r:id="rId17"/>
    <p:sldId id="371" r:id="rId18"/>
    <p:sldId id="373" r:id="rId19"/>
    <p:sldId id="374" r:id="rId20"/>
    <p:sldId id="335" r:id="rId21"/>
    <p:sldId id="376" r:id="rId22"/>
    <p:sldId id="377" r:id="rId23"/>
    <p:sldId id="378" r:id="rId24"/>
    <p:sldId id="395" r:id="rId25"/>
    <p:sldId id="402" r:id="rId26"/>
    <p:sldId id="393" r:id="rId27"/>
    <p:sldId id="394" r:id="rId28"/>
    <p:sldId id="384" r:id="rId29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253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99"/>
    <a:srgbClr val="CC0066"/>
    <a:srgbClr val="D9E3DD"/>
    <a:srgbClr val="FF0000"/>
    <a:srgbClr val="CC00FF"/>
    <a:srgbClr val="D8E7D1"/>
    <a:srgbClr val="D9E3D3"/>
    <a:srgbClr val="DCE5D7"/>
    <a:srgbClr val="C5ECC2"/>
    <a:srgbClr val="D0D8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43" autoAdjust="0"/>
    <p:restoredTop sz="99756" autoAdjust="0"/>
  </p:normalViewPr>
  <p:slideViewPr>
    <p:cSldViewPr showGuides="1">
      <p:cViewPr>
        <p:scale>
          <a:sx n="75" d="100"/>
          <a:sy n="75" d="100"/>
        </p:scale>
        <p:origin x="-714" y="72"/>
      </p:cViewPr>
      <p:guideLst>
        <p:guide orient="horz" pos="125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>
            <a:spLocks noMove="1" noResize="1"/>
          </p:cNvSpPr>
          <p:nvPr/>
        </p:nvSpPr>
        <p:spPr>
          <a:xfrm>
            <a:off x="0" y="0"/>
            <a:ext cx="6798387" cy="9928800"/>
          </a:xfrm>
          <a:prstGeom prst="rect">
            <a:avLst/>
          </a:prstGeom>
          <a:solidFill>
            <a:srgbClr val="FFFFFF"/>
          </a:solidFill>
          <a:ln>
            <a:noFill/>
            <a:prstDash val="solid"/>
          </a:ln>
        </p:spPr>
        <p:txBody>
          <a:bodyPr vert="horz" wrap="none" lIns="90000" tIns="45000" rIns="90000" bIns="45000" anchor="ctr" anchorCtr="1" compatLnSpc="1"/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it-IT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Microsoft YaHei" pitchFamily="2"/>
              <a:cs typeface="Arial" pitchFamily="2"/>
            </a:endParaRPr>
          </a:p>
        </p:txBody>
      </p:sp>
      <p:sp>
        <p:nvSpPr>
          <p:cNvPr id="3" name="Segnaposto intestazione 2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45488" cy="496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2160" tIns="46080" rIns="92160" bIns="46080" anchor="t" anchorCtr="0" compatLnSpc="1"/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it-IT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Microsoft YaHei" pitchFamily="2"/>
              <a:cs typeface="Arial" pitchFamily="2"/>
            </a:endParaRPr>
          </a:p>
        </p:txBody>
      </p:sp>
      <p:sp>
        <p:nvSpPr>
          <p:cNvPr id="4" name="Segnaposto data 3"/>
          <p:cNvSpPr txBox="1">
            <a:spLocks noGrp="1"/>
          </p:cNvSpPr>
          <p:nvPr>
            <p:ph type="dt" sz="quarter" idx="1"/>
          </p:nvPr>
        </p:nvSpPr>
        <p:spPr>
          <a:xfrm>
            <a:off x="3853620" y="0"/>
            <a:ext cx="2945488" cy="496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2160" tIns="46080" rIns="92160" bIns="46080" anchor="t" anchorCtr="0" compatLnSpc="1"/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it-IT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Microsoft YaHei" pitchFamily="2"/>
              <a:cs typeface="Arial" pitchFamily="2"/>
            </a:endParaRPr>
          </a:p>
        </p:txBody>
      </p:sp>
      <p:sp>
        <p:nvSpPr>
          <p:cNvPr id="5" name="Segnaposto piè di pagina 4"/>
          <p:cNvSpPr txBox="1">
            <a:spLocks noGrp="1"/>
          </p:cNvSpPr>
          <p:nvPr>
            <p:ph type="ftr" sz="quarter" idx="2"/>
          </p:nvPr>
        </p:nvSpPr>
        <p:spPr>
          <a:xfrm>
            <a:off x="0" y="9431280"/>
            <a:ext cx="2945488" cy="496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2160" tIns="46080" rIns="92160" bIns="46080" anchor="b" anchorCtr="0" compatLnSpc="1"/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it-IT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Microsoft YaHei" pitchFamily="2"/>
              <a:cs typeface="Arial" pitchFamily="2"/>
            </a:endParaRPr>
          </a:p>
        </p:txBody>
      </p:sp>
      <p:sp>
        <p:nvSpPr>
          <p:cNvPr id="6" name="Segnaposto numero diapositiva 5"/>
          <p:cNvSpPr txBox="1">
            <a:spLocks noGrp="1"/>
          </p:cNvSpPr>
          <p:nvPr>
            <p:ph type="sldNum" sz="quarter" idx="3"/>
          </p:nvPr>
        </p:nvSpPr>
        <p:spPr>
          <a:xfrm>
            <a:off x="3853620" y="9431280"/>
            <a:ext cx="2945488" cy="496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2160" tIns="46080" rIns="92160" bIns="46080" anchor="b" anchorCtr="0" compatLnSpc="1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fld id="{B77375C7-7911-4F56-9243-7A1D9F633624}" type="slidenum">
              <a:rPr/>
              <a:pPr marL="0" marR="0" lvl="0" indent="0" algn="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‹N›</a:t>
            </a:fld>
            <a:endParaRPr lang="it-IT" sz="1200" b="0" i="0" u="none" strike="noStrike" baseline="0">
              <a:ln>
                <a:noFill/>
              </a:ln>
              <a:solidFill>
                <a:srgbClr val="000000"/>
              </a:solidFill>
              <a:effectLst>
                <a:outerShdw dist="17961" dir="2700000">
                  <a:scrgbClr r="0" g="0" b="0"/>
                </a:outerShdw>
              </a:effectLst>
              <a:latin typeface="Times New Roman" pitchFamily="18"/>
              <a:ea typeface="Microsoft YaHei" pitchFamily="2"/>
              <a:cs typeface="Ari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04089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>
            <a:spLocks noMove="1" noResize="1"/>
          </p:cNvSpPr>
          <p:nvPr/>
        </p:nvSpPr>
        <p:spPr>
          <a:xfrm>
            <a:off x="0" y="0"/>
            <a:ext cx="6798387" cy="9928800"/>
          </a:xfrm>
          <a:prstGeom prst="rect">
            <a:avLst/>
          </a:prstGeom>
          <a:solidFill>
            <a:srgbClr val="FFFFFF"/>
          </a:solidFill>
          <a:ln>
            <a:noFill/>
            <a:prstDash val="solid"/>
          </a:ln>
        </p:spPr>
        <p:txBody>
          <a:bodyPr vert="horz" wrap="none" lIns="90000" tIns="45000" rIns="90000" bIns="45000" anchor="ctr" anchorCtr="1" compatLnSpc="1"/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it-IT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Microsoft YaHei" pitchFamily="2"/>
              <a:cs typeface="Arial" pitchFamily="2"/>
            </a:endParaRPr>
          </a:p>
        </p:txBody>
      </p:sp>
      <p:sp>
        <p:nvSpPr>
          <p:cNvPr id="3" name="Segnaposto intestazione 2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45488" cy="496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2160" tIns="46080" rIns="92160" bIns="46080" anchor="t" anchorCtr="0" compatLnSpc="1"/>
          <a:lstStyle>
            <a:lvl1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it-IT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Microsoft YaHei" pitchFamily="2"/>
                <a:cs typeface="Arial" pitchFamily="2"/>
              </a:defRPr>
            </a:lvl1pPr>
          </a:lstStyle>
          <a:p>
            <a:pPr lvl="0"/>
            <a:endParaRPr lang="it-IT"/>
          </a:p>
        </p:txBody>
      </p:sp>
      <p:sp>
        <p:nvSpPr>
          <p:cNvPr id="4" name="Segnaposto data 3"/>
          <p:cNvSpPr txBox="1">
            <a:spLocks noGrp="1"/>
          </p:cNvSpPr>
          <p:nvPr>
            <p:ph type="dt" idx="1"/>
          </p:nvPr>
        </p:nvSpPr>
        <p:spPr>
          <a:xfrm>
            <a:off x="3853620" y="0"/>
            <a:ext cx="2945488" cy="496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2160" tIns="46080" rIns="92160" bIns="46080" anchor="t" anchorCtr="0" compatLnSpc="1"/>
          <a:lstStyle>
            <a:lvl1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it-IT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Microsoft YaHei" pitchFamily="2"/>
                <a:cs typeface="Arial" pitchFamily="2"/>
              </a:defRPr>
            </a:lvl1pPr>
          </a:lstStyle>
          <a:p>
            <a:pPr lvl="0"/>
            <a:endParaRPr lang="it-IT"/>
          </a:p>
        </p:txBody>
      </p:sp>
      <p:sp>
        <p:nvSpPr>
          <p:cNvPr id="5" name="Segnaposto immagine diapositiva 4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2687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6" name="Segnaposto note 5"/>
          <p:cNvSpPr txBox="1">
            <a:spLocks noGrp="1"/>
          </p:cNvSpPr>
          <p:nvPr>
            <p:ph type="body" sz="quarter" idx="3"/>
          </p:nvPr>
        </p:nvSpPr>
        <p:spPr>
          <a:xfrm>
            <a:off x="906691" y="4714560"/>
            <a:ext cx="4985724" cy="446868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•"/>
            </a:lvl9pPr>
          </a:lstStyle>
          <a:p>
            <a:endParaRPr lang="it-IT"/>
          </a:p>
        </p:txBody>
      </p:sp>
      <p:sp>
        <p:nvSpPr>
          <p:cNvPr id="7" name="Segnaposto piè di pagina 6"/>
          <p:cNvSpPr txBox="1">
            <a:spLocks noGrp="1"/>
          </p:cNvSpPr>
          <p:nvPr>
            <p:ph type="ftr" sz="quarter" idx="4"/>
          </p:nvPr>
        </p:nvSpPr>
        <p:spPr>
          <a:xfrm>
            <a:off x="0" y="9431280"/>
            <a:ext cx="2945488" cy="496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2160" tIns="46080" rIns="92160" bIns="46080" anchor="b" anchorCtr="0" compatLnSpc="1"/>
          <a:lstStyle>
            <a:lvl1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it-IT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Microsoft YaHei" pitchFamily="2"/>
                <a:cs typeface="Arial" pitchFamily="2"/>
              </a:defRPr>
            </a:lvl1pPr>
          </a:lstStyle>
          <a:p>
            <a:pPr lvl="0"/>
            <a:endParaRPr lang="it-IT"/>
          </a:p>
        </p:txBody>
      </p:sp>
      <p:sp>
        <p:nvSpPr>
          <p:cNvPr id="8" name="Segnaposto numero diapositiva 7"/>
          <p:cNvSpPr txBox="1">
            <a:spLocks noGrp="1"/>
          </p:cNvSpPr>
          <p:nvPr>
            <p:ph type="sldNum" sz="quarter" idx="5"/>
          </p:nvPr>
        </p:nvSpPr>
        <p:spPr>
          <a:xfrm>
            <a:off x="3853620" y="9431280"/>
            <a:ext cx="2945488" cy="496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2160" tIns="46080" rIns="92160" bIns="46080" anchor="b" anchorCtr="0" compatLnSpc="1"/>
          <a:lstStyle>
            <a:lvl1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it-IT" sz="1200" b="0" i="0" u="none" strike="noStrike" baseline="0">
                <a:ln>
                  <a:noFill/>
                </a:ln>
                <a:solidFill>
                  <a:srgbClr val="000000"/>
                </a:solidFill>
                <a:effectLst>
                  <a:outerShdw dist="17961" dir="2700000">
                    <a:scrgbClr r="0" g="0" b="0"/>
                  </a:outerShdw>
                </a:effectLst>
                <a:latin typeface="Times New Roman" pitchFamily="18"/>
                <a:ea typeface="Microsoft YaHei" pitchFamily="2"/>
                <a:cs typeface="Arial" pitchFamily="2"/>
              </a:defRPr>
            </a:lvl1pPr>
          </a:lstStyle>
          <a:p>
            <a:pPr lvl="0"/>
            <a:fld id="{BBF0A7D3-5961-4BF8-A46D-0B74F5E413F2}" type="slidenum">
              <a:rPr/>
              <a:pPr lvl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9848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indent="0" algn="l" rtl="0" hangingPunct="0">
      <a:lnSpc>
        <a:spcPct val="100000"/>
      </a:lnSpc>
      <a:spcBef>
        <a:spcPts val="448"/>
      </a:spcBef>
      <a:spcAft>
        <a:spcPts val="0"/>
      </a:spcAft>
      <a:tabLst>
        <a:tab pos="0" algn="l"/>
        <a:tab pos="914400" algn="l"/>
        <a:tab pos="1828800" algn="l"/>
        <a:tab pos="2743199" algn="l"/>
        <a:tab pos="3657600" algn="l"/>
        <a:tab pos="4572000" algn="l"/>
        <a:tab pos="5486399" algn="l"/>
        <a:tab pos="6400799" algn="l"/>
        <a:tab pos="7315200" algn="l"/>
        <a:tab pos="8229600" algn="l"/>
        <a:tab pos="9144000" algn="l"/>
        <a:tab pos="10058400" algn="l"/>
      </a:tabLst>
      <a:defRPr lang="it-IT" sz="1200" b="0" i="0" u="none" strike="noStrike" baseline="0">
        <a:ln>
          <a:noFill/>
        </a:ln>
        <a:solidFill>
          <a:srgbClr val="000000"/>
        </a:solidFill>
        <a:latin typeface="Times New Roman" pitchFamily="18"/>
        <a:ea typeface="Microsoft YaHei" pitchFamily="2"/>
        <a:cs typeface="Ari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917575" y="744538"/>
            <a:ext cx="4964113" cy="3722687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•"/>
            </a:lvl9pPr>
          </a:lstStyle>
          <a:p>
            <a:endParaRPr 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/>
          <p:nvPr/>
        </p:nvSpPr>
        <p:spPr>
          <a:xfrm>
            <a:off x="3852863" y="9431338"/>
            <a:ext cx="2946400" cy="49688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2160" tIns="46080" rIns="92160" bIns="46080" anchor="b"/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/>
            <a:fld id="{3BBF192D-554F-4224-B457-7AD275812CA1}" type="slidenum">
              <a:rPr lang="it-IT" altLang="it-IT"/>
              <a:pPr algn="r" eaLnBrk="1"/>
              <a:t>15</a:t>
            </a:fld>
            <a:endParaRPr lang="it-IT" altLang="it-IT" sz="120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Microsoft YaHei" panose="020B0503020204020204" pitchFamily="34" charset="-122"/>
            </a:endParaRPr>
          </a:p>
        </p:txBody>
      </p:sp>
      <p:sp>
        <p:nvSpPr>
          <p:cNvPr id="3" name="Segnaposto immagine diapositiva 2"/>
          <p:cNvSpPr>
            <a:spLocks noGrp="1" noRot="1" noChangeAspect="1" noResize="1"/>
          </p:cNvSpPr>
          <p:nvPr>
            <p:ph type="sldImg"/>
          </p:nvPr>
        </p:nvSpPr>
        <p:spPr>
          <a:xfrm>
            <a:off x="917575" y="744538"/>
            <a:ext cx="4964113" cy="3722687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23556" name="Segnaposto note 3"/>
          <p:cNvSpPr txBox="1">
            <a:spLocks noGrp="1"/>
          </p:cNvSpPr>
          <p:nvPr>
            <p:ph type="body" sz="quarter" idx="1"/>
          </p:nvPr>
        </p:nvSpPr>
        <p:spPr>
          <a:ln/>
        </p:spPr>
        <p:txBody>
          <a:bodyPr/>
          <a:lstStyle/>
          <a:p>
            <a:pPr eaLnBrk="1"/>
            <a:endParaRPr altLang="it-IT">
              <a:latin typeface="Times New Roman" panose="02020603050405020304" pitchFamily="18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61898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/>
          <p:nvPr/>
        </p:nvSpPr>
        <p:spPr>
          <a:xfrm>
            <a:off x="3852863" y="9431338"/>
            <a:ext cx="2946400" cy="49688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2160" tIns="46080" rIns="92160" bIns="46080" anchor="b"/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/>
            <a:fld id="{3BBF192D-554F-4224-B457-7AD275812CA1}" type="slidenum">
              <a:rPr lang="it-IT" altLang="it-IT"/>
              <a:pPr algn="r" eaLnBrk="1"/>
              <a:t>16</a:t>
            </a:fld>
            <a:endParaRPr lang="it-IT" altLang="it-IT" sz="120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Microsoft YaHei" panose="020B0503020204020204" pitchFamily="34" charset="-122"/>
            </a:endParaRPr>
          </a:p>
        </p:txBody>
      </p:sp>
      <p:sp>
        <p:nvSpPr>
          <p:cNvPr id="3" name="Segnaposto immagine diapositiva 2"/>
          <p:cNvSpPr>
            <a:spLocks noGrp="1" noRot="1" noChangeAspect="1" noResize="1"/>
          </p:cNvSpPr>
          <p:nvPr>
            <p:ph type="sldImg"/>
          </p:nvPr>
        </p:nvSpPr>
        <p:spPr>
          <a:xfrm>
            <a:off x="917575" y="744538"/>
            <a:ext cx="4964113" cy="3722687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23556" name="Segnaposto note 3"/>
          <p:cNvSpPr txBox="1">
            <a:spLocks noGrp="1"/>
          </p:cNvSpPr>
          <p:nvPr>
            <p:ph type="body" sz="quarter" idx="1"/>
          </p:nvPr>
        </p:nvSpPr>
        <p:spPr>
          <a:ln/>
        </p:spPr>
        <p:txBody>
          <a:bodyPr/>
          <a:lstStyle/>
          <a:p>
            <a:pPr eaLnBrk="1"/>
            <a:endParaRPr altLang="it-IT">
              <a:latin typeface="Times New Roman" panose="02020603050405020304" pitchFamily="18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35267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/>
          <p:nvPr/>
        </p:nvSpPr>
        <p:spPr>
          <a:xfrm>
            <a:off x="3887055" y="8686362"/>
            <a:ext cx="2972547" cy="45763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2160" tIns="46080" rIns="92160" bIns="46080" anchor="b"/>
          <a:lstStyle/>
          <a:p>
            <a:pPr algn="r" fontAlgn="auto" hangingPunct="0">
              <a:spcBef>
                <a:spcPts val="0"/>
              </a:spcBef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fld id="{962B52CB-78BF-4BDA-87A4-D565B735B8B4}" type="slidenum">
              <a:rPr>
                <a:latin typeface="+mn-lt"/>
                <a:cs typeface="+mn-cs"/>
              </a:rPr>
              <a:pPr algn="r" fontAlgn="auto" hangingPunct="0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t>17</a:t>
            </a:fld>
            <a:endParaRPr lang="it-IT" sz="1200">
              <a:solidFill>
                <a:srgbClr val="000000"/>
              </a:solidFill>
              <a:effectLst>
                <a:outerShdw dist="17961" dir="2700000">
                  <a:scrgbClr r="0" g="0" b="0"/>
                </a:outerShdw>
              </a:effectLst>
              <a:latin typeface="Times New Roman" pitchFamily="18"/>
              <a:ea typeface="Microsoft YaHei" pitchFamily="2"/>
              <a:cs typeface="Arial" pitchFamily="2"/>
            </a:endParaRPr>
          </a:p>
        </p:txBody>
      </p:sp>
      <p:sp>
        <p:nvSpPr>
          <p:cNvPr id="3" name="Segnaposto immagine diapositiva 2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36868" name="Segnaposto note 3"/>
          <p:cNvSpPr txBox="1">
            <a:spLocks noGrp="1"/>
          </p:cNvSpPr>
          <p:nvPr>
            <p:ph type="body" sz="quarter" idx="1"/>
          </p:nvPr>
        </p:nvSpPr>
        <p:spPr>
          <a:ln/>
        </p:spPr>
        <p:txBody>
          <a:bodyPr/>
          <a:lstStyle/>
          <a:p>
            <a:pPr eaLnBrk="1"/>
            <a:endParaRPr altLang="it-IT" dirty="0">
              <a:latin typeface="Times New Roman" pitchFamily="18" charset="0"/>
              <a:ea typeface="Microsoft YaHei" pitchFamily="34" charset="-122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4356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/>
          <p:nvPr/>
        </p:nvSpPr>
        <p:spPr>
          <a:xfrm>
            <a:off x="3887055" y="8686362"/>
            <a:ext cx="2972547" cy="45763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2160" tIns="46080" rIns="92160" bIns="46080" anchor="b"/>
          <a:lstStyle/>
          <a:p>
            <a:pPr algn="r" fontAlgn="auto" hangingPunct="0">
              <a:spcBef>
                <a:spcPts val="0"/>
              </a:spcBef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fld id="{962B52CB-78BF-4BDA-87A4-D565B735B8B4}" type="slidenum">
              <a:rPr>
                <a:latin typeface="+mn-lt"/>
                <a:cs typeface="+mn-cs"/>
              </a:rPr>
              <a:pPr algn="r" fontAlgn="auto" hangingPunct="0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t>18</a:t>
            </a:fld>
            <a:endParaRPr lang="it-IT" sz="1200">
              <a:solidFill>
                <a:srgbClr val="000000"/>
              </a:solidFill>
              <a:effectLst>
                <a:outerShdw dist="17961" dir="2700000">
                  <a:scrgbClr r="0" g="0" b="0"/>
                </a:outerShdw>
              </a:effectLst>
              <a:latin typeface="Times New Roman" pitchFamily="18"/>
              <a:ea typeface="Microsoft YaHei" pitchFamily="2"/>
              <a:cs typeface="Arial" pitchFamily="2"/>
            </a:endParaRPr>
          </a:p>
        </p:txBody>
      </p:sp>
      <p:sp>
        <p:nvSpPr>
          <p:cNvPr id="3" name="Segnaposto immagine diapositiva 2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36868" name="Segnaposto note 3"/>
          <p:cNvSpPr txBox="1">
            <a:spLocks noGrp="1"/>
          </p:cNvSpPr>
          <p:nvPr>
            <p:ph type="body" sz="quarter" idx="1"/>
          </p:nvPr>
        </p:nvSpPr>
        <p:spPr>
          <a:ln/>
        </p:spPr>
        <p:txBody>
          <a:bodyPr/>
          <a:lstStyle/>
          <a:p>
            <a:pPr eaLnBrk="1"/>
            <a:endParaRPr altLang="it-IT" dirty="0">
              <a:latin typeface="Times New Roman" pitchFamily="18" charset="0"/>
              <a:ea typeface="Microsoft YaHei" pitchFamily="34" charset="-122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39575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/>
          <p:nvPr/>
        </p:nvSpPr>
        <p:spPr>
          <a:xfrm>
            <a:off x="3853620" y="9431280"/>
            <a:ext cx="2945488" cy="496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2160" tIns="46080" rIns="92160" bIns="46080" anchor="b" anchorCtr="0" compatLnSpc="1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fld id="{F04F7587-63E4-442D-86AD-CE30C9E2B385}" type="slidenum">
              <a:rPr/>
              <a:pPr marL="0" marR="0" lvl="0" indent="0" algn="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19</a:t>
            </a:fld>
            <a:endParaRPr lang="it-IT" sz="1200" b="0" i="0" u="none" strike="noStrike" baseline="0">
              <a:ln>
                <a:noFill/>
              </a:ln>
              <a:solidFill>
                <a:srgbClr val="000000"/>
              </a:solidFill>
              <a:effectLst>
                <a:outerShdw dist="17961" dir="2700000">
                  <a:scrgbClr r="0" g="0" b="0"/>
                </a:outerShdw>
              </a:effectLst>
              <a:latin typeface="Times New Roman" pitchFamily="18"/>
              <a:ea typeface="Microsoft YaHei" pitchFamily="2"/>
              <a:cs typeface="Arial" pitchFamily="2"/>
            </a:endParaRPr>
          </a:p>
        </p:txBody>
      </p:sp>
      <p:sp>
        <p:nvSpPr>
          <p:cNvPr id="3" name="Segnaposto immagine diapositiva 2"/>
          <p:cNvSpPr>
            <a:spLocks noGrp="1" noRot="1" noChangeAspect="1" noResize="1"/>
          </p:cNvSpPr>
          <p:nvPr>
            <p:ph type="sldImg"/>
          </p:nvPr>
        </p:nvSpPr>
        <p:spPr>
          <a:xfrm>
            <a:off x="917575" y="744538"/>
            <a:ext cx="4964113" cy="3722687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4" name="Segnaposto note 3"/>
          <p:cNvSpPr txBox="1">
            <a:spLocks noGrp="1"/>
          </p:cNvSpPr>
          <p:nvPr>
            <p:ph type="body" sz="quarter" idx="1"/>
          </p:nvPr>
        </p:nvSpPr>
        <p:spPr/>
        <p:txBody>
          <a:bodyPr anchor="t" anchorCtr="0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•"/>
            </a:lvl9pPr>
          </a:lstStyle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448308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/>
          <p:nvPr/>
        </p:nvSpPr>
        <p:spPr>
          <a:xfrm>
            <a:off x="3852863" y="9431338"/>
            <a:ext cx="2946400" cy="49688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2160" tIns="46080" rIns="92160" bIns="46080" anchor="b"/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/>
            <a:fld id="{3BBF192D-554F-4224-B457-7AD275812CA1}" type="slidenum">
              <a:rPr lang="it-IT" altLang="it-IT"/>
              <a:pPr algn="r" eaLnBrk="1"/>
              <a:t>20</a:t>
            </a:fld>
            <a:endParaRPr lang="it-IT" altLang="it-IT" sz="120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Microsoft YaHei" panose="020B0503020204020204" pitchFamily="34" charset="-122"/>
            </a:endParaRPr>
          </a:p>
        </p:txBody>
      </p:sp>
      <p:sp>
        <p:nvSpPr>
          <p:cNvPr id="3" name="Segnaposto immagine diapositiva 2"/>
          <p:cNvSpPr>
            <a:spLocks noGrp="1" noRot="1" noChangeAspect="1" noResize="1"/>
          </p:cNvSpPr>
          <p:nvPr>
            <p:ph type="sldImg"/>
          </p:nvPr>
        </p:nvSpPr>
        <p:spPr>
          <a:xfrm>
            <a:off x="917575" y="744538"/>
            <a:ext cx="4964113" cy="3722687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23556" name="Segnaposto note 3"/>
          <p:cNvSpPr txBox="1">
            <a:spLocks noGrp="1"/>
          </p:cNvSpPr>
          <p:nvPr>
            <p:ph type="body" sz="quarter" idx="1"/>
          </p:nvPr>
        </p:nvSpPr>
        <p:spPr>
          <a:ln/>
        </p:spPr>
        <p:txBody>
          <a:bodyPr/>
          <a:lstStyle/>
          <a:p>
            <a:pPr eaLnBrk="1"/>
            <a:endParaRPr altLang="it-IT">
              <a:latin typeface="Times New Roman" panose="02020603050405020304" pitchFamily="18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94281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/>
          <p:nvPr/>
        </p:nvSpPr>
        <p:spPr>
          <a:xfrm>
            <a:off x="3852863" y="9431338"/>
            <a:ext cx="2946400" cy="49688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2160" tIns="46080" rIns="92160" bIns="46080" anchor="b"/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/>
            <a:fld id="{3BBF192D-554F-4224-B457-7AD275812CA1}" type="slidenum">
              <a:rPr lang="it-IT" altLang="it-IT"/>
              <a:pPr algn="r" eaLnBrk="1"/>
              <a:t>21</a:t>
            </a:fld>
            <a:endParaRPr lang="it-IT" altLang="it-IT" sz="120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Microsoft YaHei" panose="020B0503020204020204" pitchFamily="34" charset="-122"/>
            </a:endParaRPr>
          </a:p>
        </p:txBody>
      </p:sp>
      <p:sp>
        <p:nvSpPr>
          <p:cNvPr id="3" name="Segnaposto immagine diapositiva 2"/>
          <p:cNvSpPr>
            <a:spLocks noGrp="1" noRot="1" noChangeAspect="1" noResize="1"/>
          </p:cNvSpPr>
          <p:nvPr>
            <p:ph type="sldImg"/>
          </p:nvPr>
        </p:nvSpPr>
        <p:spPr>
          <a:xfrm>
            <a:off x="917575" y="744538"/>
            <a:ext cx="4964113" cy="3722687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23556" name="Segnaposto note 3"/>
          <p:cNvSpPr txBox="1">
            <a:spLocks noGrp="1"/>
          </p:cNvSpPr>
          <p:nvPr>
            <p:ph type="body" sz="quarter" idx="1"/>
          </p:nvPr>
        </p:nvSpPr>
        <p:spPr>
          <a:ln/>
        </p:spPr>
        <p:txBody>
          <a:bodyPr/>
          <a:lstStyle/>
          <a:p>
            <a:pPr eaLnBrk="1"/>
            <a:endParaRPr altLang="it-IT">
              <a:latin typeface="Times New Roman" panose="02020603050405020304" pitchFamily="18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96796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/>
          <p:nvPr/>
        </p:nvSpPr>
        <p:spPr>
          <a:xfrm>
            <a:off x="3852863" y="9431338"/>
            <a:ext cx="2946400" cy="49688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2160" tIns="46080" rIns="92160" bIns="46080" anchor="b"/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/>
            <a:fld id="{3BBF192D-554F-4224-B457-7AD275812CA1}" type="slidenum">
              <a:rPr lang="it-IT" altLang="it-IT"/>
              <a:pPr algn="r" eaLnBrk="1"/>
              <a:t>22</a:t>
            </a:fld>
            <a:endParaRPr lang="it-IT" altLang="it-IT" sz="120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Microsoft YaHei" panose="020B0503020204020204" pitchFamily="34" charset="-122"/>
            </a:endParaRPr>
          </a:p>
        </p:txBody>
      </p:sp>
      <p:sp>
        <p:nvSpPr>
          <p:cNvPr id="3" name="Segnaposto immagine diapositiva 2"/>
          <p:cNvSpPr>
            <a:spLocks noGrp="1" noRot="1" noChangeAspect="1" noResize="1"/>
          </p:cNvSpPr>
          <p:nvPr>
            <p:ph type="sldImg"/>
          </p:nvPr>
        </p:nvSpPr>
        <p:spPr>
          <a:xfrm>
            <a:off x="917575" y="744538"/>
            <a:ext cx="4964113" cy="3722687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23556" name="Segnaposto note 3"/>
          <p:cNvSpPr txBox="1">
            <a:spLocks noGrp="1"/>
          </p:cNvSpPr>
          <p:nvPr>
            <p:ph type="body" sz="quarter" idx="1"/>
          </p:nvPr>
        </p:nvSpPr>
        <p:spPr>
          <a:ln/>
        </p:spPr>
        <p:txBody>
          <a:bodyPr/>
          <a:lstStyle/>
          <a:p>
            <a:pPr eaLnBrk="1"/>
            <a:endParaRPr altLang="it-IT">
              <a:latin typeface="Times New Roman" panose="02020603050405020304" pitchFamily="18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56068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/>
            </a:extLst>
          </p:cNvPr>
          <p:cNvSpPr/>
          <p:nvPr/>
        </p:nvSpPr>
        <p:spPr>
          <a:xfrm>
            <a:off x="3852863" y="9431338"/>
            <a:ext cx="2946400" cy="49688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2160" tIns="46080" rIns="92160" bIns="46080" anchor="b"/>
          <a:lstStyle>
            <a:lvl1pPr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C897F48-AD0E-4EA0-9809-5213184E1FE7}" type="slidenum">
              <a:rPr lang="it-IT" altLang="it-IT" sz="1800" smtClean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pPr algn="r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it-IT" altLang="it-IT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ea typeface="Microsoft YaHei" pitchFamily="34" charset="-122"/>
              <a:cs typeface="Arial" pitchFamily="34" charset="0"/>
            </a:endParaRPr>
          </a:p>
        </p:txBody>
      </p:sp>
      <p:sp>
        <p:nvSpPr>
          <p:cNvPr id="3" name="Segnaposto immagine diapositiva 2">
            <a:extLst>
              <a:ext uri="{FF2B5EF4-FFF2-40B4-BE49-F238E27FC236}"/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917575" y="744538"/>
            <a:ext cx="4964113" cy="3722687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129028" name="Segnaposto note 3"/>
          <p:cNvSpPr>
            <a:spLocks noGrp="1"/>
          </p:cNvSpPr>
          <p:nvPr>
            <p:ph type="body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/>
            <a:endParaRPr lang="it-IT" altLang="it-IT" smtClean="0">
              <a:ea typeface="Microsoft YaHei" pitchFamily="34" charset="-122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/>
            </a:extLst>
          </p:cNvPr>
          <p:cNvSpPr/>
          <p:nvPr/>
        </p:nvSpPr>
        <p:spPr>
          <a:xfrm>
            <a:off x="3852863" y="9431338"/>
            <a:ext cx="2946400" cy="49688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2160" tIns="46080" rIns="92160" bIns="46080" anchor="b"/>
          <a:lstStyle>
            <a:lvl1pPr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30000"/>
              </a:spcBef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>
              <a:spcBef>
                <a:spcPct val="0"/>
              </a:spcBef>
              <a:defRPr/>
            </a:pPr>
            <a:fld id="{5B1B4AAD-D2A0-463E-9AB2-5B5949A55F6E}" type="slidenum">
              <a:rPr lang="it-IT" altLang="it-IT" sz="1800" smtClean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pPr algn="r" eaLnBrk="1">
                <a:spcBef>
                  <a:spcPct val="0"/>
                </a:spcBef>
                <a:defRPr/>
              </a:pPr>
              <a:t>24</a:t>
            </a:fld>
            <a:endParaRPr lang="it-IT" altLang="it-IT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ea typeface="Microsoft YaHei" pitchFamily="34" charset="-122"/>
              <a:cs typeface="Arial" pitchFamily="34" charset="0"/>
            </a:endParaRPr>
          </a:p>
        </p:txBody>
      </p:sp>
      <p:sp>
        <p:nvSpPr>
          <p:cNvPr id="3" name="Segnaposto immagine diapositiva 2">
            <a:extLst>
              <a:ext uri="{FF2B5EF4-FFF2-40B4-BE49-F238E27FC236}"/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917575" y="744538"/>
            <a:ext cx="4964113" cy="3722687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91140" name="Segnaposto note 3"/>
          <p:cNvSpPr>
            <a:spLocks noGrp="1"/>
          </p:cNvSpPr>
          <p:nvPr>
            <p:ph type="body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/>
            <a:endParaRPr lang="it-IT" altLang="it-IT" smtClean="0">
              <a:ea typeface="Microsoft YaHei" pitchFamily="34" charset="-122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/>
          <p:nvPr/>
        </p:nvSpPr>
        <p:spPr>
          <a:xfrm>
            <a:off x="3853620" y="9431280"/>
            <a:ext cx="2945488" cy="496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2160" tIns="46080" rIns="92160" bIns="46080" anchor="b" anchorCtr="0" compatLnSpc="1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fld id="{F04F7587-63E4-442D-86AD-CE30C9E2B385}" type="slidenum">
              <a:rPr/>
              <a:pPr marL="0" marR="0" lvl="0" indent="0" algn="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3</a:t>
            </a:fld>
            <a:endParaRPr lang="it-IT" sz="1200" b="0" i="0" u="none" strike="noStrike" baseline="0">
              <a:ln>
                <a:noFill/>
              </a:ln>
              <a:solidFill>
                <a:srgbClr val="000000"/>
              </a:solidFill>
              <a:effectLst>
                <a:outerShdw dist="17961" dir="2700000">
                  <a:scrgbClr r="0" g="0" b="0"/>
                </a:outerShdw>
              </a:effectLst>
              <a:latin typeface="Times New Roman" pitchFamily="18"/>
              <a:ea typeface="Microsoft YaHei" pitchFamily="2"/>
              <a:cs typeface="Arial" pitchFamily="2"/>
            </a:endParaRPr>
          </a:p>
        </p:txBody>
      </p:sp>
      <p:sp>
        <p:nvSpPr>
          <p:cNvPr id="3" name="Segnaposto immagine diapositiva 2"/>
          <p:cNvSpPr>
            <a:spLocks noGrp="1" noRot="1" noChangeAspect="1" noResize="1"/>
          </p:cNvSpPr>
          <p:nvPr>
            <p:ph type="sldImg"/>
          </p:nvPr>
        </p:nvSpPr>
        <p:spPr>
          <a:xfrm>
            <a:off x="917575" y="744538"/>
            <a:ext cx="4964113" cy="3722687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4" name="Segnaposto note 3"/>
          <p:cNvSpPr txBox="1">
            <a:spLocks noGrp="1"/>
          </p:cNvSpPr>
          <p:nvPr>
            <p:ph type="body" sz="quarter" idx="1"/>
          </p:nvPr>
        </p:nvSpPr>
        <p:spPr/>
        <p:txBody>
          <a:bodyPr anchor="t" anchorCtr="0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•"/>
            </a:lvl9pPr>
          </a:lstStyle>
          <a:p>
            <a:endParaRPr lang="it-IT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/>
          <p:nvPr/>
        </p:nvSpPr>
        <p:spPr>
          <a:xfrm>
            <a:off x="3853620" y="9431280"/>
            <a:ext cx="2945488" cy="496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2160" tIns="46080" rIns="92160" bIns="46080" anchor="b" anchorCtr="0" compatLnSpc="1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fld id="{F04F7587-63E4-442D-86AD-CE30C9E2B385}" type="slidenum">
              <a:rPr/>
              <a:pPr marL="0" marR="0" lvl="0" indent="0" algn="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25</a:t>
            </a:fld>
            <a:endParaRPr lang="it-IT" sz="1200" b="0" i="0" u="none" strike="noStrike" baseline="0">
              <a:ln>
                <a:noFill/>
              </a:ln>
              <a:solidFill>
                <a:srgbClr val="000000"/>
              </a:solidFill>
              <a:effectLst>
                <a:outerShdw dist="17961" dir="2700000">
                  <a:scrgbClr r="0" g="0" b="0"/>
                </a:outerShdw>
              </a:effectLst>
              <a:latin typeface="Times New Roman" pitchFamily="18"/>
              <a:ea typeface="Microsoft YaHei" pitchFamily="2"/>
              <a:cs typeface="Arial" pitchFamily="2"/>
            </a:endParaRPr>
          </a:p>
        </p:txBody>
      </p:sp>
      <p:sp>
        <p:nvSpPr>
          <p:cNvPr id="3" name="Segnaposto immagine diapositiva 2"/>
          <p:cNvSpPr>
            <a:spLocks noGrp="1" noRot="1" noChangeAspect="1" noResize="1"/>
          </p:cNvSpPr>
          <p:nvPr>
            <p:ph type="sldImg"/>
          </p:nvPr>
        </p:nvSpPr>
        <p:spPr>
          <a:xfrm>
            <a:off x="917575" y="744538"/>
            <a:ext cx="4964113" cy="3722687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4" name="Segnaposto note 3"/>
          <p:cNvSpPr txBox="1">
            <a:spLocks noGrp="1"/>
          </p:cNvSpPr>
          <p:nvPr>
            <p:ph type="body" sz="quarter" idx="1"/>
          </p:nvPr>
        </p:nvSpPr>
        <p:spPr/>
        <p:txBody>
          <a:bodyPr anchor="t" anchorCtr="0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•"/>
            </a:lvl9pPr>
          </a:lstStyle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540483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/>
          <p:nvPr/>
        </p:nvSpPr>
        <p:spPr>
          <a:xfrm>
            <a:off x="3853620" y="9431280"/>
            <a:ext cx="2945488" cy="496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2160" tIns="46080" rIns="92160" bIns="46080" anchor="b" anchorCtr="0" compatLnSpc="1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fld id="{F04F7587-63E4-442D-86AD-CE30C9E2B385}" type="slidenum">
              <a:rPr/>
              <a:pPr marL="0" marR="0" lvl="0" indent="0" algn="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26</a:t>
            </a:fld>
            <a:endParaRPr lang="it-IT" sz="1200" b="0" i="0" u="none" strike="noStrike" baseline="0">
              <a:ln>
                <a:noFill/>
              </a:ln>
              <a:solidFill>
                <a:srgbClr val="000000"/>
              </a:solidFill>
              <a:effectLst>
                <a:outerShdw dist="17961" dir="2700000">
                  <a:scrgbClr r="0" g="0" b="0"/>
                </a:outerShdw>
              </a:effectLst>
              <a:latin typeface="Times New Roman" pitchFamily="18"/>
              <a:ea typeface="Microsoft YaHei" pitchFamily="2"/>
              <a:cs typeface="Arial" pitchFamily="2"/>
            </a:endParaRPr>
          </a:p>
        </p:txBody>
      </p:sp>
      <p:sp>
        <p:nvSpPr>
          <p:cNvPr id="3" name="Segnaposto immagine diapositiva 2"/>
          <p:cNvSpPr>
            <a:spLocks noGrp="1" noRot="1" noChangeAspect="1" noResize="1"/>
          </p:cNvSpPr>
          <p:nvPr>
            <p:ph type="sldImg"/>
          </p:nvPr>
        </p:nvSpPr>
        <p:spPr>
          <a:xfrm>
            <a:off x="917575" y="744538"/>
            <a:ext cx="4964113" cy="3722687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4" name="Segnaposto note 3"/>
          <p:cNvSpPr txBox="1">
            <a:spLocks noGrp="1"/>
          </p:cNvSpPr>
          <p:nvPr>
            <p:ph type="body" sz="quarter" idx="1"/>
          </p:nvPr>
        </p:nvSpPr>
        <p:spPr/>
        <p:txBody>
          <a:bodyPr anchor="t" anchorCtr="0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•"/>
            </a:lvl9pPr>
          </a:lstStyle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540483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917575" y="744538"/>
            <a:ext cx="4964113" cy="3722687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•"/>
            </a:lvl9pPr>
          </a:lstStyle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58597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/>
          <p:nvPr/>
        </p:nvSpPr>
        <p:spPr>
          <a:xfrm>
            <a:off x="3853620" y="9431280"/>
            <a:ext cx="2945488" cy="496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2160" tIns="46080" rIns="92160" bIns="46080" anchor="b" anchorCtr="0" compatLnSpc="1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fld id="{F04F7587-63E4-442D-86AD-CE30C9E2B385}" type="slidenum">
              <a:rPr/>
              <a:pPr marL="0" marR="0" lvl="0" indent="0" algn="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8</a:t>
            </a:fld>
            <a:endParaRPr lang="it-IT" sz="1200" b="0" i="0" u="none" strike="noStrike" baseline="0">
              <a:ln>
                <a:noFill/>
              </a:ln>
              <a:solidFill>
                <a:srgbClr val="000000"/>
              </a:solidFill>
              <a:effectLst>
                <a:outerShdw dist="17961" dir="2700000">
                  <a:scrgbClr r="0" g="0" b="0"/>
                </a:outerShdw>
              </a:effectLst>
              <a:latin typeface="Times New Roman" pitchFamily="18"/>
              <a:ea typeface="Microsoft YaHei" pitchFamily="2"/>
              <a:cs typeface="Arial" pitchFamily="2"/>
            </a:endParaRPr>
          </a:p>
        </p:txBody>
      </p:sp>
      <p:sp>
        <p:nvSpPr>
          <p:cNvPr id="3" name="Segnaposto immagine diapositiva 2"/>
          <p:cNvSpPr>
            <a:spLocks noGrp="1" noRot="1" noChangeAspect="1" noResize="1"/>
          </p:cNvSpPr>
          <p:nvPr>
            <p:ph type="sldImg"/>
          </p:nvPr>
        </p:nvSpPr>
        <p:spPr>
          <a:xfrm>
            <a:off x="917575" y="744538"/>
            <a:ext cx="4964113" cy="3722687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4" name="Segnaposto note 3"/>
          <p:cNvSpPr txBox="1">
            <a:spLocks noGrp="1"/>
          </p:cNvSpPr>
          <p:nvPr>
            <p:ph type="body" sz="quarter" idx="1"/>
          </p:nvPr>
        </p:nvSpPr>
        <p:spPr/>
        <p:txBody>
          <a:bodyPr anchor="t" anchorCtr="0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•"/>
            </a:lvl9pPr>
          </a:lstStyle>
          <a:p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/>
          <p:nvPr/>
        </p:nvSpPr>
        <p:spPr>
          <a:xfrm>
            <a:off x="3853620" y="9431280"/>
            <a:ext cx="2945488" cy="496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2160" tIns="46080" rIns="92160" bIns="46080" anchor="b" anchorCtr="0" compatLnSpc="1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fld id="{F04F7587-63E4-442D-86AD-CE30C9E2B385}" type="slidenum">
              <a:rPr/>
              <a:pPr marL="0" marR="0" lvl="0" indent="0" algn="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9</a:t>
            </a:fld>
            <a:endParaRPr lang="it-IT" sz="1200" b="0" i="0" u="none" strike="noStrike" baseline="0">
              <a:ln>
                <a:noFill/>
              </a:ln>
              <a:solidFill>
                <a:srgbClr val="000000"/>
              </a:solidFill>
              <a:effectLst>
                <a:outerShdw dist="17961" dir="2700000">
                  <a:scrgbClr r="0" g="0" b="0"/>
                </a:outerShdw>
              </a:effectLst>
              <a:latin typeface="Times New Roman" pitchFamily="18"/>
              <a:ea typeface="Microsoft YaHei" pitchFamily="2"/>
              <a:cs typeface="Arial" pitchFamily="2"/>
            </a:endParaRPr>
          </a:p>
        </p:txBody>
      </p:sp>
      <p:sp>
        <p:nvSpPr>
          <p:cNvPr id="3" name="Segnaposto immagine diapositiva 2"/>
          <p:cNvSpPr>
            <a:spLocks noGrp="1" noRot="1" noChangeAspect="1" noResize="1"/>
          </p:cNvSpPr>
          <p:nvPr>
            <p:ph type="sldImg"/>
          </p:nvPr>
        </p:nvSpPr>
        <p:spPr>
          <a:xfrm>
            <a:off x="917575" y="744538"/>
            <a:ext cx="4964113" cy="3722687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4" name="Segnaposto note 3"/>
          <p:cNvSpPr txBox="1">
            <a:spLocks noGrp="1"/>
          </p:cNvSpPr>
          <p:nvPr>
            <p:ph type="body" sz="quarter" idx="1"/>
          </p:nvPr>
        </p:nvSpPr>
        <p:spPr/>
        <p:txBody>
          <a:bodyPr anchor="t" anchorCtr="0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•"/>
            </a:lvl9pPr>
          </a:lstStyle>
          <a:p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/>
          <p:nvPr/>
        </p:nvSpPr>
        <p:spPr>
          <a:xfrm>
            <a:off x="3853620" y="9431280"/>
            <a:ext cx="2945488" cy="496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2160" tIns="46080" rIns="92160" bIns="46080" anchor="b" anchorCtr="0" compatLnSpc="1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fld id="{F04F7587-63E4-442D-86AD-CE30C9E2B385}" type="slidenum">
              <a:rPr/>
              <a:pPr marL="0" marR="0" lvl="0" indent="0" algn="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10</a:t>
            </a:fld>
            <a:endParaRPr lang="it-IT" sz="1200" b="0" i="0" u="none" strike="noStrike" baseline="0">
              <a:ln>
                <a:noFill/>
              </a:ln>
              <a:solidFill>
                <a:srgbClr val="000000"/>
              </a:solidFill>
              <a:effectLst>
                <a:outerShdw dist="17961" dir="2700000">
                  <a:scrgbClr r="0" g="0" b="0"/>
                </a:outerShdw>
              </a:effectLst>
              <a:latin typeface="Times New Roman" pitchFamily="18"/>
              <a:ea typeface="Microsoft YaHei" pitchFamily="2"/>
              <a:cs typeface="Arial" pitchFamily="2"/>
            </a:endParaRPr>
          </a:p>
        </p:txBody>
      </p:sp>
      <p:sp>
        <p:nvSpPr>
          <p:cNvPr id="3" name="Segnaposto immagine diapositiva 2"/>
          <p:cNvSpPr>
            <a:spLocks noGrp="1" noRot="1" noChangeAspect="1" noResize="1"/>
          </p:cNvSpPr>
          <p:nvPr>
            <p:ph type="sldImg"/>
          </p:nvPr>
        </p:nvSpPr>
        <p:spPr>
          <a:xfrm>
            <a:off x="917575" y="744538"/>
            <a:ext cx="4964113" cy="3722687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4" name="Segnaposto note 3"/>
          <p:cNvSpPr txBox="1">
            <a:spLocks noGrp="1"/>
          </p:cNvSpPr>
          <p:nvPr>
            <p:ph type="body" sz="quarter" idx="1"/>
          </p:nvPr>
        </p:nvSpPr>
        <p:spPr/>
        <p:txBody>
          <a:bodyPr anchor="t" anchorCtr="0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•"/>
            </a:lvl9pPr>
          </a:lstStyle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88357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/>
          <p:nvPr/>
        </p:nvSpPr>
        <p:spPr>
          <a:xfrm>
            <a:off x="3852863" y="9431338"/>
            <a:ext cx="2946400" cy="49688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2160" tIns="46080" rIns="92160" bIns="46080" anchor="b"/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/>
            <a:fld id="{3BBF192D-554F-4224-B457-7AD275812CA1}" type="slidenum">
              <a:rPr lang="it-IT" altLang="it-IT"/>
              <a:pPr algn="r" eaLnBrk="1"/>
              <a:t>11</a:t>
            </a:fld>
            <a:endParaRPr lang="it-IT" altLang="it-IT" sz="120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Microsoft YaHei" panose="020B0503020204020204" pitchFamily="34" charset="-122"/>
            </a:endParaRPr>
          </a:p>
        </p:txBody>
      </p:sp>
      <p:sp>
        <p:nvSpPr>
          <p:cNvPr id="3" name="Segnaposto immagine diapositiva 2"/>
          <p:cNvSpPr>
            <a:spLocks noGrp="1" noRot="1" noChangeAspect="1" noResize="1"/>
          </p:cNvSpPr>
          <p:nvPr>
            <p:ph type="sldImg"/>
          </p:nvPr>
        </p:nvSpPr>
        <p:spPr>
          <a:xfrm>
            <a:off x="917575" y="744538"/>
            <a:ext cx="4964113" cy="3722687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23556" name="Segnaposto note 3"/>
          <p:cNvSpPr txBox="1">
            <a:spLocks noGrp="1"/>
          </p:cNvSpPr>
          <p:nvPr>
            <p:ph type="body" sz="quarter" idx="1"/>
          </p:nvPr>
        </p:nvSpPr>
        <p:spPr>
          <a:ln/>
        </p:spPr>
        <p:txBody>
          <a:bodyPr/>
          <a:lstStyle/>
          <a:p>
            <a:pPr eaLnBrk="1"/>
            <a:endParaRPr altLang="it-IT">
              <a:latin typeface="Times New Roman" panose="02020603050405020304" pitchFamily="18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60267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/>
          <p:nvPr/>
        </p:nvSpPr>
        <p:spPr>
          <a:xfrm>
            <a:off x="3853620" y="9431280"/>
            <a:ext cx="2945488" cy="496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2160" tIns="46080" rIns="92160" bIns="46080" anchor="b" anchorCtr="0" compatLnSpc="1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fld id="{F04F7587-63E4-442D-86AD-CE30C9E2B385}" type="slidenum">
              <a:rPr/>
              <a:pPr marL="0" marR="0" lvl="0" indent="0" algn="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12</a:t>
            </a:fld>
            <a:endParaRPr lang="it-IT" sz="1200" b="0" i="0" u="none" strike="noStrike" baseline="0">
              <a:ln>
                <a:noFill/>
              </a:ln>
              <a:solidFill>
                <a:srgbClr val="000000"/>
              </a:solidFill>
              <a:effectLst>
                <a:outerShdw dist="17961" dir="2700000">
                  <a:scrgbClr r="0" g="0" b="0"/>
                </a:outerShdw>
              </a:effectLst>
              <a:latin typeface="Times New Roman" pitchFamily="18"/>
              <a:ea typeface="Microsoft YaHei" pitchFamily="2"/>
              <a:cs typeface="Arial" pitchFamily="2"/>
            </a:endParaRPr>
          </a:p>
        </p:txBody>
      </p:sp>
      <p:sp>
        <p:nvSpPr>
          <p:cNvPr id="3" name="Segnaposto immagine diapositiva 2"/>
          <p:cNvSpPr>
            <a:spLocks noGrp="1" noRot="1" noChangeAspect="1" noResize="1"/>
          </p:cNvSpPr>
          <p:nvPr>
            <p:ph type="sldImg"/>
          </p:nvPr>
        </p:nvSpPr>
        <p:spPr>
          <a:xfrm>
            <a:off x="917575" y="744538"/>
            <a:ext cx="4964113" cy="3722687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4" name="Segnaposto note 3"/>
          <p:cNvSpPr txBox="1">
            <a:spLocks noGrp="1"/>
          </p:cNvSpPr>
          <p:nvPr>
            <p:ph type="body" sz="quarter" idx="1"/>
          </p:nvPr>
        </p:nvSpPr>
        <p:spPr/>
        <p:txBody>
          <a:bodyPr anchor="t" anchorCtr="0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•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•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•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•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•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•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•"/>
            </a:lvl9pPr>
          </a:lstStyle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80482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/>
          <p:nvPr/>
        </p:nvSpPr>
        <p:spPr>
          <a:xfrm>
            <a:off x="3852863" y="9431338"/>
            <a:ext cx="2946400" cy="49688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2160" tIns="46080" rIns="92160" bIns="46080" anchor="b"/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/>
            <a:fld id="{3BBF192D-554F-4224-B457-7AD275812CA1}" type="slidenum">
              <a:rPr lang="it-IT" altLang="it-IT"/>
              <a:pPr algn="r" eaLnBrk="1"/>
              <a:t>13</a:t>
            </a:fld>
            <a:endParaRPr lang="it-IT" altLang="it-IT" sz="120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Microsoft YaHei" panose="020B0503020204020204" pitchFamily="34" charset="-122"/>
            </a:endParaRPr>
          </a:p>
        </p:txBody>
      </p:sp>
      <p:sp>
        <p:nvSpPr>
          <p:cNvPr id="3" name="Segnaposto immagine diapositiva 2"/>
          <p:cNvSpPr>
            <a:spLocks noGrp="1" noRot="1" noChangeAspect="1" noResize="1"/>
          </p:cNvSpPr>
          <p:nvPr>
            <p:ph type="sldImg"/>
          </p:nvPr>
        </p:nvSpPr>
        <p:spPr>
          <a:xfrm>
            <a:off x="917575" y="744538"/>
            <a:ext cx="4964113" cy="3722687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23556" name="Segnaposto note 3"/>
          <p:cNvSpPr txBox="1">
            <a:spLocks noGrp="1"/>
          </p:cNvSpPr>
          <p:nvPr>
            <p:ph type="body" sz="quarter" idx="1"/>
          </p:nvPr>
        </p:nvSpPr>
        <p:spPr>
          <a:ln/>
        </p:spPr>
        <p:txBody>
          <a:bodyPr/>
          <a:lstStyle/>
          <a:p>
            <a:pPr eaLnBrk="1"/>
            <a:endParaRPr altLang="it-IT">
              <a:latin typeface="Times New Roman" panose="02020603050405020304" pitchFamily="18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58292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/>
          <p:nvPr/>
        </p:nvSpPr>
        <p:spPr>
          <a:xfrm>
            <a:off x="3852863" y="9431338"/>
            <a:ext cx="2946400" cy="49688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92160" tIns="46080" rIns="92160" bIns="46080" anchor="b"/>
          <a:lstStyle>
            <a:lvl1pPr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/>
            <a:fld id="{3BBF192D-554F-4224-B457-7AD275812CA1}" type="slidenum">
              <a:rPr lang="it-IT" altLang="it-IT"/>
              <a:pPr algn="r" eaLnBrk="1"/>
              <a:t>14</a:t>
            </a:fld>
            <a:endParaRPr lang="it-IT" altLang="it-IT" sz="120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Microsoft YaHei" panose="020B0503020204020204" pitchFamily="34" charset="-122"/>
            </a:endParaRPr>
          </a:p>
        </p:txBody>
      </p:sp>
      <p:sp>
        <p:nvSpPr>
          <p:cNvPr id="3" name="Segnaposto immagine diapositiva 2"/>
          <p:cNvSpPr>
            <a:spLocks noGrp="1" noRot="1" noChangeAspect="1" noResize="1"/>
          </p:cNvSpPr>
          <p:nvPr>
            <p:ph type="sldImg"/>
          </p:nvPr>
        </p:nvSpPr>
        <p:spPr>
          <a:xfrm>
            <a:off x="917575" y="744538"/>
            <a:ext cx="4964113" cy="3722687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23556" name="Segnaposto note 3"/>
          <p:cNvSpPr txBox="1">
            <a:spLocks noGrp="1"/>
          </p:cNvSpPr>
          <p:nvPr>
            <p:ph type="body" sz="quarter" idx="1"/>
          </p:nvPr>
        </p:nvSpPr>
        <p:spPr>
          <a:ln/>
        </p:spPr>
        <p:txBody>
          <a:bodyPr/>
          <a:lstStyle/>
          <a:p>
            <a:pPr eaLnBrk="1"/>
            <a:endParaRPr altLang="it-IT">
              <a:latin typeface="Times New Roman" panose="02020603050405020304" pitchFamily="18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85002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694" y="2130436"/>
            <a:ext cx="7772612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GB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389" y="3886200"/>
            <a:ext cx="6401223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/>
              <a:t>Neuroimaging Research Unit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56F08B0-935F-4918-B05F-C5A136929B0E}" type="slidenum">
              <a:rPr/>
              <a:pPr lvl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997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GB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/>
              <a:t>Neuroimaging Research Unit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BEE4802-B08A-448E-8232-DD223DC750C9}" type="slidenum">
              <a:rPr/>
              <a:pPr lvl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744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8377" y="274649"/>
            <a:ext cx="2057082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GB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131" y="274649"/>
            <a:ext cx="6035802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/>
              <a:t>Neuroimaging Research Unit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2F2933F-EED9-400B-94F1-1365A9276D5A}" type="slidenum">
              <a:rPr/>
              <a:pPr lvl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947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694" y="2130472"/>
            <a:ext cx="7772612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GB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389" y="3886200"/>
            <a:ext cx="6401223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Segnaposto piè di pagina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>
              <a:defRPr/>
            </a:lvl1pPr>
          </a:lstStyle>
          <a:p>
            <a:pPr>
              <a:defRPr/>
            </a:pPr>
            <a:r>
              <a:t>Neuroimaging Research Unit</a:t>
            </a:r>
          </a:p>
        </p:txBody>
      </p:sp>
      <p:sp>
        <p:nvSpPr>
          <p:cNvPr id="6" name="Segnaposto numero diapositiva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>
              <a:defRPr/>
            </a:lvl1pPr>
          </a:lstStyle>
          <a:p>
            <a:pPr>
              <a:defRPr/>
            </a:pPr>
            <a:fld id="{F3B3D099-D9E9-4645-A7B8-D181D8E786AF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5977657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Segnaposto piè di pagina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>
              <a:defRPr/>
            </a:lvl1pPr>
          </a:lstStyle>
          <a:p>
            <a:pPr>
              <a:defRPr/>
            </a:pPr>
            <a:r>
              <a:t>Neuroimaging Research Unit</a:t>
            </a:r>
          </a:p>
        </p:txBody>
      </p:sp>
      <p:sp>
        <p:nvSpPr>
          <p:cNvPr id="6" name="Segnaposto numero diapositiva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>
              <a:defRPr/>
            </a:lvl1pPr>
          </a:lstStyle>
          <a:p>
            <a:pPr>
              <a:defRPr/>
            </a:pPr>
            <a:fld id="{99E09403-A200-42AB-B3F6-383719981220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9186592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77" y="4406947"/>
            <a:ext cx="7772612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77" y="2906713"/>
            <a:ext cx="7772612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Segnaposto piè di pagina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>
              <a:defRPr/>
            </a:lvl1pPr>
          </a:lstStyle>
          <a:p>
            <a:pPr>
              <a:defRPr/>
            </a:pPr>
            <a:r>
              <a:t>Neuroimaging Research Unit</a:t>
            </a:r>
          </a:p>
        </p:txBody>
      </p:sp>
      <p:sp>
        <p:nvSpPr>
          <p:cNvPr id="6" name="Segnaposto numero diapositiva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>
              <a:defRPr/>
            </a:lvl1pPr>
          </a:lstStyle>
          <a:p>
            <a:pPr>
              <a:defRPr/>
            </a:pPr>
            <a:fld id="{26433070-8BED-47C7-8C20-1E02E35F20FE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28289742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147" y="1600206"/>
            <a:ext cx="404644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39017" y="1600206"/>
            <a:ext cx="404644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data 4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egnaposto piè di pagina 5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>
              <a:defRPr/>
            </a:lvl1pPr>
          </a:lstStyle>
          <a:p>
            <a:pPr>
              <a:defRPr/>
            </a:pPr>
            <a:r>
              <a:t>Neuroimaging Research Unit</a:t>
            </a:r>
          </a:p>
        </p:txBody>
      </p:sp>
      <p:sp>
        <p:nvSpPr>
          <p:cNvPr id="7" name="Segnaposto numero diapositiva 6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>
              <a:defRPr/>
            </a:lvl1pPr>
          </a:lstStyle>
          <a:p>
            <a:pPr>
              <a:defRPr/>
            </a:pPr>
            <a:fld id="{155B4541-DFE2-443B-9BDF-87056B30C2EE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13863369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130" y="274638"/>
            <a:ext cx="8229741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131" y="1535113"/>
            <a:ext cx="404079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131" y="2174875"/>
            <a:ext cx="404079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4661" y="1535113"/>
            <a:ext cx="404221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4661" y="2174875"/>
            <a:ext cx="404221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7" name="Segnaposto data 6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8" name="Segnaposto piè di pagina 7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>
              <a:defRPr/>
            </a:lvl1pPr>
          </a:lstStyle>
          <a:p>
            <a:pPr>
              <a:defRPr/>
            </a:pPr>
            <a:r>
              <a:t>Neuroimaging Research Unit</a:t>
            </a:r>
          </a:p>
        </p:txBody>
      </p:sp>
      <p:sp>
        <p:nvSpPr>
          <p:cNvPr id="9" name="Segnaposto numero diapositiva 8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>
              <a:defRPr/>
            </a:lvl1pPr>
          </a:lstStyle>
          <a:p>
            <a:pPr>
              <a:defRPr/>
            </a:pPr>
            <a:fld id="{9416AAE2-F2C4-4FEA-AC87-B45E9805D34C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21089990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GB"/>
          </a:p>
        </p:txBody>
      </p:sp>
      <p:sp>
        <p:nvSpPr>
          <p:cNvPr id="3" name="Segnaposto data 2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Segnaposto piè di pagina 3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>
              <a:defRPr/>
            </a:lvl1pPr>
          </a:lstStyle>
          <a:p>
            <a:pPr>
              <a:defRPr/>
            </a:pPr>
            <a:r>
              <a:t>Neuroimaging Research Unit</a:t>
            </a:r>
          </a:p>
        </p:txBody>
      </p:sp>
      <p:sp>
        <p:nvSpPr>
          <p:cNvPr id="5" name="Segnaposto numero diapositiva 4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>
              <a:defRPr/>
            </a:lvl1pPr>
          </a:lstStyle>
          <a:p>
            <a:pPr>
              <a:defRPr/>
            </a:pPr>
            <a:fld id="{C27B3758-E6B7-403C-A212-FB5C5E49197B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26660896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Segnaposto piè di pagina 2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>
              <a:defRPr/>
            </a:lvl1pPr>
          </a:lstStyle>
          <a:p>
            <a:pPr>
              <a:defRPr/>
            </a:pPr>
            <a:r>
              <a:t>Neuroimaging Research Unit</a:t>
            </a:r>
          </a:p>
        </p:txBody>
      </p:sp>
      <p:sp>
        <p:nvSpPr>
          <p:cNvPr id="4" name="Segnaposto numero diapositiva 3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>
              <a:defRPr/>
            </a:lvl1pPr>
          </a:lstStyle>
          <a:p>
            <a:pPr>
              <a:defRPr/>
            </a:pPr>
            <a:fld id="{BC643D93-289A-4293-8131-A239E8226A65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2063456950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132" y="273050"/>
            <a:ext cx="300802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225" y="273097"/>
            <a:ext cx="5111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132" y="1435103"/>
            <a:ext cx="300802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egnaposto piè di pagina 5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>
              <a:defRPr/>
            </a:lvl1pPr>
          </a:lstStyle>
          <a:p>
            <a:pPr>
              <a:defRPr/>
            </a:pPr>
            <a:r>
              <a:t>Neuroimaging Research Unit</a:t>
            </a:r>
          </a:p>
        </p:txBody>
      </p:sp>
      <p:sp>
        <p:nvSpPr>
          <p:cNvPr id="7" name="Segnaposto numero diapositiva 6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>
              <a:defRPr/>
            </a:lvl1pPr>
          </a:lstStyle>
          <a:p>
            <a:pPr>
              <a:defRPr/>
            </a:pPr>
            <a:fld id="{BEC56640-843B-46D9-9BED-EAE32EBEDAC7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1774069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/>
              <a:t>Neuroimaging Research Unit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20C2A7E-2E5F-4257-BE47-F395BB1AD553}" type="slidenum">
              <a:rPr/>
              <a:pPr lvl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1848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1855" y="4800600"/>
            <a:ext cx="548696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  <a:endParaRPr lang="en-GB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1855" y="612775"/>
            <a:ext cx="548696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1855" y="5367338"/>
            <a:ext cx="548696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egnaposto piè di pagina 5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>
              <a:defRPr/>
            </a:lvl1pPr>
          </a:lstStyle>
          <a:p>
            <a:pPr>
              <a:defRPr/>
            </a:pPr>
            <a:r>
              <a:t>Neuroimaging Research Unit</a:t>
            </a:r>
          </a:p>
        </p:txBody>
      </p:sp>
      <p:sp>
        <p:nvSpPr>
          <p:cNvPr id="7" name="Segnaposto numero diapositiva 6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>
              <a:defRPr/>
            </a:lvl1pPr>
          </a:lstStyle>
          <a:p>
            <a:pPr>
              <a:defRPr/>
            </a:pPr>
            <a:fld id="{5FE57BBA-31E1-4163-98A0-18EBD80BE718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3166290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GB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Segnaposto piè di pagina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>
              <a:defRPr/>
            </a:lvl1pPr>
          </a:lstStyle>
          <a:p>
            <a:pPr>
              <a:defRPr/>
            </a:pPr>
            <a:r>
              <a:t>Neuroimaging Research Unit</a:t>
            </a:r>
          </a:p>
        </p:txBody>
      </p:sp>
      <p:sp>
        <p:nvSpPr>
          <p:cNvPr id="6" name="Segnaposto numero diapositiva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>
              <a:defRPr/>
            </a:lvl1pPr>
          </a:lstStyle>
          <a:p>
            <a:pPr>
              <a:defRPr/>
            </a:pPr>
            <a:fld id="{1F339D8F-CACE-4203-9560-237F8204EA75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9121713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8377" y="274685"/>
            <a:ext cx="2057082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GB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147" y="274685"/>
            <a:ext cx="6035802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Segnaposto piè di pagina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>
              <a:defRPr/>
            </a:lvl1pPr>
          </a:lstStyle>
          <a:p>
            <a:pPr>
              <a:defRPr/>
            </a:pPr>
            <a:r>
              <a:t>Neuroimaging Research Unit</a:t>
            </a:r>
          </a:p>
        </p:txBody>
      </p:sp>
      <p:sp>
        <p:nvSpPr>
          <p:cNvPr id="6" name="Segnaposto numero diapositiva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>
              <a:defRPr/>
            </a:lvl1pPr>
          </a:lstStyle>
          <a:p>
            <a:pPr>
              <a:defRPr/>
            </a:pPr>
            <a:fld id="{516FC7AF-FE04-4458-8DC2-137AAF0CFE4B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1629915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77" y="4406911"/>
            <a:ext cx="7772612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77" y="2906713"/>
            <a:ext cx="7772612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/>
              <a:t>Neuroimaging Research Unit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4568250-3988-4720-9E09-760D26E70C1B}" type="slidenum">
              <a:rPr/>
              <a:pPr lvl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112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131" y="1600206"/>
            <a:ext cx="404644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39017" y="1600206"/>
            <a:ext cx="404644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/>
              <a:t>Neuroimaging Research Unit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CCDB28B-E6DE-47F8-A53B-8F7F50F9CFA5}" type="slidenum">
              <a:rPr/>
              <a:pPr lvl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086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130" y="274638"/>
            <a:ext cx="8229741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131" y="1535113"/>
            <a:ext cx="404079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131" y="2174875"/>
            <a:ext cx="404079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4661" y="1535113"/>
            <a:ext cx="404221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4661" y="2174875"/>
            <a:ext cx="404221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/>
              <a:t>Neuroimaging Research Unit</a:t>
            </a: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C4A0C22-252B-4FB0-8BA7-59C33A639410}" type="slidenum">
              <a:rPr/>
              <a:pPr lvl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914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/>
              <a:t>Neuroimaging Research Unit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DC707F4-009D-469E-9D89-FA3D05D55254}" type="slidenum">
              <a:rPr/>
              <a:pPr lvl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788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/>
              <a:t>Neuroimaging Research Unit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954BE9C-9A00-40D0-A8A2-7E30502BD700}" type="slidenum">
              <a:rPr/>
              <a:pPr lvl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85327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132" y="273050"/>
            <a:ext cx="300802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209" y="273061"/>
            <a:ext cx="5111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132" y="1435103"/>
            <a:ext cx="300802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/>
              <a:t>Neuroimaging Research Unit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4552BB0-3F7B-41A5-AB04-2BBE813D7341}" type="slidenum">
              <a:rPr/>
              <a:pPr lvl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95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1839" y="4800600"/>
            <a:ext cx="548696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  <a:endParaRPr lang="en-GB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1839" y="612775"/>
            <a:ext cx="548696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1839" y="5367338"/>
            <a:ext cx="548696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/>
              <a:t>Neuroimaging Research Unit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E391552-2D96-422D-8CF1-DDACD3C43B82}" type="slidenum">
              <a:rPr/>
              <a:pPr lvl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44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 txBox="1">
            <a:spLocks noGrp="1"/>
          </p:cNvSpPr>
          <p:nvPr>
            <p:ph type="title"/>
          </p:nvPr>
        </p:nvSpPr>
        <p:spPr>
          <a:xfrm>
            <a:off x="456891" y="274320"/>
            <a:ext cx="8228170" cy="1143000"/>
          </a:xfrm>
          <a:prstGeom prst="rect">
            <a:avLst/>
          </a:prstGeom>
          <a:noFill/>
          <a:ln>
            <a:noFill/>
          </a:ln>
        </p:spPr>
        <p:txBody>
          <a:bodyPr vert="horz" lIns="90000" tIns="46800" rIns="90000" bIns="4680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it-IT"/>
          </a:p>
        </p:txBody>
      </p:sp>
      <p:sp>
        <p:nvSpPr>
          <p:cNvPr id="3" name="Segnaposto testo 2"/>
          <p:cNvSpPr txBox="1">
            <a:spLocks noGrp="1"/>
          </p:cNvSpPr>
          <p:nvPr>
            <p:ph type="body" idx="1"/>
          </p:nvPr>
        </p:nvSpPr>
        <p:spPr>
          <a:xfrm>
            <a:off x="456891" y="1600200"/>
            <a:ext cx="8228170" cy="4525920"/>
          </a:xfrm>
          <a:prstGeom prst="rect">
            <a:avLst/>
          </a:prstGeom>
          <a:noFill/>
          <a:ln>
            <a:noFill/>
          </a:ln>
        </p:spPr>
        <p:txBody>
          <a:bodyPr vert="horz" lIns="90000" tIns="46800" rIns="90000" bIns="46800" anchor="t" anchorCtr="0" compatLnSpc="1"/>
          <a:lstStyle>
            <a:defPPr marL="342720" marR="0" lvl="0" indent="-34272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None/>
              <a:tabLst>
                <a:tab pos="571320" algn="l"/>
                <a:tab pos="1485719" algn="l"/>
                <a:tab pos="2400119" algn="l"/>
                <a:tab pos="3314519" algn="l"/>
                <a:tab pos="4228919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  <a:defRPr lang="it-IT" sz="3200" b="0" i="0" u="none" strike="noStrike" baseline="0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Microsoft YaHei" pitchFamily="2"/>
                <a:cs typeface="Arial" pitchFamily="2"/>
              </a:defRPr>
            </a:defPPr>
            <a:lvl1pPr marL="342720" marR="0" lvl="0" indent="-342720" algn="l" rtl="0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•"/>
              <a:tabLst>
                <a:tab pos="571320" algn="l"/>
                <a:tab pos="1485719" algn="l"/>
                <a:tab pos="2400119" algn="l"/>
                <a:tab pos="3314519" algn="l"/>
                <a:tab pos="4228919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  <a:defRPr lang="it-IT" sz="3200" b="0" i="0" u="none" strike="noStrike" baseline="0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Microsoft YaHei" pitchFamily="2"/>
                <a:cs typeface="Arial" pitchFamily="2"/>
              </a:defRPr>
            </a:lvl1pPr>
            <a:lvl2pPr marL="742680" marR="0" lvl="1" indent="-285480" algn="l" rtl="0" hangingPunct="1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–"/>
              <a:tabLst>
                <a:tab pos="171360" algn="l"/>
                <a:tab pos="1085759" algn="l"/>
                <a:tab pos="2000160" algn="l"/>
                <a:tab pos="2914560" algn="l"/>
                <a:tab pos="3828959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  <a:defRPr lang="it-IT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Microsoft YaHei" pitchFamily="2"/>
                <a:cs typeface="Arial" pitchFamily="2"/>
              </a:defRPr>
            </a:lvl2pPr>
            <a:lvl3pPr marL="1143000" marR="0" lvl="2" indent="-228600" algn="l" rtl="0" hangingPunct="1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•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  <a:tab pos="8915399" algn="l"/>
              </a:tabLst>
              <a:defRPr lang="it-IT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Microsoft YaHei" pitchFamily="2"/>
                <a:cs typeface="Arial" pitchFamily="2"/>
              </a:defRPr>
            </a:lvl3pPr>
            <a:lvl4pPr marL="1600199" marR="0" lvl="3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–"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799" algn="l"/>
                <a:tab pos="8458200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Microsoft YaHei" pitchFamily="2"/>
                <a:cs typeface="Arial" pitchFamily="2"/>
              </a:defRPr>
            </a:lvl4pPr>
            <a:lvl5pPr marL="2057400" marR="0" lvl="4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»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Microsoft YaHei" pitchFamily="2"/>
                <a:cs typeface="Arial" pitchFamily="2"/>
              </a:defRPr>
            </a:lvl5pPr>
            <a:lvl6pPr marL="2057400" marR="0" lvl="5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»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Microsoft YaHei" pitchFamily="2"/>
                <a:cs typeface="Arial" pitchFamily="2"/>
              </a:defRPr>
            </a:lvl6pPr>
            <a:lvl7pPr marL="2057400" marR="0" lvl="6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»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Microsoft YaHei" pitchFamily="2"/>
                <a:cs typeface="Arial" pitchFamily="2"/>
              </a:defRPr>
            </a:lvl7pPr>
            <a:lvl8pPr marL="2057400" marR="0" lvl="7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»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Microsoft YaHei" pitchFamily="2"/>
                <a:cs typeface="Arial" pitchFamily="2"/>
              </a:defRPr>
            </a:lvl8pPr>
            <a:lvl9pPr marL="2057400" marR="0" lvl="8" indent="-228600" algn="l" rtl="0" hangingPunct="1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»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Microsoft YaHei" pitchFamily="2"/>
                <a:cs typeface="Arial" pitchFamily="2"/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 txBox="1">
            <a:spLocks noGrp="1"/>
          </p:cNvSpPr>
          <p:nvPr>
            <p:ph type="dt" sz="half" idx="2"/>
          </p:nvPr>
        </p:nvSpPr>
        <p:spPr>
          <a:xfrm>
            <a:off x="456892" y="6356520"/>
            <a:ext cx="2133110" cy="36504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6800" rIns="90000" bIns="46800" anchor="ctr" anchorCtr="0" compatLnSpc="1"/>
          <a:lstStyle>
            <a:lvl1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it-IT" sz="2400" b="0" i="0" u="none" strike="noStrike" baseline="0">
                <a:solidFill>
                  <a:srgbClr val="000000"/>
                </a:solidFill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it-IT"/>
          </a:p>
        </p:txBody>
      </p:sp>
      <p:sp>
        <p:nvSpPr>
          <p:cNvPr id="5" name="Segnaposto piè di pagina 4"/>
          <p:cNvSpPr txBox="1">
            <a:spLocks noGrp="1"/>
          </p:cNvSpPr>
          <p:nvPr>
            <p:ph type="ftr" sz="quarter" idx="3"/>
          </p:nvPr>
        </p:nvSpPr>
        <p:spPr>
          <a:xfrm>
            <a:off x="3123361" y="6356520"/>
            <a:ext cx="2895233" cy="36504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6800" rIns="90000" bIns="46800" anchor="ctr" anchorCtr="0" compatLnSpc="1"/>
          <a:lstStyle>
            <a:lvl1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US" sz="2400" b="0" i="0" u="none" strike="noStrike" baseline="0">
                <a:solidFill>
                  <a:srgbClr val="000000"/>
                </a:solidFill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r>
              <a:rPr lang="en-US"/>
              <a:t>Neuroimaging Research Unit</a:t>
            </a:r>
          </a:p>
        </p:txBody>
      </p:sp>
      <p:sp>
        <p:nvSpPr>
          <p:cNvPr id="6" name="Segnaposto numero diapositiva 5"/>
          <p:cNvSpPr txBox="1">
            <a:spLocks noGrp="1"/>
          </p:cNvSpPr>
          <p:nvPr>
            <p:ph type="sldNum" sz="quarter" idx="4"/>
          </p:nvPr>
        </p:nvSpPr>
        <p:spPr>
          <a:xfrm>
            <a:off x="6551952" y="6356520"/>
            <a:ext cx="2133110" cy="36504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6800" rIns="90000" bIns="46800" anchor="ctr" anchorCtr="0" compatLnSpc="1"/>
          <a:lstStyle>
            <a:lvl1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US" sz="2400" b="0" i="0" u="none" strike="noStrike" baseline="0">
                <a:solidFill>
                  <a:srgbClr val="000000"/>
                </a:solidFill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D180F29F-5E59-44AD-B263-3FB556BC1C1E}" type="slidenum">
              <a:rPr/>
              <a:pPr lvl="0"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indent="0" algn="ctr" rtl="0" hangingPunct="1">
        <a:lnSpc>
          <a:spcPct val="100000"/>
        </a:lnSpc>
        <a:spcBef>
          <a:spcPts val="0"/>
        </a:spcBef>
        <a:spcAft>
          <a:spcPts val="0"/>
        </a:spcAft>
        <a:tabLst>
          <a:tab pos="0" algn="l"/>
          <a:tab pos="914400" algn="l"/>
          <a:tab pos="1828800" algn="l"/>
          <a:tab pos="2743199" algn="l"/>
          <a:tab pos="3657600" algn="l"/>
          <a:tab pos="4572000" algn="l"/>
          <a:tab pos="5486399" algn="l"/>
          <a:tab pos="6400799" algn="l"/>
          <a:tab pos="7315200" algn="l"/>
          <a:tab pos="8229600" algn="l"/>
          <a:tab pos="9144000" algn="l"/>
          <a:tab pos="10058400" algn="l"/>
        </a:tabLst>
        <a:defRPr lang="it-IT" sz="4400" b="0" i="0" u="none" strike="noStrike" baseline="0">
          <a:ln>
            <a:noFill/>
          </a:ln>
          <a:solidFill>
            <a:srgbClr val="000000"/>
          </a:solidFill>
          <a:latin typeface="Cambria" pitchFamily="18"/>
          <a:ea typeface="Microsoft YaHei" pitchFamily="2"/>
          <a:cs typeface="Arial" pitchFamily="2"/>
        </a:defRPr>
      </a:lvl1pPr>
    </p:titleStyle>
    <p:bodyStyle>
      <a:lvl1pPr marL="0" marR="0" indent="0" algn="l" rtl="0" hangingPunct="1">
        <a:lnSpc>
          <a:spcPct val="100000"/>
        </a:lnSpc>
        <a:spcBef>
          <a:spcPts val="799"/>
        </a:spcBef>
        <a:spcAft>
          <a:spcPts val="0"/>
        </a:spcAft>
        <a:tabLst>
          <a:tab pos="571320" algn="l"/>
          <a:tab pos="1485719" algn="l"/>
          <a:tab pos="2400119" algn="l"/>
          <a:tab pos="3314519" algn="l"/>
          <a:tab pos="4228919" algn="l"/>
          <a:tab pos="5143320" algn="l"/>
          <a:tab pos="6057720" algn="l"/>
          <a:tab pos="6972120" algn="l"/>
          <a:tab pos="7886520" algn="l"/>
          <a:tab pos="8800920" algn="l"/>
          <a:tab pos="9715320" algn="l"/>
        </a:tabLst>
        <a:defRPr lang="it-IT" sz="3200" b="0" i="0" u="none" strike="noStrike" baseline="0">
          <a:ln>
            <a:noFill/>
          </a:ln>
          <a:solidFill>
            <a:srgbClr val="000000"/>
          </a:solidFill>
          <a:latin typeface="Cambria" pitchFamily="18"/>
          <a:ea typeface="Microsoft YaHei" pitchFamily="2"/>
          <a:cs typeface="Arial" pitchFamily="2"/>
        </a:defRPr>
      </a:lvl1pPr>
    </p:bodyStyle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egnaposto titolo 1"/>
          <p:cNvSpPr txBox="1">
            <a:spLocks noGrp="1"/>
          </p:cNvSpPr>
          <p:nvPr>
            <p:ph type="title"/>
          </p:nvPr>
        </p:nvSpPr>
        <p:spPr bwMode="auto">
          <a:xfrm>
            <a:off x="457202" y="274638"/>
            <a:ext cx="8228189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it-IT" altLang="it-IT" smtClean="0"/>
          </a:p>
        </p:txBody>
      </p:sp>
      <p:sp>
        <p:nvSpPr>
          <p:cNvPr id="3075" name="Segnaposto testo 2"/>
          <p:cNvSpPr txBox="1">
            <a:spLocks noGrp="1"/>
          </p:cNvSpPr>
          <p:nvPr>
            <p:ph type="body" idx="1"/>
          </p:nvPr>
        </p:nvSpPr>
        <p:spPr bwMode="auto">
          <a:xfrm>
            <a:off x="457202" y="1600206"/>
            <a:ext cx="8228189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/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457204" y="6356358"/>
            <a:ext cx="2132189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6800" rIns="90000" bIns="46800" anchor="ctr" anchorCtr="0" compatLnSpc="1"/>
          <a:lstStyle>
            <a:lvl1pPr marL="0" marR="0" lvl="0" indent="0" algn="ctr" rtl="0" eaLnBrk="1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it-IT" sz="2400" b="0" i="0" u="none" strike="noStrike" baseline="0">
                <a:solidFill>
                  <a:srgbClr val="000000"/>
                </a:solidFill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Segnaposto piè di pagina 4">
            <a:extLst>
              <a:ext uri="{FF2B5EF4-FFF2-40B4-BE49-F238E27FC236}"/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122790" y="6356358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6800" rIns="90000" bIns="46800" anchor="ctr" anchorCtr="0" compatLnSpc="1"/>
          <a:lstStyle>
            <a:lvl1pPr marL="0" marR="0" lvl="0" indent="0" algn="ctr" rtl="0" eaLnBrk="1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lang="en-US" sz="2400" b="0" i="0" u="none" strike="noStrike" baseline="0">
                <a:solidFill>
                  <a:srgbClr val="000000"/>
                </a:solidFill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>
              <a:defRPr/>
            </a:pPr>
            <a:r>
              <a:t>Neuroimaging Research Unit</a:t>
            </a:r>
          </a:p>
        </p:txBody>
      </p:sp>
      <p:sp>
        <p:nvSpPr>
          <p:cNvPr id="6" name="Segnaposto numero diapositiva 5">
            <a:extLst>
              <a:ext uri="{FF2B5EF4-FFF2-40B4-BE49-F238E27FC236}"/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551790" y="6356358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ctr" eaLnBrk="1"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ea typeface="Lucida Sans Unicode" pitchFamily="34" charset="0"/>
                <a:cs typeface="Tahoma" pitchFamily="34" charset="0"/>
              </a:defRPr>
            </a:lvl1pPr>
          </a:lstStyle>
          <a:p>
            <a:pPr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D8FE7BA6-8511-4251-A92B-2E0C9F4AF4BF}" type="slidenum">
              <a:rPr lang="en-US" altLang="it-IT" sz="2400">
                <a:latin typeface="Times New Roman" pitchFamily="18" charset="0"/>
              </a:rPr>
              <a:pPr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en-US" altLang="it-IT" sz="24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2234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tabLst>
          <a:tab pos="0" algn="l"/>
          <a:tab pos="914400" algn="l"/>
          <a:tab pos="1828800" algn="l"/>
          <a:tab pos="2741613" algn="l"/>
          <a:tab pos="3657600" algn="l"/>
          <a:tab pos="4572000" algn="l"/>
          <a:tab pos="5484813" algn="l"/>
          <a:tab pos="6399213" algn="l"/>
          <a:tab pos="7315200" algn="l"/>
          <a:tab pos="8229600" algn="l"/>
          <a:tab pos="9144000" algn="l"/>
          <a:tab pos="10058400" algn="l"/>
        </a:tabLst>
        <a:defRPr lang="it-IT" sz="4400">
          <a:solidFill>
            <a:srgbClr val="000000"/>
          </a:solidFill>
          <a:latin typeface="Cambria" pitchFamily="18"/>
          <a:ea typeface="Microsoft YaHei" pitchFamily="2"/>
          <a:cs typeface="Arial" pitchFamily="2"/>
        </a:defRPr>
      </a:lvl1pPr>
      <a:lvl2pPr algn="ctr" rtl="0" eaLnBrk="0" fontAlgn="base" hangingPunct="0">
        <a:spcBef>
          <a:spcPct val="0"/>
        </a:spcBef>
        <a:spcAft>
          <a:spcPct val="0"/>
        </a:spcAft>
        <a:tabLst>
          <a:tab pos="0" algn="l"/>
          <a:tab pos="914400" algn="l"/>
          <a:tab pos="1828800" algn="l"/>
          <a:tab pos="2741613" algn="l"/>
          <a:tab pos="3657600" algn="l"/>
          <a:tab pos="4572000" algn="l"/>
          <a:tab pos="5484813" algn="l"/>
          <a:tab pos="6399213" algn="l"/>
          <a:tab pos="7315200" algn="l"/>
          <a:tab pos="8229600" algn="l"/>
          <a:tab pos="9144000" algn="l"/>
          <a:tab pos="10058400" algn="l"/>
        </a:tabLst>
        <a:defRPr sz="4400">
          <a:solidFill>
            <a:srgbClr val="000000"/>
          </a:solidFill>
          <a:latin typeface="Cambria" pitchFamily="18" charset="0"/>
          <a:ea typeface="Microsoft YaHei" pitchFamily="34" charset="-122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tabLst>
          <a:tab pos="0" algn="l"/>
          <a:tab pos="914400" algn="l"/>
          <a:tab pos="1828800" algn="l"/>
          <a:tab pos="2741613" algn="l"/>
          <a:tab pos="3657600" algn="l"/>
          <a:tab pos="4572000" algn="l"/>
          <a:tab pos="5484813" algn="l"/>
          <a:tab pos="6399213" algn="l"/>
          <a:tab pos="7315200" algn="l"/>
          <a:tab pos="8229600" algn="l"/>
          <a:tab pos="9144000" algn="l"/>
          <a:tab pos="10058400" algn="l"/>
        </a:tabLst>
        <a:defRPr sz="4400">
          <a:solidFill>
            <a:srgbClr val="000000"/>
          </a:solidFill>
          <a:latin typeface="Cambria" pitchFamily="18" charset="0"/>
          <a:ea typeface="Microsoft YaHei" pitchFamily="34" charset="-122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tabLst>
          <a:tab pos="0" algn="l"/>
          <a:tab pos="914400" algn="l"/>
          <a:tab pos="1828800" algn="l"/>
          <a:tab pos="2741613" algn="l"/>
          <a:tab pos="3657600" algn="l"/>
          <a:tab pos="4572000" algn="l"/>
          <a:tab pos="5484813" algn="l"/>
          <a:tab pos="6399213" algn="l"/>
          <a:tab pos="7315200" algn="l"/>
          <a:tab pos="8229600" algn="l"/>
          <a:tab pos="9144000" algn="l"/>
          <a:tab pos="10058400" algn="l"/>
        </a:tabLst>
        <a:defRPr sz="4400">
          <a:solidFill>
            <a:srgbClr val="000000"/>
          </a:solidFill>
          <a:latin typeface="Cambria" pitchFamily="18" charset="0"/>
          <a:ea typeface="Microsoft YaHei" pitchFamily="34" charset="-122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tabLst>
          <a:tab pos="0" algn="l"/>
          <a:tab pos="914400" algn="l"/>
          <a:tab pos="1828800" algn="l"/>
          <a:tab pos="2741613" algn="l"/>
          <a:tab pos="3657600" algn="l"/>
          <a:tab pos="4572000" algn="l"/>
          <a:tab pos="5484813" algn="l"/>
          <a:tab pos="6399213" algn="l"/>
          <a:tab pos="7315200" algn="l"/>
          <a:tab pos="8229600" algn="l"/>
          <a:tab pos="9144000" algn="l"/>
          <a:tab pos="10058400" algn="l"/>
        </a:tabLst>
        <a:defRPr sz="4400">
          <a:solidFill>
            <a:srgbClr val="000000"/>
          </a:solidFill>
          <a:latin typeface="Cambria" pitchFamily="18" charset="0"/>
          <a:ea typeface="Microsoft YaHei" pitchFamily="34" charset="-122"/>
          <a:cs typeface="Arial" pitchFamily="34" charset="0"/>
        </a:defRPr>
      </a:lvl5pPr>
      <a:lvl6pPr marL="457200" algn="ctr" rtl="0" eaLnBrk="0" fontAlgn="base">
        <a:spcBef>
          <a:spcPct val="0"/>
        </a:spcBef>
        <a:spcAft>
          <a:spcPct val="0"/>
        </a:spcAft>
        <a:tabLst>
          <a:tab pos="0" algn="l"/>
          <a:tab pos="914400" algn="l"/>
          <a:tab pos="1828800" algn="l"/>
          <a:tab pos="2741613" algn="l"/>
          <a:tab pos="3657600" algn="l"/>
          <a:tab pos="4572000" algn="l"/>
          <a:tab pos="5484813" algn="l"/>
          <a:tab pos="6399213" algn="l"/>
          <a:tab pos="7315200" algn="l"/>
          <a:tab pos="8229600" algn="l"/>
          <a:tab pos="9144000" algn="l"/>
          <a:tab pos="10058400" algn="l"/>
        </a:tabLst>
        <a:defRPr sz="4400">
          <a:solidFill>
            <a:srgbClr val="000000"/>
          </a:solidFill>
          <a:latin typeface="Cambria" pitchFamily="18" charset="0"/>
          <a:ea typeface="Microsoft YaHei" pitchFamily="34" charset="-122"/>
          <a:cs typeface="Arial" pitchFamily="34" charset="0"/>
        </a:defRPr>
      </a:lvl6pPr>
      <a:lvl7pPr marL="914400" algn="ctr" rtl="0" eaLnBrk="0" fontAlgn="base">
        <a:spcBef>
          <a:spcPct val="0"/>
        </a:spcBef>
        <a:spcAft>
          <a:spcPct val="0"/>
        </a:spcAft>
        <a:tabLst>
          <a:tab pos="0" algn="l"/>
          <a:tab pos="914400" algn="l"/>
          <a:tab pos="1828800" algn="l"/>
          <a:tab pos="2741613" algn="l"/>
          <a:tab pos="3657600" algn="l"/>
          <a:tab pos="4572000" algn="l"/>
          <a:tab pos="5484813" algn="l"/>
          <a:tab pos="6399213" algn="l"/>
          <a:tab pos="7315200" algn="l"/>
          <a:tab pos="8229600" algn="l"/>
          <a:tab pos="9144000" algn="l"/>
          <a:tab pos="10058400" algn="l"/>
        </a:tabLst>
        <a:defRPr sz="4400">
          <a:solidFill>
            <a:srgbClr val="000000"/>
          </a:solidFill>
          <a:latin typeface="Cambria" pitchFamily="18" charset="0"/>
          <a:ea typeface="Microsoft YaHei" pitchFamily="34" charset="-122"/>
          <a:cs typeface="Arial" pitchFamily="34" charset="0"/>
        </a:defRPr>
      </a:lvl7pPr>
      <a:lvl8pPr marL="1371600" algn="ctr" rtl="0" eaLnBrk="0" fontAlgn="base">
        <a:spcBef>
          <a:spcPct val="0"/>
        </a:spcBef>
        <a:spcAft>
          <a:spcPct val="0"/>
        </a:spcAft>
        <a:tabLst>
          <a:tab pos="0" algn="l"/>
          <a:tab pos="914400" algn="l"/>
          <a:tab pos="1828800" algn="l"/>
          <a:tab pos="2741613" algn="l"/>
          <a:tab pos="3657600" algn="l"/>
          <a:tab pos="4572000" algn="l"/>
          <a:tab pos="5484813" algn="l"/>
          <a:tab pos="6399213" algn="l"/>
          <a:tab pos="7315200" algn="l"/>
          <a:tab pos="8229600" algn="l"/>
          <a:tab pos="9144000" algn="l"/>
          <a:tab pos="10058400" algn="l"/>
        </a:tabLst>
        <a:defRPr sz="4400">
          <a:solidFill>
            <a:srgbClr val="000000"/>
          </a:solidFill>
          <a:latin typeface="Cambria" pitchFamily="18" charset="0"/>
          <a:ea typeface="Microsoft YaHei" pitchFamily="34" charset="-122"/>
          <a:cs typeface="Arial" pitchFamily="34" charset="0"/>
        </a:defRPr>
      </a:lvl8pPr>
      <a:lvl9pPr marL="1828800" algn="ctr" rtl="0" eaLnBrk="0" fontAlgn="base">
        <a:spcBef>
          <a:spcPct val="0"/>
        </a:spcBef>
        <a:spcAft>
          <a:spcPct val="0"/>
        </a:spcAft>
        <a:tabLst>
          <a:tab pos="0" algn="l"/>
          <a:tab pos="914400" algn="l"/>
          <a:tab pos="1828800" algn="l"/>
          <a:tab pos="2741613" algn="l"/>
          <a:tab pos="3657600" algn="l"/>
          <a:tab pos="4572000" algn="l"/>
          <a:tab pos="5484813" algn="l"/>
          <a:tab pos="6399213" algn="l"/>
          <a:tab pos="7315200" algn="l"/>
          <a:tab pos="8229600" algn="l"/>
          <a:tab pos="9144000" algn="l"/>
          <a:tab pos="10058400" algn="l"/>
        </a:tabLst>
        <a:defRPr sz="4400">
          <a:solidFill>
            <a:srgbClr val="000000"/>
          </a:solidFill>
          <a:latin typeface="Cambria" pitchFamily="18" charset="0"/>
          <a:ea typeface="Microsoft YaHei" pitchFamily="34" charset="-122"/>
          <a:cs typeface="Arial" pitchFamily="34" charset="0"/>
        </a:defRPr>
      </a:lvl9pPr>
    </p:titleStyle>
    <p:bodyStyle>
      <a:lvl1pPr algn="l" rtl="0" eaLnBrk="0" fontAlgn="base" hangingPunct="0">
        <a:spcBef>
          <a:spcPts val="800"/>
        </a:spcBef>
        <a:spcAft>
          <a:spcPct val="0"/>
        </a:spcAft>
        <a:tabLst>
          <a:tab pos="569913" algn="l"/>
          <a:tab pos="1484313" algn="l"/>
          <a:tab pos="2398713" algn="l"/>
          <a:tab pos="3313113" algn="l"/>
          <a:tab pos="4227513" algn="l"/>
          <a:tab pos="5141913" algn="l"/>
          <a:tab pos="6056313" algn="l"/>
          <a:tab pos="6970713" algn="l"/>
          <a:tab pos="7885113" algn="l"/>
          <a:tab pos="8799513" algn="l"/>
          <a:tab pos="9713913" algn="l"/>
        </a:tabLst>
        <a:defRPr lang="it-IT" sz="3200">
          <a:solidFill>
            <a:srgbClr val="000000"/>
          </a:solidFill>
          <a:latin typeface="Cambria" pitchFamily="18"/>
          <a:ea typeface="Microsoft YaHei" pitchFamily="2"/>
          <a:cs typeface="Arial" pitchFamily="2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itchFamily="34" charset="0"/>
          <a:ea typeface="Microsoft YaHei" pitchFamily="34" charset="-122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  <a:ea typeface="Microsoft YaHei" pitchFamily="34" charset="-122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  <a:ea typeface="Microsoft YaHei" pitchFamily="34" charset="-122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  <a:ea typeface="Microsoft YaHei" pitchFamily="34" charset="-122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  <a:ea typeface="Microsoft YaHei" pitchFamily="34" charset="-122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  <a:ea typeface="Microsoft YaHei" pitchFamily="34" charset="-122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  <a:ea typeface="Microsoft YaHei" pitchFamily="34" charset="-122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  <a:ea typeface="Microsoft YaHei" pitchFamily="34" charset="-122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4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emf"/><Relationship Id="rId5" Type="http://schemas.openxmlformats.org/officeDocument/2006/relationships/image" Target="../media/image46.png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emf"/><Relationship Id="rId4" Type="http://schemas.openxmlformats.org/officeDocument/2006/relationships/image" Target="../media/image4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tif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emf"/><Relationship Id="rId4" Type="http://schemas.openxmlformats.org/officeDocument/2006/relationships/image" Target="../media/image50.tif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w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emf"/><Relationship Id="rId4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emf"/><Relationship Id="rId4" Type="http://schemas.openxmlformats.org/officeDocument/2006/relationships/image" Target="../media/image5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.emf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7" Type="http://schemas.openxmlformats.org/officeDocument/2006/relationships/image" Target="../media/image4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w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4.png"/><Relationship Id="rId3" Type="http://schemas.openxmlformats.org/officeDocument/2006/relationships/image" Target="../media/image7.png"/><Relationship Id="rId7" Type="http://schemas.openxmlformats.org/officeDocument/2006/relationships/image" Target="../media/image10.jpeg"/><Relationship Id="rId12" Type="http://schemas.openxmlformats.org/officeDocument/2006/relationships/image" Target="../media/image13.png"/><Relationship Id="rId2" Type="http://schemas.openxmlformats.org/officeDocument/2006/relationships/image" Target="../media/image4.emf"/><Relationship Id="rId16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2.png"/><Relationship Id="rId5" Type="http://schemas.microsoft.com/office/2007/relationships/hdphoto" Target="../media/hdphoto1.wdp"/><Relationship Id="rId15" Type="http://schemas.microsoft.com/office/2007/relationships/hdphoto" Target="../media/hdphoto4.wdp"/><Relationship Id="rId10" Type="http://schemas.microsoft.com/office/2007/relationships/hdphoto" Target="../media/hdphoto3.wdp"/><Relationship Id="rId4" Type="http://schemas.openxmlformats.org/officeDocument/2006/relationships/image" Target="../media/image8.png"/><Relationship Id="rId9" Type="http://schemas.openxmlformats.org/officeDocument/2006/relationships/image" Target="../media/image11.png"/><Relationship Id="rId1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image" Target="../media/image18.jpeg"/><Relationship Id="rId7" Type="http://schemas.openxmlformats.org/officeDocument/2006/relationships/image" Target="../media/image2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jpeg"/><Relationship Id="rId7" Type="http://schemas.openxmlformats.org/officeDocument/2006/relationships/image" Target="../media/image28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10" Type="http://schemas.openxmlformats.org/officeDocument/2006/relationships/image" Target="../media/image4.emf"/><Relationship Id="rId4" Type="http://schemas.openxmlformats.org/officeDocument/2006/relationships/image" Target="../media/image25.jpeg"/><Relationship Id="rId9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12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11" Type="http://schemas.openxmlformats.org/officeDocument/2006/relationships/image" Target="../media/image5.png"/><Relationship Id="rId5" Type="http://schemas.openxmlformats.org/officeDocument/2006/relationships/image" Target="../media/image33.png"/><Relationship Id="rId10" Type="http://schemas.openxmlformats.org/officeDocument/2006/relationships/image" Target="../media/image6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emf"/><Relationship Id="rId4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47" b="24474"/>
          <a:stretch>
            <a:fillRect/>
          </a:stretch>
        </p:blipFill>
        <p:spPr bwMode="auto">
          <a:xfrm>
            <a:off x="839788" y="1677988"/>
            <a:ext cx="8304212" cy="5180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8600" y="1676400"/>
            <a:ext cx="3606800" cy="349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8243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rrowheads="1"/>
          </p:cNvPicPr>
          <p:nvPr/>
        </p:nvPicPr>
        <p:blipFill rotWithShape="1">
          <a:blip r:embed="rId3" cstate="print"/>
          <a:srcRect b="3220"/>
          <a:stretch/>
        </p:blipFill>
        <p:spPr bwMode="auto">
          <a:xfrm>
            <a:off x="1702967" y="1305632"/>
            <a:ext cx="5738066" cy="5051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20"/>
          <p:cNvSpPr>
            <a:spLocks noChangeArrowheads="1"/>
          </p:cNvSpPr>
          <p:nvPr/>
        </p:nvSpPr>
        <p:spPr bwMode="auto">
          <a:xfrm>
            <a:off x="6360886" y="6478270"/>
            <a:ext cx="253306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fr-FR" altLang="it-IT" sz="1400" dirty="0" err="1">
                <a:latin typeface="+mn-lt"/>
              </a:rPr>
              <a:t>Filippi</a:t>
            </a:r>
            <a:r>
              <a:rPr lang="fr-FR" altLang="it-IT" sz="1400" dirty="0">
                <a:latin typeface="+mn-lt"/>
              </a:rPr>
              <a:t> et al., Lancet </a:t>
            </a:r>
            <a:r>
              <a:rPr lang="fr-FR" altLang="it-IT" sz="1400" dirty="0" err="1">
                <a:latin typeface="+mn-lt"/>
              </a:rPr>
              <a:t>Neurol</a:t>
            </a:r>
            <a:r>
              <a:rPr lang="fr-FR" altLang="it-IT" sz="1400" dirty="0">
                <a:latin typeface="+mn-lt"/>
              </a:rPr>
              <a:t> 2016</a:t>
            </a:r>
          </a:p>
        </p:txBody>
      </p:sp>
      <p:cxnSp>
        <p:nvCxnSpPr>
          <p:cNvPr id="7" name="Connettore 1 17">
            <a:extLst>
              <a:ext uri="{FF2B5EF4-FFF2-40B4-BE49-F238E27FC236}">
                <a16:creationId xmlns="" xmlns:a16="http://schemas.microsoft.com/office/drawing/2014/main" id="{7BAA952C-42BF-4183-BE7E-D45D9E600E20}"/>
              </a:ext>
            </a:extLst>
          </p:cNvPr>
          <p:cNvCxnSpPr/>
          <p:nvPr/>
        </p:nvCxnSpPr>
        <p:spPr>
          <a:xfrm>
            <a:off x="686403" y="1224000"/>
            <a:ext cx="7771199" cy="0"/>
          </a:xfrm>
          <a:prstGeom prst="line">
            <a:avLst/>
          </a:prstGeom>
          <a:ln w="28575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="" xmlns:a16="http://schemas.microsoft.com/office/drawing/2014/main" id="{2493CC34-584E-44E2-A0BF-1256EB6AED41}"/>
              </a:ext>
            </a:extLst>
          </p:cNvPr>
          <p:cNvSpPr/>
          <p:nvPr/>
        </p:nvSpPr>
        <p:spPr>
          <a:xfrm>
            <a:off x="1046894" y="468000"/>
            <a:ext cx="7044955" cy="990566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89986" tIns="46793" rIns="89986" bIns="46793" anchor="ctr" anchorCtr="0" compatLnSpc="1"/>
          <a:lstStyle/>
          <a:p>
            <a:pPr algn="ctr" hangingPunct="0">
              <a:tabLst>
                <a:tab pos="0" algn="l"/>
                <a:tab pos="914217" algn="l"/>
                <a:tab pos="1828434" algn="l"/>
                <a:tab pos="2742650" algn="l"/>
                <a:tab pos="3656868" algn="l"/>
                <a:tab pos="4571086" algn="l"/>
                <a:tab pos="5485302" algn="l"/>
                <a:tab pos="6399519" algn="l"/>
                <a:tab pos="7313737" algn="l"/>
                <a:tab pos="8227954" algn="l"/>
                <a:tab pos="9142171" algn="l"/>
                <a:tab pos="10056388" algn="l"/>
              </a:tabLst>
            </a:pPr>
            <a:r>
              <a:rPr lang="it-IT" sz="3199" b="1" dirty="0" smtClean="0">
                <a:solidFill>
                  <a:srgbClr val="009999"/>
                </a:solidFill>
                <a:latin typeface="Calibri" panose="020F0502020204030204" pitchFamily="34" charset="0"/>
                <a:ea typeface="Microsoft YaHei" pitchFamily="2"/>
                <a:cs typeface="Arial" pitchFamily="2"/>
              </a:rPr>
              <a:t>2016 MAGNIMS MRI </a:t>
            </a:r>
            <a:r>
              <a:rPr lang="it-IT" sz="3199" b="1" dirty="0" err="1" smtClean="0">
                <a:solidFill>
                  <a:srgbClr val="009999"/>
                </a:solidFill>
                <a:latin typeface="Calibri" panose="020F0502020204030204" pitchFamily="34" charset="0"/>
                <a:ea typeface="Microsoft YaHei" pitchFamily="2"/>
                <a:cs typeface="Arial" pitchFamily="2"/>
              </a:rPr>
              <a:t>criteria</a:t>
            </a:r>
            <a:endParaRPr lang="it-IT" sz="3199" b="1" dirty="0">
              <a:solidFill>
                <a:srgbClr val="009999"/>
              </a:solidFill>
              <a:latin typeface="Calibri" panose="020F0502020204030204" pitchFamily="34" charset="0"/>
              <a:ea typeface="Microsoft YaHei" pitchFamily="2"/>
              <a:cs typeface="Arial" pitchFamily="2"/>
            </a:endParaRPr>
          </a:p>
        </p:txBody>
      </p:sp>
      <p:pic>
        <p:nvPicPr>
          <p:cNvPr id="9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8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6909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/>
          </p:cNvSpPr>
          <p:nvPr/>
        </p:nvSpPr>
        <p:spPr bwMode="auto">
          <a:xfrm>
            <a:off x="899519" y="44983"/>
            <a:ext cx="7340204" cy="99044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1041861716 h 21600"/>
              <a:gd name="T4" fmla="*/ 2147483647 w 21600"/>
              <a:gd name="T5" fmla="*/ 2083721322 h 21600"/>
              <a:gd name="T6" fmla="*/ 0 w 21600"/>
              <a:gd name="T7" fmla="*/ 1041861716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986" tIns="46793" rIns="89986" bIns="46793" anchor="ctr"/>
          <a:lstStyle>
            <a:lvl1pPr eaLnBrk="0" hangingPunct="0">
              <a:spcBef>
                <a:spcPts val="800"/>
              </a:spcBef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Cambria" panose="02040503050406030204" pitchFamily="18" charset="0"/>
                <a:ea typeface="Microsoft YaHei" panose="020B0503020204020204" pitchFamily="34" charset="-122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>
              <a:spcBef>
                <a:spcPct val="0"/>
              </a:spcBef>
            </a:pPr>
            <a:endParaRPr lang="it-IT" altLang="it-IT" sz="3199" b="1" dirty="0">
              <a:solidFill>
                <a:srgbClr val="009999"/>
              </a:solidFill>
              <a:latin typeface="Calibri" panose="020F0502020204030204" pitchFamily="34" charset="0"/>
            </a:endParaRPr>
          </a:p>
        </p:txBody>
      </p:sp>
      <p:sp>
        <p:nvSpPr>
          <p:cNvPr id="22" name="Rettangolo 1">
            <a:extLst>
              <a:ext uri="{FF2B5EF4-FFF2-40B4-BE49-F238E27FC236}">
                <a16:creationId xmlns="" xmlns:a16="http://schemas.microsoft.com/office/drawing/2014/main" id="{AE9ADA14-EB15-4BAB-AD25-661C445E0A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2662" y="1340768"/>
            <a:ext cx="8278677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800"/>
              </a:spcBef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3200">
                <a:solidFill>
                  <a:srgbClr val="000000"/>
                </a:solidFill>
                <a:latin typeface="Cambria" panose="02040503050406030204" pitchFamily="18" charset="0"/>
                <a:ea typeface="Microsoft YaHei" panose="020B0503020204020204" pitchFamily="34" charset="-122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>
              <a:spcBef>
                <a:spcPct val="0"/>
              </a:spcBef>
            </a:pPr>
            <a:r>
              <a:rPr lang="it-IT" altLang="it-IT" sz="2400" b="1" dirty="0">
                <a:solidFill>
                  <a:srgbClr val="CC0066"/>
                </a:solidFill>
                <a:latin typeface="Calibri" panose="020F0502020204030204" pitchFamily="34" charset="0"/>
              </a:rPr>
              <a:t>No </a:t>
            </a:r>
            <a:r>
              <a:rPr lang="it-IT" altLang="it-IT" sz="2400" b="1" dirty="0" err="1">
                <a:solidFill>
                  <a:srgbClr val="CC0066"/>
                </a:solidFill>
                <a:latin typeface="Calibri" panose="020F0502020204030204" pitchFamily="34" charset="0"/>
              </a:rPr>
              <a:t>distinction</a:t>
            </a:r>
            <a:r>
              <a:rPr lang="it-IT" altLang="it-IT" sz="2400" b="1" dirty="0">
                <a:solidFill>
                  <a:srgbClr val="CC0066"/>
                </a:solidFill>
                <a:latin typeface="Calibri" panose="020F0502020204030204" pitchFamily="34" charset="0"/>
              </a:rPr>
              <a:t> </a:t>
            </a:r>
            <a:r>
              <a:rPr lang="it-IT" altLang="it-IT" sz="2400" b="1" dirty="0" err="1">
                <a:solidFill>
                  <a:srgbClr val="CC0066"/>
                </a:solidFill>
                <a:latin typeface="Calibri" panose="020F0502020204030204" pitchFamily="34" charset="0"/>
              </a:rPr>
              <a:t>between</a:t>
            </a:r>
            <a:r>
              <a:rPr lang="it-IT" altLang="it-IT" sz="2400" b="1" dirty="0">
                <a:solidFill>
                  <a:srgbClr val="CC0066"/>
                </a:solidFill>
                <a:latin typeface="Calibri" panose="020F0502020204030204" pitchFamily="34" charset="0"/>
              </a:rPr>
              <a:t> </a:t>
            </a:r>
            <a:r>
              <a:rPr lang="it-IT" altLang="it-IT" sz="2400" b="1" dirty="0" err="1">
                <a:solidFill>
                  <a:srgbClr val="CC0066"/>
                </a:solidFill>
                <a:latin typeface="Calibri" panose="020F0502020204030204" pitchFamily="34" charset="0"/>
              </a:rPr>
              <a:t>symptomatic</a:t>
            </a:r>
            <a:r>
              <a:rPr lang="it-IT" altLang="it-IT" sz="2400" b="1" dirty="0">
                <a:solidFill>
                  <a:srgbClr val="CC0066"/>
                </a:solidFill>
                <a:latin typeface="Calibri" panose="020F0502020204030204" pitchFamily="34" charset="0"/>
              </a:rPr>
              <a:t> and </a:t>
            </a:r>
            <a:r>
              <a:rPr lang="it-IT" altLang="it-IT" sz="2400" b="1" dirty="0" err="1">
                <a:solidFill>
                  <a:srgbClr val="CC0066"/>
                </a:solidFill>
                <a:latin typeface="Calibri" panose="020F0502020204030204" pitchFamily="34" charset="0"/>
              </a:rPr>
              <a:t>asymptomatic</a:t>
            </a:r>
            <a:r>
              <a:rPr lang="it-IT" altLang="it-IT" sz="2400" b="1" dirty="0">
                <a:solidFill>
                  <a:srgbClr val="CC0066"/>
                </a:solidFill>
                <a:latin typeface="Calibri" panose="020F0502020204030204" pitchFamily="34" charset="0"/>
              </a:rPr>
              <a:t> </a:t>
            </a:r>
            <a:r>
              <a:rPr lang="it-IT" altLang="it-IT" sz="2400" b="1" dirty="0" err="1">
                <a:solidFill>
                  <a:srgbClr val="CC0066"/>
                </a:solidFill>
                <a:latin typeface="Calibri" panose="020F0502020204030204" pitchFamily="34" charset="0"/>
              </a:rPr>
              <a:t>lesions</a:t>
            </a:r>
            <a:endParaRPr lang="it-IT" altLang="it-IT" sz="2400" b="1" dirty="0">
              <a:solidFill>
                <a:srgbClr val="CC0066"/>
              </a:solidFill>
              <a:latin typeface="Calibri" panose="020F0502020204030204" pitchFamily="34" charset="0"/>
            </a:endParaRPr>
          </a:p>
          <a:p>
            <a:pPr algn="ctr" eaLnBrk="1" hangingPunct="1">
              <a:spcBef>
                <a:spcPts val="0"/>
              </a:spcBef>
              <a:tabLst/>
            </a:pPr>
            <a:r>
              <a:rPr lang="it-IT" altLang="it-IT" sz="1400" dirty="0">
                <a:solidFill>
                  <a:schemeClr val="tx1"/>
                </a:solidFill>
                <a:latin typeface="Calibri" panose="020F0502020204030204" pitchFamily="34" charset="0"/>
              </a:rPr>
              <a:t>(</a:t>
            </a:r>
            <a:r>
              <a:rPr lang="it-IT" altLang="it-IT" sz="14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Brownlee</a:t>
            </a:r>
            <a:r>
              <a:rPr lang="it-IT" altLang="it-IT" sz="14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et al., </a:t>
            </a:r>
            <a:r>
              <a:rPr lang="it-IT" altLang="it-IT" sz="14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Neurology</a:t>
            </a:r>
            <a:r>
              <a:rPr lang="it-IT" altLang="it-IT" sz="14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2016; </a:t>
            </a:r>
            <a:r>
              <a:rPr lang="it-IT" altLang="it-IT" sz="14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Tintorè</a:t>
            </a:r>
            <a:r>
              <a:rPr lang="it-IT" altLang="it-IT" sz="14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et al., </a:t>
            </a:r>
            <a:r>
              <a:rPr lang="it-IT" altLang="it-IT" sz="14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Neurology</a:t>
            </a:r>
            <a:r>
              <a:rPr lang="it-IT" altLang="it-IT" sz="14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2016)</a:t>
            </a:r>
            <a:endParaRPr lang="it-IT" altLang="it-IT" sz="24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grpSp>
        <p:nvGrpSpPr>
          <p:cNvPr id="29" name="Gruppo 28">
            <a:extLst>
              <a:ext uri="{FF2B5EF4-FFF2-40B4-BE49-F238E27FC236}">
                <a16:creationId xmlns="" xmlns:a16="http://schemas.microsoft.com/office/drawing/2014/main" id="{A23ED1E6-A030-41A3-A247-93CD008441A8}"/>
              </a:ext>
            </a:extLst>
          </p:cNvPr>
          <p:cNvGrpSpPr/>
          <p:nvPr/>
        </p:nvGrpSpPr>
        <p:grpSpPr>
          <a:xfrm>
            <a:off x="179512" y="2492896"/>
            <a:ext cx="3884425" cy="3625130"/>
            <a:chOff x="452631" y="3556067"/>
            <a:chExt cx="2766548" cy="2453067"/>
          </a:xfrm>
          <a:solidFill>
            <a:schemeClr val="bg1"/>
          </a:solidFill>
        </p:grpSpPr>
        <p:pic>
          <p:nvPicPr>
            <p:cNvPr id="30" name="Picture 3">
              <a:extLst>
                <a:ext uri="{FF2B5EF4-FFF2-40B4-BE49-F238E27FC236}">
                  <a16:creationId xmlns="" xmlns:a16="http://schemas.microsoft.com/office/drawing/2014/main" id="{A4FE705C-E01C-4354-BC14-8A9444BCC65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/>
            <a:srcRect r="50000"/>
            <a:stretch/>
          </p:blipFill>
          <p:spPr bwMode="auto">
            <a:xfrm>
              <a:off x="555201" y="3556067"/>
              <a:ext cx="2663978" cy="245306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</p:pic>
        <p:sp>
          <p:nvSpPr>
            <p:cNvPr id="31" name="Rectangle 19">
              <a:extLst>
                <a:ext uri="{FF2B5EF4-FFF2-40B4-BE49-F238E27FC236}">
                  <a16:creationId xmlns="" xmlns:a16="http://schemas.microsoft.com/office/drawing/2014/main" id="{2BC9D107-821D-4912-814B-3C8240B2F03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-290484" y="4977416"/>
              <a:ext cx="1705433" cy="219204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1" hangingPunct="1"/>
              <a:r>
                <a:rPr lang="it-IT" altLang="it-IT" sz="1400" dirty="0" err="1"/>
                <a:t>Tintorè</a:t>
              </a:r>
              <a:r>
                <a:rPr lang="it-IT" altLang="it-IT" sz="1400" dirty="0"/>
                <a:t> </a:t>
              </a:r>
              <a:r>
                <a:rPr lang="it-IT" altLang="it-IT" sz="1400" dirty="0" err="1"/>
                <a:t>et</a:t>
              </a:r>
              <a:r>
                <a:rPr lang="it-IT" altLang="it-IT" sz="1400" dirty="0"/>
                <a:t> al., </a:t>
              </a:r>
              <a:r>
                <a:rPr lang="it-IT" altLang="it-IT" sz="1400" dirty="0" err="1"/>
                <a:t>Neurology</a:t>
              </a:r>
              <a:r>
                <a:rPr lang="it-IT" altLang="it-IT" sz="1400" dirty="0"/>
                <a:t> 2016</a:t>
              </a:r>
            </a:p>
          </p:txBody>
        </p:sp>
      </p:grpSp>
      <p:cxnSp>
        <p:nvCxnSpPr>
          <p:cNvPr id="34" name="Connettore 1 17">
            <a:extLst>
              <a:ext uri="{FF2B5EF4-FFF2-40B4-BE49-F238E27FC236}">
                <a16:creationId xmlns="" xmlns:a16="http://schemas.microsoft.com/office/drawing/2014/main" id="{7BAA952C-42BF-4183-BE7E-D45D9E600E20}"/>
              </a:ext>
            </a:extLst>
          </p:cNvPr>
          <p:cNvCxnSpPr/>
          <p:nvPr/>
        </p:nvCxnSpPr>
        <p:spPr>
          <a:xfrm>
            <a:off x="686403" y="1224000"/>
            <a:ext cx="7771199" cy="0"/>
          </a:xfrm>
          <a:prstGeom prst="line">
            <a:avLst/>
          </a:prstGeom>
          <a:ln w="28575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2">
            <a:extLst>
              <a:ext uri="{FF2B5EF4-FFF2-40B4-BE49-F238E27FC236}">
                <a16:creationId xmlns="" xmlns:a16="http://schemas.microsoft.com/office/drawing/2014/main" id="{2493CC34-584E-44E2-A0BF-1256EB6AED41}"/>
              </a:ext>
            </a:extLst>
          </p:cNvPr>
          <p:cNvSpPr/>
          <p:nvPr/>
        </p:nvSpPr>
        <p:spPr>
          <a:xfrm>
            <a:off x="526076" y="468000"/>
            <a:ext cx="8091849" cy="990566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89986" tIns="46793" rIns="89986" bIns="46793" anchor="ctr" anchorCtr="0" compatLnSpc="1"/>
          <a:lstStyle/>
          <a:p>
            <a:pPr algn="ctr" hangingPunct="0">
              <a:tabLst>
                <a:tab pos="0" algn="l"/>
                <a:tab pos="914217" algn="l"/>
                <a:tab pos="1828434" algn="l"/>
                <a:tab pos="2742650" algn="l"/>
                <a:tab pos="3656868" algn="l"/>
                <a:tab pos="4571086" algn="l"/>
                <a:tab pos="5485302" algn="l"/>
                <a:tab pos="6399519" algn="l"/>
                <a:tab pos="7313737" algn="l"/>
                <a:tab pos="8227954" algn="l"/>
                <a:tab pos="9142171" algn="l"/>
                <a:tab pos="10056388" algn="l"/>
              </a:tabLst>
            </a:pPr>
            <a:r>
              <a:rPr lang="it-IT" sz="3199" b="1" dirty="0" smtClean="0">
                <a:solidFill>
                  <a:srgbClr val="009999"/>
                </a:solidFill>
                <a:latin typeface="Calibri" panose="020F0502020204030204" pitchFamily="34" charset="0"/>
                <a:ea typeface="Microsoft YaHei" pitchFamily="2"/>
                <a:cs typeface="Arial" pitchFamily="2"/>
              </a:rPr>
              <a:t>MAGNIMS 2016 - </a:t>
            </a:r>
            <a:r>
              <a:rPr lang="it-IT" sz="3199" b="1" dirty="0" err="1" smtClean="0">
                <a:solidFill>
                  <a:srgbClr val="009999"/>
                </a:solidFill>
                <a:latin typeface="Calibri" panose="020F0502020204030204" pitchFamily="34" charset="0"/>
                <a:ea typeface="Microsoft YaHei" pitchFamily="2"/>
                <a:cs typeface="Arial" pitchFamily="2"/>
              </a:rPr>
              <a:t>Rationale</a:t>
            </a:r>
            <a:r>
              <a:rPr lang="it-IT" sz="3199" b="1" dirty="0" smtClean="0">
                <a:solidFill>
                  <a:srgbClr val="009999"/>
                </a:solidFill>
                <a:latin typeface="Calibri" panose="020F0502020204030204" pitchFamily="34" charset="0"/>
                <a:ea typeface="Microsoft YaHei" pitchFamily="2"/>
                <a:cs typeface="Arial" pitchFamily="2"/>
              </a:rPr>
              <a:t> for </a:t>
            </a:r>
            <a:r>
              <a:rPr lang="it-IT" sz="3199" b="1" dirty="0" err="1" smtClean="0">
                <a:solidFill>
                  <a:srgbClr val="009999"/>
                </a:solidFill>
                <a:latin typeface="Calibri" panose="020F0502020204030204" pitchFamily="34" charset="0"/>
                <a:ea typeface="Microsoft YaHei" pitchFamily="2"/>
                <a:cs typeface="Arial" pitchFamily="2"/>
              </a:rPr>
              <a:t>modifications</a:t>
            </a:r>
            <a:endParaRPr lang="it-IT" sz="3199" b="1" dirty="0">
              <a:solidFill>
                <a:srgbClr val="009999"/>
              </a:solidFill>
              <a:latin typeface="Calibri" panose="020F0502020204030204" pitchFamily="34" charset="0"/>
              <a:ea typeface="Microsoft YaHei" pitchFamily="2"/>
              <a:cs typeface="Arial" pitchFamily="2"/>
            </a:endParaRPr>
          </a:p>
        </p:txBody>
      </p:sp>
      <p:pic>
        <p:nvPicPr>
          <p:cNvPr id="17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8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uppo 2"/>
          <p:cNvGrpSpPr/>
          <p:nvPr/>
        </p:nvGrpSpPr>
        <p:grpSpPr>
          <a:xfrm>
            <a:off x="4399918" y="2503549"/>
            <a:ext cx="4718459" cy="4286020"/>
            <a:chOff x="4399918" y="2503549"/>
            <a:chExt cx="4718459" cy="4286020"/>
          </a:xfrm>
        </p:grpSpPr>
        <p:sp>
          <p:nvSpPr>
            <p:cNvPr id="27" name="Rectangle 19">
              <a:extLst>
                <a:ext uri="{FF2B5EF4-FFF2-40B4-BE49-F238E27FC236}">
                  <a16:creationId xmlns="" xmlns:a16="http://schemas.microsoft.com/office/drawing/2014/main" id="{E370D863-B97E-4F4C-8790-E5529FF475C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7699271" y="4174713"/>
              <a:ext cx="253043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1" hangingPunct="1"/>
              <a:r>
                <a:rPr lang="it-IT" altLang="it-IT" sz="1400" dirty="0" err="1"/>
                <a:t>Brownlee</a:t>
              </a:r>
              <a:r>
                <a:rPr lang="it-IT" altLang="it-IT" sz="1400" dirty="0"/>
                <a:t> </a:t>
              </a:r>
              <a:r>
                <a:rPr lang="it-IT" altLang="it-IT" sz="1400" dirty="0" err="1"/>
                <a:t>et</a:t>
              </a:r>
              <a:r>
                <a:rPr lang="it-IT" altLang="it-IT" sz="1400" dirty="0"/>
                <a:t> al., </a:t>
              </a:r>
              <a:r>
                <a:rPr lang="it-IT" altLang="it-IT" sz="1400" dirty="0" err="1"/>
                <a:t>Neurology</a:t>
              </a:r>
              <a:r>
                <a:rPr lang="it-IT" altLang="it-IT" sz="1400" dirty="0"/>
                <a:t> 2016</a:t>
              </a:r>
            </a:p>
          </p:txBody>
        </p:sp>
        <p:sp>
          <p:nvSpPr>
            <p:cNvPr id="28" name="CasellaDiTesto 27">
              <a:extLst>
                <a:ext uri="{FF2B5EF4-FFF2-40B4-BE49-F238E27FC236}">
                  <a16:creationId xmlns="" xmlns:a16="http://schemas.microsoft.com/office/drawing/2014/main" id="{FC1BCEAC-D288-4A41-B4AA-1F5CCAB5075C}"/>
                </a:ext>
              </a:extLst>
            </p:cNvPr>
            <p:cNvSpPr txBox="1"/>
            <p:nvPr/>
          </p:nvSpPr>
          <p:spPr>
            <a:xfrm>
              <a:off x="4399918" y="5589240"/>
              <a:ext cx="456457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b="1" dirty="0" err="1"/>
                <a:t>Modified</a:t>
              </a:r>
              <a:r>
                <a:rPr lang="it-IT" b="1" dirty="0"/>
                <a:t> </a:t>
              </a:r>
              <a:r>
                <a:rPr lang="it-IT" b="1" dirty="0" err="1"/>
                <a:t>criteria</a:t>
              </a:r>
              <a:r>
                <a:rPr lang="it-IT" b="1" dirty="0"/>
                <a:t> 1: </a:t>
              </a:r>
              <a:r>
                <a:rPr lang="it-IT" dirty="0" err="1"/>
                <a:t>inclusion</a:t>
              </a:r>
              <a:r>
                <a:rPr lang="it-IT" dirty="0"/>
                <a:t> of </a:t>
              </a:r>
              <a:r>
                <a:rPr lang="it-IT" dirty="0" err="1"/>
                <a:t>asymptomatic</a:t>
              </a:r>
              <a:r>
                <a:rPr lang="it-IT" dirty="0"/>
                <a:t> </a:t>
              </a:r>
              <a:r>
                <a:rPr lang="it-IT" dirty="0" err="1"/>
                <a:t>lesions</a:t>
              </a:r>
              <a:r>
                <a:rPr lang="it-IT" dirty="0"/>
                <a:t> in the </a:t>
              </a:r>
              <a:r>
                <a:rPr lang="it-IT" dirty="0" err="1"/>
                <a:t>symptomatic</a:t>
              </a:r>
              <a:r>
                <a:rPr lang="it-IT" dirty="0"/>
                <a:t> </a:t>
              </a:r>
              <a:r>
                <a:rPr lang="it-IT" dirty="0" err="1"/>
                <a:t>region</a:t>
              </a:r>
              <a:endParaRPr lang="it-IT" dirty="0"/>
            </a:p>
            <a:p>
              <a:r>
                <a:rPr lang="it-IT" b="1" dirty="0" err="1" smtClean="0"/>
                <a:t>Modified</a:t>
              </a:r>
              <a:r>
                <a:rPr lang="it-IT" b="1" dirty="0" smtClean="0"/>
                <a:t> </a:t>
              </a:r>
              <a:r>
                <a:rPr lang="it-IT" b="1" dirty="0" err="1"/>
                <a:t>criteria</a:t>
              </a:r>
              <a:r>
                <a:rPr lang="it-IT" b="1" dirty="0"/>
                <a:t> 2: </a:t>
              </a:r>
              <a:r>
                <a:rPr lang="it-IT" dirty="0" err="1"/>
                <a:t>inclusion</a:t>
              </a:r>
              <a:r>
                <a:rPr lang="it-IT" dirty="0"/>
                <a:t> of </a:t>
              </a:r>
              <a:r>
                <a:rPr lang="it-IT" dirty="0" err="1"/>
                <a:t>any</a:t>
              </a:r>
              <a:r>
                <a:rPr lang="it-IT" dirty="0"/>
                <a:t> </a:t>
              </a:r>
              <a:r>
                <a:rPr lang="it-IT" dirty="0" err="1"/>
                <a:t>lesion</a:t>
              </a:r>
              <a:r>
                <a:rPr lang="it-IT" dirty="0"/>
                <a:t> in the </a:t>
              </a:r>
              <a:r>
                <a:rPr lang="it-IT" dirty="0" err="1"/>
                <a:t>symptomatic</a:t>
              </a:r>
              <a:r>
                <a:rPr lang="it-IT" dirty="0"/>
                <a:t> </a:t>
              </a:r>
              <a:r>
                <a:rPr lang="it-IT" dirty="0" err="1"/>
                <a:t>region</a:t>
              </a:r>
              <a:endParaRPr lang="it-IT" dirty="0"/>
            </a:p>
          </p:txBody>
        </p:sp>
        <p:grpSp>
          <p:nvGrpSpPr>
            <p:cNvPr id="2" name="Gruppo 1"/>
            <p:cNvGrpSpPr/>
            <p:nvPr/>
          </p:nvGrpSpPr>
          <p:grpSpPr>
            <a:xfrm>
              <a:off x="4399918" y="2503549"/>
              <a:ext cx="4352881" cy="3090271"/>
              <a:chOff x="2915816" y="6521234"/>
              <a:chExt cx="4352881" cy="3090271"/>
            </a:xfrm>
          </p:grpSpPr>
          <p:pic>
            <p:nvPicPr>
              <p:cNvPr id="26" name="Picture 2">
                <a:extLst>
                  <a:ext uri="{FF2B5EF4-FFF2-40B4-BE49-F238E27FC236}">
                    <a16:creationId xmlns="" xmlns:a16="http://schemas.microsoft.com/office/drawing/2014/main" id="{2BD1D2E4-FE62-484E-8E7C-B409F73FF93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 cstate="print"/>
              <a:srcRect l="80682" r="2409"/>
              <a:stretch/>
            </p:blipFill>
            <p:spPr bwMode="auto">
              <a:xfrm>
                <a:off x="6356694" y="6521234"/>
                <a:ext cx="912003" cy="309027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" name="Picture 2">
                <a:extLst>
                  <a:ext uri="{FF2B5EF4-FFF2-40B4-BE49-F238E27FC236}">
                    <a16:creationId xmlns="" xmlns:a16="http://schemas.microsoft.com/office/drawing/2014/main" id="{2BD1D2E4-FE62-484E-8E7C-B409F73FF93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 cstate="print"/>
              <a:srcRect l="41798" r="41518"/>
              <a:stretch/>
            </p:blipFill>
            <p:spPr bwMode="auto">
              <a:xfrm>
                <a:off x="4734205" y="6521234"/>
                <a:ext cx="899886" cy="309027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9" name="Picture 2">
                <a:extLst>
                  <a:ext uri="{FF2B5EF4-FFF2-40B4-BE49-F238E27FC236}">
                    <a16:creationId xmlns="" xmlns:a16="http://schemas.microsoft.com/office/drawing/2014/main" id="{2BD1D2E4-FE62-484E-8E7C-B409F73FF93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 cstate="print"/>
              <a:srcRect l="2301" r="63986"/>
              <a:stretch/>
            </p:blipFill>
            <p:spPr bwMode="auto">
              <a:xfrm>
                <a:off x="2915816" y="6521234"/>
                <a:ext cx="1818389" cy="309027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0" name="Picture 2">
                <a:extLst>
                  <a:ext uri="{FF2B5EF4-FFF2-40B4-BE49-F238E27FC236}">
                    <a16:creationId xmlns="" xmlns:a16="http://schemas.microsoft.com/office/drawing/2014/main" id="{2BD1D2E4-FE62-484E-8E7C-B409F73FF93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 cstate="print"/>
              <a:srcRect l="61980" r="22143"/>
              <a:stretch/>
            </p:blipFill>
            <p:spPr bwMode="auto">
              <a:xfrm>
                <a:off x="5634091" y="6521234"/>
                <a:ext cx="856343" cy="309027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25" name="Rettangolo 24">
              <a:extLst>
                <a:ext uri="{FF2B5EF4-FFF2-40B4-BE49-F238E27FC236}">
                  <a16:creationId xmlns="" xmlns:a16="http://schemas.microsoft.com/office/drawing/2014/main" id="{1670A507-7D6F-43BD-9A22-0414A0152138}"/>
                </a:ext>
              </a:extLst>
            </p:cNvPr>
            <p:cNvSpPr/>
            <p:nvPr/>
          </p:nvSpPr>
          <p:spPr>
            <a:xfrm>
              <a:off x="7956000" y="2556001"/>
              <a:ext cx="779827" cy="303324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890557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asellaDiTesto 21">
            <a:extLst>
              <a:ext uri="{FF2B5EF4-FFF2-40B4-BE49-F238E27FC236}">
                <a16:creationId xmlns="" xmlns:a16="http://schemas.microsoft.com/office/drawing/2014/main" id="{EED1028F-86D2-46C8-A0EB-26474A5556A4}"/>
              </a:ext>
            </a:extLst>
          </p:cNvPr>
          <p:cNvSpPr txBox="1"/>
          <p:nvPr/>
        </p:nvSpPr>
        <p:spPr>
          <a:xfrm>
            <a:off x="156191" y="2416820"/>
            <a:ext cx="415982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</a:t>
            </a:r>
            <a:r>
              <a:rPr lang="en-US" sz="2400" b="1" dirty="0"/>
              <a:t> </a:t>
            </a:r>
            <a:r>
              <a:rPr lang="en-US" sz="2400" b="1" dirty="0">
                <a:solidFill>
                  <a:srgbClr val="CC0066"/>
                </a:solidFill>
              </a:rPr>
              <a:t>new T2 and/or GD-enhancing </a:t>
            </a:r>
            <a:r>
              <a:rPr lang="en-US" sz="2400" dirty="0"/>
              <a:t>lesion on follow-up MRI</a:t>
            </a:r>
          </a:p>
          <a:p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Simultaneous presence of asymptomatic </a:t>
            </a:r>
            <a:r>
              <a:rPr lang="en-US" sz="2400" b="1" dirty="0" err="1">
                <a:solidFill>
                  <a:srgbClr val="CC0066"/>
                </a:solidFill>
              </a:rPr>
              <a:t>Gd</a:t>
            </a:r>
            <a:r>
              <a:rPr lang="en-US" sz="2400" b="1" dirty="0">
                <a:solidFill>
                  <a:srgbClr val="CC0066"/>
                </a:solidFill>
              </a:rPr>
              <a:t>-enhancing and non-enhancing lesions</a:t>
            </a:r>
            <a:endParaRPr lang="it-IT" sz="2400" b="1" dirty="0">
              <a:solidFill>
                <a:srgbClr val="CC0066"/>
              </a:solidFill>
            </a:endParaRPr>
          </a:p>
        </p:txBody>
      </p:sp>
      <p:sp>
        <p:nvSpPr>
          <p:cNvPr id="23" name="Line 37">
            <a:extLst>
              <a:ext uri="{FF2B5EF4-FFF2-40B4-BE49-F238E27FC236}">
                <a16:creationId xmlns="" xmlns:a16="http://schemas.microsoft.com/office/drawing/2014/main" id="{E6A08DCB-A4D8-40DC-8D0C-2400084B49FA}"/>
              </a:ext>
            </a:extLst>
          </p:cNvPr>
          <p:cNvSpPr>
            <a:spLocks noChangeShapeType="1"/>
          </p:cNvSpPr>
          <p:nvPr/>
        </p:nvSpPr>
        <p:spPr bwMode="auto">
          <a:xfrm>
            <a:off x="540180" y="4145012"/>
            <a:ext cx="1575967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grpSp>
        <p:nvGrpSpPr>
          <p:cNvPr id="24" name="Gruppo 23">
            <a:extLst>
              <a:ext uri="{FF2B5EF4-FFF2-40B4-BE49-F238E27FC236}">
                <a16:creationId xmlns="" xmlns:a16="http://schemas.microsoft.com/office/drawing/2014/main" id="{4EEDAF78-A5F6-4532-AA2D-D73BE61FEE7C}"/>
              </a:ext>
            </a:extLst>
          </p:cNvPr>
          <p:cNvGrpSpPr/>
          <p:nvPr/>
        </p:nvGrpSpPr>
        <p:grpSpPr>
          <a:xfrm>
            <a:off x="4380008" y="2564908"/>
            <a:ext cx="4623430" cy="2483298"/>
            <a:chOff x="4928270" y="3429000"/>
            <a:chExt cx="5202162" cy="2483298"/>
          </a:xfrm>
        </p:grpSpPr>
        <p:grpSp>
          <p:nvGrpSpPr>
            <p:cNvPr id="25" name="Gruppo 24">
              <a:extLst>
                <a:ext uri="{FF2B5EF4-FFF2-40B4-BE49-F238E27FC236}">
                  <a16:creationId xmlns="" xmlns:a16="http://schemas.microsoft.com/office/drawing/2014/main" id="{0A34398F-8F08-4EEA-9C89-DD0BC73EFF57}"/>
                </a:ext>
              </a:extLst>
            </p:cNvPr>
            <p:cNvGrpSpPr/>
            <p:nvPr/>
          </p:nvGrpSpPr>
          <p:grpSpPr>
            <a:xfrm>
              <a:off x="4928270" y="3429000"/>
              <a:ext cx="5175783" cy="1939925"/>
              <a:chOff x="4928270" y="3429000"/>
              <a:chExt cx="5175783" cy="1939925"/>
            </a:xfrm>
          </p:grpSpPr>
          <p:pic>
            <p:nvPicPr>
              <p:cNvPr id="27" name="Picture 46">
                <a:extLst>
                  <a:ext uri="{FF2B5EF4-FFF2-40B4-BE49-F238E27FC236}">
                    <a16:creationId xmlns="" xmlns:a16="http://schemas.microsoft.com/office/drawing/2014/main" id="{99C9BF74-BAFC-4A9F-BB46-32D82E412C1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928270" y="3429000"/>
                <a:ext cx="5175783" cy="19399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9" name="Oval 48">
                <a:extLst>
                  <a:ext uri="{FF2B5EF4-FFF2-40B4-BE49-F238E27FC236}">
                    <a16:creationId xmlns="" xmlns:a16="http://schemas.microsoft.com/office/drawing/2014/main" id="{D3D0F3A0-A9A4-437C-A51C-4C113CDC88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48550" y="4077072"/>
                <a:ext cx="315945" cy="269875"/>
              </a:xfrm>
              <a:prstGeom prst="ellipse">
                <a:avLst/>
              </a:pr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it-IT" altLang="it-IT" sz="2000"/>
              </a:p>
            </p:txBody>
          </p:sp>
          <p:sp>
            <p:nvSpPr>
              <p:cNvPr id="30" name="Oval 48">
                <a:extLst>
                  <a:ext uri="{FF2B5EF4-FFF2-40B4-BE49-F238E27FC236}">
                    <a16:creationId xmlns="" xmlns:a16="http://schemas.microsoft.com/office/drawing/2014/main" id="{D533774C-5683-4125-807D-A35BEEDB90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48550" y="4671293"/>
                <a:ext cx="315945" cy="269875"/>
              </a:xfrm>
              <a:prstGeom prst="ellipse">
                <a:avLst/>
              </a:pr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it-IT" altLang="it-IT" sz="2000"/>
              </a:p>
            </p:txBody>
          </p:sp>
        </p:grpSp>
        <p:sp>
          <p:nvSpPr>
            <p:cNvPr id="26" name="CasellaDiTesto 25">
              <a:extLst>
                <a:ext uri="{FF2B5EF4-FFF2-40B4-BE49-F238E27FC236}">
                  <a16:creationId xmlns="" xmlns:a16="http://schemas.microsoft.com/office/drawing/2014/main" id="{583BDCB3-CA58-4D38-BB0C-97D366B8A430}"/>
                </a:ext>
              </a:extLst>
            </p:cNvPr>
            <p:cNvSpPr txBox="1"/>
            <p:nvPr/>
          </p:nvSpPr>
          <p:spPr>
            <a:xfrm>
              <a:off x="8384654" y="5389078"/>
              <a:ext cx="174577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/>
                <a:t>Kang et al., MSJ 2014</a:t>
              </a:r>
            </a:p>
          </p:txBody>
        </p:sp>
      </p:grpSp>
      <p:cxnSp>
        <p:nvCxnSpPr>
          <p:cNvPr id="15" name="Connettore 1 17">
            <a:extLst>
              <a:ext uri="{FF2B5EF4-FFF2-40B4-BE49-F238E27FC236}">
                <a16:creationId xmlns="" xmlns:a16="http://schemas.microsoft.com/office/drawing/2014/main" id="{7BAA952C-42BF-4183-BE7E-D45D9E600E20}"/>
              </a:ext>
            </a:extLst>
          </p:cNvPr>
          <p:cNvCxnSpPr/>
          <p:nvPr/>
        </p:nvCxnSpPr>
        <p:spPr>
          <a:xfrm>
            <a:off x="686403" y="1224000"/>
            <a:ext cx="7771199" cy="0"/>
          </a:xfrm>
          <a:prstGeom prst="line">
            <a:avLst/>
          </a:prstGeom>
          <a:ln w="28575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2">
            <a:extLst>
              <a:ext uri="{FF2B5EF4-FFF2-40B4-BE49-F238E27FC236}">
                <a16:creationId xmlns="" xmlns:a16="http://schemas.microsoft.com/office/drawing/2014/main" id="{2493CC34-584E-44E2-A0BF-1256EB6AED41}"/>
              </a:ext>
            </a:extLst>
          </p:cNvPr>
          <p:cNvSpPr/>
          <p:nvPr/>
        </p:nvSpPr>
        <p:spPr>
          <a:xfrm>
            <a:off x="526076" y="468000"/>
            <a:ext cx="8091849" cy="990566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89986" tIns="46793" rIns="89986" bIns="46793" anchor="ctr" anchorCtr="0" compatLnSpc="1"/>
          <a:lstStyle/>
          <a:p>
            <a:pPr algn="ctr" hangingPunct="0">
              <a:tabLst>
                <a:tab pos="0" algn="l"/>
                <a:tab pos="914217" algn="l"/>
                <a:tab pos="1828434" algn="l"/>
                <a:tab pos="2742650" algn="l"/>
                <a:tab pos="3656868" algn="l"/>
                <a:tab pos="4571086" algn="l"/>
                <a:tab pos="5485302" algn="l"/>
                <a:tab pos="6399519" algn="l"/>
                <a:tab pos="7313737" algn="l"/>
                <a:tab pos="8227954" algn="l"/>
                <a:tab pos="9142171" algn="l"/>
                <a:tab pos="10056388" algn="l"/>
              </a:tabLst>
            </a:pPr>
            <a:r>
              <a:rPr lang="it-IT" sz="3199" b="1" dirty="0" smtClean="0">
                <a:solidFill>
                  <a:srgbClr val="009999"/>
                </a:solidFill>
                <a:latin typeface="Calibri" panose="020F0502020204030204" pitchFamily="34" charset="0"/>
                <a:ea typeface="Microsoft YaHei" pitchFamily="2"/>
                <a:cs typeface="Arial" pitchFamily="2"/>
              </a:rPr>
              <a:t>MAGNIMS 2016 - </a:t>
            </a:r>
            <a:r>
              <a:rPr lang="it-IT" sz="3199" b="1" dirty="0" err="1" smtClean="0">
                <a:solidFill>
                  <a:srgbClr val="009999"/>
                </a:solidFill>
                <a:latin typeface="Calibri" panose="020F0502020204030204" pitchFamily="34" charset="0"/>
                <a:ea typeface="Microsoft YaHei" pitchFamily="2"/>
                <a:cs typeface="Arial" pitchFamily="2"/>
              </a:rPr>
              <a:t>Rationale</a:t>
            </a:r>
            <a:r>
              <a:rPr lang="it-IT" sz="3199" b="1" dirty="0" smtClean="0">
                <a:solidFill>
                  <a:srgbClr val="009999"/>
                </a:solidFill>
                <a:latin typeface="Calibri" panose="020F0502020204030204" pitchFamily="34" charset="0"/>
                <a:ea typeface="Microsoft YaHei" pitchFamily="2"/>
                <a:cs typeface="Arial" pitchFamily="2"/>
              </a:rPr>
              <a:t> for </a:t>
            </a:r>
            <a:r>
              <a:rPr lang="it-IT" sz="3199" b="1" dirty="0" err="1" smtClean="0">
                <a:solidFill>
                  <a:srgbClr val="009999"/>
                </a:solidFill>
                <a:latin typeface="Calibri" panose="020F0502020204030204" pitchFamily="34" charset="0"/>
                <a:ea typeface="Microsoft YaHei" pitchFamily="2"/>
                <a:cs typeface="Arial" pitchFamily="2"/>
              </a:rPr>
              <a:t>modifications</a:t>
            </a:r>
            <a:endParaRPr lang="it-IT" sz="3199" b="1" dirty="0">
              <a:solidFill>
                <a:srgbClr val="009999"/>
              </a:solidFill>
              <a:latin typeface="Calibri" panose="020F0502020204030204" pitchFamily="34" charset="0"/>
              <a:ea typeface="Microsoft YaHei" pitchFamily="2"/>
              <a:cs typeface="Arial" pitchFamily="2"/>
            </a:endParaRPr>
          </a:p>
        </p:txBody>
      </p:sp>
      <p:pic>
        <p:nvPicPr>
          <p:cNvPr id="19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8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609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o 8">
            <a:extLst>
              <a:ext uri="{FF2B5EF4-FFF2-40B4-BE49-F238E27FC236}">
                <a16:creationId xmlns="" xmlns:a16="http://schemas.microsoft.com/office/drawing/2014/main" id="{E65C8BE1-0B67-4D22-92EB-5B41483523E7}"/>
              </a:ext>
            </a:extLst>
          </p:cNvPr>
          <p:cNvGrpSpPr/>
          <p:nvPr/>
        </p:nvGrpSpPr>
        <p:grpSpPr>
          <a:xfrm>
            <a:off x="740087" y="2204865"/>
            <a:ext cx="3327856" cy="2016222"/>
            <a:chOff x="52053" y="4538633"/>
            <a:chExt cx="3067050" cy="1346220"/>
          </a:xfrm>
        </p:grpSpPr>
        <p:pic>
          <p:nvPicPr>
            <p:cNvPr id="10" name="Picture 2">
              <a:extLst>
                <a:ext uri="{FF2B5EF4-FFF2-40B4-BE49-F238E27FC236}">
                  <a16:creationId xmlns="" xmlns:a16="http://schemas.microsoft.com/office/drawing/2014/main" id="{290CF655-EB24-4C9C-8C0F-2A0DBBFA8CB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24" t="52904" b="5431"/>
            <a:stretch>
              <a:fillRect/>
            </a:stretch>
          </p:blipFill>
          <p:spPr bwMode="auto">
            <a:xfrm>
              <a:off x="52053" y="4538633"/>
              <a:ext cx="3067050" cy="1339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CasellaDiTesto 10">
              <a:extLst>
                <a:ext uri="{FF2B5EF4-FFF2-40B4-BE49-F238E27FC236}">
                  <a16:creationId xmlns="" xmlns:a16="http://schemas.microsoft.com/office/drawing/2014/main" id="{50BA2F57-DE82-4AFA-B87E-1E6404F421C1}"/>
                </a:ext>
              </a:extLst>
            </p:cNvPr>
            <p:cNvSpPr txBox="1"/>
            <p:nvPr/>
          </p:nvSpPr>
          <p:spPr>
            <a:xfrm>
              <a:off x="568386" y="5720453"/>
              <a:ext cx="2118668" cy="16440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tIns="0" bIns="0" rtlCol="0">
              <a:spAutoFit/>
            </a:bodyPr>
            <a:lstStyle/>
            <a:p>
              <a:pPr algn="ctr"/>
              <a:r>
                <a:rPr lang="it-IT" sz="1600" b="1" dirty="0">
                  <a:solidFill>
                    <a:srgbClr val="CC0066"/>
                  </a:solidFill>
                </a:rPr>
                <a:t>OPTIC NERVE</a:t>
              </a:r>
            </a:p>
          </p:txBody>
        </p:sp>
      </p:grpSp>
      <p:sp>
        <p:nvSpPr>
          <p:cNvPr id="12" name="CasellaDiTesto 11">
            <a:extLst>
              <a:ext uri="{FF2B5EF4-FFF2-40B4-BE49-F238E27FC236}">
                <a16:creationId xmlns="" xmlns:a16="http://schemas.microsoft.com/office/drawing/2014/main" id="{56CFCD13-82FC-4833-BCE3-513A7126A85A}"/>
              </a:ext>
            </a:extLst>
          </p:cNvPr>
          <p:cNvSpPr txBox="1"/>
          <p:nvPr/>
        </p:nvSpPr>
        <p:spPr>
          <a:xfrm>
            <a:off x="4526237" y="2135172"/>
            <a:ext cx="4366243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4625" indent="-174625" algn="just">
              <a:buFont typeface="Arial" panose="020B0604020202020204" pitchFamily="34" charset="0"/>
              <a:buChar char="•"/>
            </a:pPr>
            <a:r>
              <a:rPr lang="en-US" sz="2200" dirty="0"/>
              <a:t>Optic nerve lesions are reported in </a:t>
            </a:r>
            <a:r>
              <a:rPr lang="en-US" sz="2200" b="1" dirty="0">
                <a:solidFill>
                  <a:srgbClr val="CC0066"/>
                </a:solidFill>
              </a:rPr>
              <a:t>94–99%</a:t>
            </a:r>
            <a:r>
              <a:rPr lang="en-US" sz="2200" dirty="0"/>
              <a:t> of MS autopsy cases </a:t>
            </a:r>
            <a:r>
              <a:rPr lang="en-US" sz="1400" dirty="0"/>
              <a:t>(</a:t>
            </a:r>
            <a:r>
              <a:rPr lang="en-US" sz="1400" dirty="0" err="1"/>
              <a:t>Kolappan</a:t>
            </a:r>
            <a:r>
              <a:rPr lang="en-US" sz="1400" dirty="0"/>
              <a:t> et al. J </a:t>
            </a:r>
            <a:r>
              <a:rPr lang="en-US" sz="1400" dirty="0" err="1"/>
              <a:t>Neurol</a:t>
            </a:r>
            <a:r>
              <a:rPr lang="en-US" sz="1400" dirty="0"/>
              <a:t> 2009)</a:t>
            </a:r>
          </a:p>
          <a:p>
            <a:pPr marL="174625" indent="-174625" algn="just"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174625" indent="-174625" algn="just">
              <a:buFont typeface="Arial" panose="020B0604020202020204" pitchFamily="34" charset="0"/>
              <a:buChar char="•"/>
            </a:pPr>
            <a:r>
              <a:rPr lang="en-US" sz="2200" dirty="0"/>
              <a:t>Optic neuritis is the presenting symptom of MS in </a:t>
            </a:r>
            <a:r>
              <a:rPr lang="en-US" sz="2200" b="1" dirty="0">
                <a:solidFill>
                  <a:srgbClr val="CC0066"/>
                </a:solidFill>
              </a:rPr>
              <a:t>25%</a:t>
            </a:r>
            <a:r>
              <a:rPr lang="en-US" sz="2200" dirty="0"/>
              <a:t> of cases and occurs during the disease in about </a:t>
            </a:r>
            <a:r>
              <a:rPr lang="en-US" sz="2200" b="1" dirty="0">
                <a:solidFill>
                  <a:srgbClr val="CC0066"/>
                </a:solidFill>
              </a:rPr>
              <a:t>70%</a:t>
            </a:r>
            <a:r>
              <a:rPr lang="en-US" sz="2200" dirty="0"/>
              <a:t> of cases </a:t>
            </a:r>
            <a:r>
              <a:rPr lang="en-US" sz="1400" dirty="0"/>
              <a:t>(</a:t>
            </a:r>
            <a:r>
              <a:rPr lang="en-US" sz="1400" dirty="0" err="1"/>
              <a:t>Toosy</a:t>
            </a:r>
            <a:r>
              <a:rPr lang="en-US" sz="1400" dirty="0"/>
              <a:t> et al., Lancet </a:t>
            </a:r>
            <a:r>
              <a:rPr lang="en-US" sz="1400" dirty="0" err="1"/>
              <a:t>Neurol</a:t>
            </a:r>
            <a:r>
              <a:rPr lang="en-US" sz="1400" dirty="0"/>
              <a:t> 2014)</a:t>
            </a:r>
          </a:p>
          <a:p>
            <a:pPr marL="174625" indent="-174625" algn="just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174625" indent="-174625" algn="just">
              <a:buFont typeface="Arial" panose="020B0604020202020204" pitchFamily="34" charset="0"/>
              <a:buChar char="•"/>
            </a:pPr>
            <a:r>
              <a:rPr lang="en-US" sz="2200" dirty="0"/>
              <a:t>The cumulative probability of developing MS by </a:t>
            </a:r>
            <a:r>
              <a:rPr lang="en-US" sz="2200" b="1" dirty="0">
                <a:solidFill>
                  <a:srgbClr val="CC0066"/>
                </a:solidFill>
              </a:rPr>
              <a:t>15 years </a:t>
            </a:r>
            <a:r>
              <a:rPr lang="en-US" sz="2200" dirty="0"/>
              <a:t>after onset of optic neuritis was </a:t>
            </a:r>
            <a:r>
              <a:rPr lang="en-US" sz="2200" b="1" dirty="0">
                <a:solidFill>
                  <a:srgbClr val="CC0066"/>
                </a:solidFill>
              </a:rPr>
              <a:t>50% </a:t>
            </a:r>
            <a:r>
              <a:rPr lang="en-US" sz="2200" dirty="0"/>
              <a:t>(95% CI, 44%-56%) </a:t>
            </a:r>
            <a:r>
              <a:rPr lang="en-US" sz="1400" dirty="0"/>
              <a:t>(Optic Neuritis Study G., Arch </a:t>
            </a:r>
            <a:r>
              <a:rPr lang="en-US" sz="1400" dirty="0" err="1"/>
              <a:t>Neurol</a:t>
            </a:r>
            <a:r>
              <a:rPr lang="en-US" sz="1400" dirty="0"/>
              <a:t> 2008</a:t>
            </a:r>
            <a:r>
              <a:rPr lang="en-US" sz="1400" dirty="0" smtClean="0"/>
              <a:t>)</a:t>
            </a:r>
            <a:endParaRPr lang="en-US" sz="1400" dirty="0"/>
          </a:p>
        </p:txBody>
      </p:sp>
      <p:sp>
        <p:nvSpPr>
          <p:cNvPr id="13" name="CasellaDiTesto 12">
            <a:extLst>
              <a:ext uri="{FF2B5EF4-FFF2-40B4-BE49-F238E27FC236}">
                <a16:creationId xmlns="" xmlns:a16="http://schemas.microsoft.com/office/drawing/2014/main" id="{3ED24C9B-EE1D-4FE5-9B99-26EFECD92BD4}"/>
              </a:ext>
            </a:extLst>
          </p:cNvPr>
          <p:cNvSpPr txBox="1"/>
          <p:nvPr/>
        </p:nvSpPr>
        <p:spPr>
          <a:xfrm>
            <a:off x="323528" y="4427527"/>
            <a:ext cx="4056480" cy="2169825"/>
          </a:xfrm>
          <a:prstGeom prst="rect">
            <a:avLst/>
          </a:prstGeom>
          <a:solidFill>
            <a:srgbClr val="D9E3D3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ts val="1800"/>
              </a:lnSpc>
            </a:pPr>
            <a:r>
              <a:rPr lang="en-US" sz="2000" spc="-20" dirty="0">
                <a:latin typeface="+mj-lt"/>
                <a:cs typeface="Aparajita" panose="020B0604020202020204" pitchFamily="34" charset="0"/>
              </a:rPr>
              <a:t>Clinical documentation of optic nerve atrophy or pallor, neurophysiological confirmation of optic nerve dysfunction (slowed conduction), or imaging features of clinically silent optic nerve inflammation (MRI lesions or retinal nerve </a:t>
            </a:r>
            <a:r>
              <a:rPr lang="en-US" sz="2000" spc="-20" dirty="0" err="1">
                <a:latin typeface="+mj-lt"/>
                <a:cs typeface="Aparajita" panose="020B0604020202020204" pitchFamily="34" charset="0"/>
              </a:rPr>
              <a:t>fibre</a:t>
            </a:r>
            <a:r>
              <a:rPr lang="en-US" sz="2000" spc="-20" dirty="0">
                <a:latin typeface="+mj-lt"/>
                <a:cs typeface="Aparajita" panose="020B0604020202020204" pitchFamily="34" charset="0"/>
              </a:rPr>
              <a:t> layer thinning) support </a:t>
            </a:r>
            <a:r>
              <a:rPr lang="en-US" sz="2000" spc="-20" dirty="0" smtClean="0">
                <a:latin typeface="+mj-lt"/>
                <a:cs typeface="Aparajita" panose="020B0604020202020204" pitchFamily="34" charset="0"/>
              </a:rPr>
              <a:t>DIS and</a:t>
            </a:r>
            <a:r>
              <a:rPr lang="en-US" sz="2000" spc="-20" dirty="0">
                <a:latin typeface="+mj-lt"/>
                <a:cs typeface="Aparajita" panose="020B0604020202020204" pitchFamily="34" charset="0"/>
              </a:rPr>
              <a:t>, in patients without concurrent visual symptoms, </a:t>
            </a:r>
            <a:r>
              <a:rPr lang="en-US" sz="2000" spc="-20" dirty="0" smtClean="0">
                <a:latin typeface="+mj-lt"/>
                <a:cs typeface="Aparajita" panose="020B0604020202020204" pitchFamily="34" charset="0"/>
              </a:rPr>
              <a:t>DIT </a:t>
            </a:r>
            <a:endParaRPr lang="it-IT" sz="2000" spc="-20" dirty="0">
              <a:latin typeface="+mj-lt"/>
              <a:cs typeface="Aparajita" panose="020B0604020202020204" pitchFamily="34" charset="0"/>
            </a:endParaRPr>
          </a:p>
        </p:txBody>
      </p:sp>
      <p:sp>
        <p:nvSpPr>
          <p:cNvPr id="18" name="Rectangle 2"/>
          <p:cNvSpPr>
            <a:spLocks/>
          </p:cNvSpPr>
          <p:nvPr/>
        </p:nvSpPr>
        <p:spPr bwMode="auto">
          <a:xfrm>
            <a:off x="899519" y="44983"/>
            <a:ext cx="7340204" cy="99044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1041861716 h 21600"/>
              <a:gd name="T4" fmla="*/ 2147483647 w 21600"/>
              <a:gd name="T5" fmla="*/ 2083721322 h 21600"/>
              <a:gd name="T6" fmla="*/ 0 w 21600"/>
              <a:gd name="T7" fmla="*/ 1041861716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986" tIns="46793" rIns="89986" bIns="46793" anchor="ctr"/>
          <a:lstStyle>
            <a:lvl1pPr eaLnBrk="0" hangingPunct="0">
              <a:spcBef>
                <a:spcPts val="800"/>
              </a:spcBef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Cambria" panose="02040503050406030204" pitchFamily="18" charset="0"/>
                <a:ea typeface="Microsoft YaHei" panose="020B0503020204020204" pitchFamily="34" charset="-122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>
              <a:spcBef>
                <a:spcPct val="0"/>
              </a:spcBef>
            </a:pPr>
            <a:endParaRPr lang="it-IT" altLang="it-IT" sz="3199" b="1" dirty="0">
              <a:solidFill>
                <a:srgbClr val="009999"/>
              </a:solidFill>
              <a:latin typeface="Calibri" panose="020F0502020204030204" pitchFamily="34" charset="0"/>
            </a:endParaRPr>
          </a:p>
        </p:txBody>
      </p:sp>
      <p:cxnSp>
        <p:nvCxnSpPr>
          <p:cNvPr id="19" name="Connettore 1 17">
            <a:extLst>
              <a:ext uri="{FF2B5EF4-FFF2-40B4-BE49-F238E27FC236}">
                <a16:creationId xmlns="" xmlns:a16="http://schemas.microsoft.com/office/drawing/2014/main" id="{7BAA952C-42BF-4183-BE7E-D45D9E600E20}"/>
              </a:ext>
            </a:extLst>
          </p:cNvPr>
          <p:cNvCxnSpPr/>
          <p:nvPr/>
        </p:nvCxnSpPr>
        <p:spPr>
          <a:xfrm>
            <a:off x="686403" y="1224000"/>
            <a:ext cx="7771199" cy="0"/>
          </a:xfrm>
          <a:prstGeom prst="line">
            <a:avLst/>
          </a:prstGeom>
          <a:ln w="28575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2">
            <a:extLst>
              <a:ext uri="{FF2B5EF4-FFF2-40B4-BE49-F238E27FC236}">
                <a16:creationId xmlns="" xmlns:a16="http://schemas.microsoft.com/office/drawing/2014/main" id="{2493CC34-584E-44E2-A0BF-1256EB6AED41}"/>
              </a:ext>
            </a:extLst>
          </p:cNvPr>
          <p:cNvSpPr/>
          <p:nvPr/>
        </p:nvSpPr>
        <p:spPr>
          <a:xfrm>
            <a:off x="526076" y="468000"/>
            <a:ext cx="8091849" cy="990566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89986" tIns="46793" rIns="89986" bIns="46793" anchor="ctr" anchorCtr="0" compatLnSpc="1"/>
          <a:lstStyle/>
          <a:p>
            <a:pPr algn="ctr" hangingPunct="0">
              <a:tabLst>
                <a:tab pos="0" algn="l"/>
                <a:tab pos="914217" algn="l"/>
                <a:tab pos="1828434" algn="l"/>
                <a:tab pos="2742650" algn="l"/>
                <a:tab pos="3656868" algn="l"/>
                <a:tab pos="4571086" algn="l"/>
                <a:tab pos="5485302" algn="l"/>
                <a:tab pos="6399519" algn="l"/>
                <a:tab pos="7313737" algn="l"/>
                <a:tab pos="8227954" algn="l"/>
                <a:tab pos="9142171" algn="l"/>
                <a:tab pos="10056388" algn="l"/>
              </a:tabLst>
            </a:pPr>
            <a:r>
              <a:rPr lang="it-IT" sz="3199" b="1" dirty="0" smtClean="0">
                <a:solidFill>
                  <a:srgbClr val="009999"/>
                </a:solidFill>
                <a:latin typeface="Calibri" panose="020F0502020204030204" pitchFamily="34" charset="0"/>
                <a:ea typeface="Microsoft YaHei" pitchFamily="2"/>
                <a:cs typeface="Arial" pitchFamily="2"/>
              </a:rPr>
              <a:t>MAGNIMS 2016 - </a:t>
            </a:r>
            <a:r>
              <a:rPr lang="it-IT" sz="3199" b="1" dirty="0" err="1" smtClean="0">
                <a:solidFill>
                  <a:srgbClr val="009999"/>
                </a:solidFill>
                <a:latin typeface="Calibri" panose="020F0502020204030204" pitchFamily="34" charset="0"/>
                <a:ea typeface="Microsoft YaHei" pitchFamily="2"/>
                <a:cs typeface="Arial" pitchFamily="2"/>
              </a:rPr>
              <a:t>Rationale</a:t>
            </a:r>
            <a:r>
              <a:rPr lang="it-IT" sz="3199" b="1" dirty="0" smtClean="0">
                <a:solidFill>
                  <a:srgbClr val="009999"/>
                </a:solidFill>
                <a:latin typeface="Calibri" panose="020F0502020204030204" pitchFamily="34" charset="0"/>
                <a:ea typeface="Microsoft YaHei" pitchFamily="2"/>
                <a:cs typeface="Arial" pitchFamily="2"/>
              </a:rPr>
              <a:t> for </a:t>
            </a:r>
            <a:r>
              <a:rPr lang="it-IT" sz="3199" b="1" dirty="0" err="1" smtClean="0">
                <a:solidFill>
                  <a:srgbClr val="009999"/>
                </a:solidFill>
                <a:latin typeface="Calibri" panose="020F0502020204030204" pitchFamily="34" charset="0"/>
                <a:ea typeface="Microsoft YaHei" pitchFamily="2"/>
                <a:cs typeface="Arial" pitchFamily="2"/>
              </a:rPr>
              <a:t>modifications</a:t>
            </a:r>
            <a:endParaRPr lang="it-IT" sz="3199" b="1" dirty="0">
              <a:solidFill>
                <a:srgbClr val="009999"/>
              </a:solidFill>
              <a:latin typeface="Calibri" panose="020F0502020204030204" pitchFamily="34" charset="0"/>
              <a:ea typeface="Microsoft YaHei" pitchFamily="2"/>
              <a:cs typeface="Arial" pitchFamily="2"/>
            </a:endParaRPr>
          </a:p>
        </p:txBody>
      </p:sp>
      <p:pic>
        <p:nvPicPr>
          <p:cNvPr id="21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8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ttangolo 1"/>
          <p:cNvSpPr>
            <a:spLocks noChangeArrowheads="1"/>
          </p:cNvSpPr>
          <p:nvPr/>
        </p:nvSpPr>
        <p:spPr bwMode="auto">
          <a:xfrm>
            <a:off x="-1" y="1240304"/>
            <a:ext cx="9144001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ts val="800"/>
              </a:spcBef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3200">
                <a:solidFill>
                  <a:srgbClr val="000000"/>
                </a:solidFill>
                <a:latin typeface="Cambria" panose="02040503050406030204" pitchFamily="18" charset="0"/>
                <a:ea typeface="Microsoft YaHei" panose="020B0503020204020204" pitchFamily="34" charset="-122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>
              <a:spcBef>
                <a:spcPct val="0"/>
              </a:spcBef>
            </a:pPr>
            <a:r>
              <a:rPr lang="it-IT" altLang="it-IT" sz="2400" b="1" dirty="0" smtClean="0">
                <a:solidFill>
                  <a:srgbClr val="CC0066"/>
                </a:solidFill>
                <a:latin typeface="Calibri" panose="020F0502020204030204" pitchFamily="34" charset="0"/>
              </a:rPr>
              <a:t>No </a:t>
            </a:r>
            <a:r>
              <a:rPr lang="it-IT" altLang="it-IT" sz="2400" b="1" dirty="0" err="1" smtClean="0">
                <a:solidFill>
                  <a:srgbClr val="CC0066"/>
                </a:solidFill>
                <a:latin typeface="Calibri" panose="020F0502020204030204" pitchFamily="34" charset="0"/>
              </a:rPr>
              <a:t>reason</a:t>
            </a:r>
            <a:r>
              <a:rPr lang="it-IT" altLang="it-IT" sz="2400" b="1" dirty="0" smtClean="0">
                <a:solidFill>
                  <a:srgbClr val="CC0066"/>
                </a:solidFill>
                <a:latin typeface="Calibri" panose="020F0502020204030204" pitchFamily="34" charset="0"/>
              </a:rPr>
              <a:t> </a:t>
            </a:r>
            <a:r>
              <a:rPr lang="it-IT" altLang="it-IT" sz="2400" b="1" dirty="0" err="1" smtClean="0">
                <a:solidFill>
                  <a:srgbClr val="CC0066"/>
                </a:solidFill>
                <a:latin typeface="Calibri" panose="020F0502020204030204" pitchFamily="34" charset="0"/>
              </a:rPr>
              <a:t>any</a:t>
            </a:r>
            <a:r>
              <a:rPr lang="it-IT" altLang="it-IT" sz="2400" b="1" dirty="0" smtClean="0">
                <a:solidFill>
                  <a:srgbClr val="CC0066"/>
                </a:solidFill>
                <a:latin typeface="Calibri" panose="020F0502020204030204" pitchFamily="34" charset="0"/>
              </a:rPr>
              <a:t> more to </a:t>
            </a:r>
            <a:r>
              <a:rPr lang="it-IT" altLang="it-IT" sz="2400" b="1" dirty="0" err="1" smtClean="0">
                <a:solidFill>
                  <a:srgbClr val="CC0066"/>
                </a:solidFill>
                <a:latin typeface="Calibri" panose="020F0502020204030204" pitchFamily="34" charset="0"/>
              </a:rPr>
              <a:t>exclude</a:t>
            </a:r>
            <a:r>
              <a:rPr lang="it-IT" altLang="it-IT" sz="2400" b="1" dirty="0" smtClean="0">
                <a:solidFill>
                  <a:srgbClr val="CC0066"/>
                </a:solidFill>
                <a:latin typeface="Calibri" panose="020F0502020204030204" pitchFamily="34" charset="0"/>
              </a:rPr>
              <a:t> the </a:t>
            </a:r>
            <a:r>
              <a:rPr lang="it-IT" altLang="it-IT" sz="2400" b="1" dirty="0" err="1" smtClean="0">
                <a:solidFill>
                  <a:srgbClr val="CC0066"/>
                </a:solidFill>
                <a:latin typeface="Calibri" panose="020F0502020204030204" pitchFamily="34" charset="0"/>
              </a:rPr>
              <a:t>optic</a:t>
            </a:r>
            <a:r>
              <a:rPr lang="it-IT" altLang="it-IT" sz="2400" b="1" dirty="0" smtClean="0">
                <a:solidFill>
                  <a:srgbClr val="CC0066"/>
                </a:solidFill>
                <a:latin typeface="Calibri" panose="020F0502020204030204" pitchFamily="34" charset="0"/>
              </a:rPr>
              <a:t> </a:t>
            </a:r>
            <a:r>
              <a:rPr lang="it-IT" altLang="it-IT" sz="2400" b="1" dirty="0" err="1" smtClean="0">
                <a:solidFill>
                  <a:srgbClr val="CC0066"/>
                </a:solidFill>
                <a:latin typeface="Calibri" panose="020F0502020204030204" pitchFamily="34" charset="0"/>
              </a:rPr>
              <a:t>nerve</a:t>
            </a:r>
            <a:endParaRPr lang="it-IT" altLang="it-IT" sz="2400" b="1" dirty="0">
              <a:solidFill>
                <a:srgbClr val="CC0066"/>
              </a:solidFill>
              <a:latin typeface="Calibri" panose="020F0502020204030204" pitchFamily="34" charset="0"/>
            </a:endParaRPr>
          </a:p>
          <a:p>
            <a:pPr lvl="0" algn="ctr" eaLnBrk="1" hangingPunct="1">
              <a:spcBef>
                <a:spcPts val="0"/>
              </a:spcBef>
              <a:tabLst/>
            </a:pPr>
            <a:r>
              <a:rPr lang="it-IT" altLang="it-IT" sz="1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(</a:t>
            </a:r>
            <a:r>
              <a:rPr lang="it-IT" sz="14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The </a:t>
            </a:r>
            <a:r>
              <a:rPr lang="it-IT" sz="14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Optic</a:t>
            </a:r>
            <a:r>
              <a:rPr lang="it-IT" sz="14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it-IT" sz="14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Neuritis</a:t>
            </a:r>
            <a:r>
              <a:rPr lang="it-IT" sz="14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it-IT" sz="14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Study</a:t>
            </a:r>
            <a:r>
              <a:rPr lang="it-IT" sz="14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Group, </a:t>
            </a:r>
            <a:r>
              <a:rPr lang="it-IT" sz="14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Arch</a:t>
            </a:r>
            <a:r>
              <a:rPr lang="it-IT" sz="14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it-IT" sz="14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Neurol</a:t>
            </a:r>
            <a:r>
              <a:rPr lang="it-IT" sz="14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it-IT" sz="14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2008; </a:t>
            </a:r>
            <a:r>
              <a:rPr lang="it-IT" sz="1400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Simò</a:t>
            </a:r>
            <a:r>
              <a:rPr lang="it-IT" sz="14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it-IT" sz="14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et al., MSJ </a:t>
            </a:r>
            <a:r>
              <a:rPr lang="it-IT" sz="14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2008;</a:t>
            </a:r>
            <a:r>
              <a:rPr lang="it-IT" sz="14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endParaRPr lang="it-IT" sz="1400" dirty="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lvl="0" algn="ctr" eaLnBrk="1" hangingPunct="1">
              <a:spcBef>
                <a:spcPts val="0"/>
              </a:spcBef>
              <a:tabLst/>
            </a:pPr>
            <a:r>
              <a:rPr lang="it-IT" sz="1400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Lebrun</a:t>
            </a:r>
            <a:r>
              <a:rPr lang="it-IT" sz="14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et al., </a:t>
            </a:r>
            <a:r>
              <a:rPr lang="it-IT" sz="1400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Ann</a:t>
            </a:r>
            <a:r>
              <a:rPr lang="it-IT" sz="14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it-IT" sz="1400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Neurol</a:t>
            </a:r>
            <a:r>
              <a:rPr lang="it-IT" sz="14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2009</a:t>
            </a:r>
            <a:r>
              <a:rPr lang="it-IT" sz="1400" dirty="0" smtClean="0">
                <a:solidFill>
                  <a:prstClr val="black"/>
                </a:solidFill>
                <a:latin typeface="Calibri"/>
              </a:rPr>
              <a:t>; </a:t>
            </a:r>
            <a:r>
              <a:rPr lang="it-IT" sz="1400" dirty="0" err="1" smtClean="0">
                <a:solidFill>
                  <a:prstClr val="black"/>
                </a:solidFill>
                <a:latin typeface="Calibri"/>
              </a:rPr>
              <a:t>Swanton</a:t>
            </a:r>
            <a:r>
              <a:rPr lang="it-IT" sz="1400" dirty="0" smtClean="0">
                <a:solidFill>
                  <a:prstClr val="black"/>
                </a:solidFill>
                <a:latin typeface="Calibri"/>
              </a:rPr>
              <a:t> et al., MSJ  2010</a:t>
            </a:r>
            <a:r>
              <a:rPr lang="it-IT" altLang="it-IT" sz="14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)</a:t>
            </a:r>
            <a:endParaRPr lang="it-IT" altLang="it-IT" sz="24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186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po 12">
            <a:extLst>
              <a:ext uri="{FF2B5EF4-FFF2-40B4-BE49-F238E27FC236}">
                <a16:creationId xmlns="" xmlns:a16="http://schemas.microsoft.com/office/drawing/2014/main" id="{6BC345AC-1C08-4D1C-976C-840DB70F3C48}"/>
              </a:ext>
            </a:extLst>
          </p:cNvPr>
          <p:cNvGrpSpPr/>
          <p:nvPr/>
        </p:nvGrpSpPr>
        <p:grpSpPr>
          <a:xfrm>
            <a:off x="1263596" y="2132856"/>
            <a:ext cx="7052820" cy="2592000"/>
            <a:chOff x="1360442" y="4101006"/>
            <a:chExt cx="7935647" cy="2592000"/>
          </a:xfrm>
        </p:grpSpPr>
        <p:sp>
          <p:nvSpPr>
            <p:cNvPr id="17" name="Rectangle 16">
              <a:extLst>
                <a:ext uri="{FF2B5EF4-FFF2-40B4-BE49-F238E27FC236}">
                  <a16:creationId xmlns="" xmlns:a16="http://schemas.microsoft.com/office/drawing/2014/main" id="{8CE8DBC3-2305-4E45-8F1E-6805835BE2C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107980" y="5342791"/>
              <a:ext cx="2029915" cy="3463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fr-FR" altLang="it-IT" sz="1400" b="0" dirty="0" err="1">
                  <a:latin typeface="+mj-lt"/>
                </a:rPr>
                <a:t>Barkhof</a:t>
              </a:r>
              <a:r>
                <a:rPr lang="fr-FR" altLang="it-IT" sz="1400" b="0" dirty="0">
                  <a:latin typeface="+mj-lt"/>
                </a:rPr>
                <a:t> et al., Brain</a:t>
              </a:r>
              <a:r>
                <a:rPr lang="it-IT" altLang="it-IT" sz="1400" b="0" dirty="0">
                  <a:latin typeface="+mj-lt"/>
                </a:rPr>
                <a:t> 1997</a:t>
              </a:r>
              <a:endParaRPr lang="es-ES" altLang="it-IT" sz="1400" b="0" dirty="0">
                <a:latin typeface="+mj-lt"/>
              </a:endParaRPr>
            </a:p>
          </p:txBody>
        </p:sp>
        <p:pic>
          <p:nvPicPr>
            <p:cNvPr id="20" name="Picture 2">
              <a:extLst>
                <a:ext uri="{FF2B5EF4-FFF2-40B4-BE49-F238E27FC236}">
                  <a16:creationId xmlns="" xmlns:a16="http://schemas.microsoft.com/office/drawing/2014/main" id="{5834D542-70DC-4B4D-A190-35617E8F3E1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463" b="2930"/>
            <a:stretch/>
          </p:blipFill>
          <p:spPr bwMode="auto">
            <a:xfrm>
              <a:off x="1360443" y="4101006"/>
              <a:ext cx="7384251" cy="259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Rectangle 17">
              <a:extLst>
                <a:ext uri="{FF2B5EF4-FFF2-40B4-BE49-F238E27FC236}">
                  <a16:creationId xmlns="" xmlns:a16="http://schemas.microsoft.com/office/drawing/2014/main" id="{B00E9427-1EE8-4049-83E5-D764EDC219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0442" y="4485370"/>
              <a:ext cx="7384251" cy="196766"/>
            </a:xfrm>
            <a:prstGeom prst="rect">
              <a:avLst/>
            </a:prstGeom>
            <a:noFill/>
            <a:ln w="3175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2000"/>
            </a:p>
          </p:txBody>
        </p:sp>
      </p:grpSp>
      <p:grpSp>
        <p:nvGrpSpPr>
          <p:cNvPr id="4" name="Gruppo 3">
            <a:extLst>
              <a:ext uri="{FF2B5EF4-FFF2-40B4-BE49-F238E27FC236}">
                <a16:creationId xmlns="" xmlns:a16="http://schemas.microsoft.com/office/drawing/2014/main" id="{4BB2CFA2-ADAB-40CD-B3C0-8908CFC5CB21}"/>
              </a:ext>
            </a:extLst>
          </p:cNvPr>
          <p:cNvGrpSpPr/>
          <p:nvPr/>
        </p:nvGrpSpPr>
        <p:grpSpPr>
          <a:xfrm>
            <a:off x="220188" y="4707140"/>
            <a:ext cx="8923813" cy="2178244"/>
            <a:chOff x="247750" y="4707137"/>
            <a:chExt cx="10040839" cy="2178244"/>
          </a:xfrm>
        </p:grpSpPr>
        <p:grpSp>
          <p:nvGrpSpPr>
            <p:cNvPr id="24" name="Gruppo 23">
              <a:extLst>
                <a:ext uri="{FF2B5EF4-FFF2-40B4-BE49-F238E27FC236}">
                  <a16:creationId xmlns="" xmlns:a16="http://schemas.microsoft.com/office/drawing/2014/main" id="{8A937CB5-E53F-4B33-AC13-D6F6E927D7E6}"/>
                </a:ext>
              </a:extLst>
            </p:cNvPr>
            <p:cNvGrpSpPr/>
            <p:nvPr/>
          </p:nvGrpSpPr>
          <p:grpSpPr>
            <a:xfrm>
              <a:off x="247750" y="4707137"/>
              <a:ext cx="10040839" cy="2178244"/>
              <a:chOff x="-16446" y="2638491"/>
              <a:chExt cx="10040839" cy="2178244"/>
            </a:xfrm>
          </p:grpSpPr>
          <p:grpSp>
            <p:nvGrpSpPr>
              <p:cNvPr id="25" name="Gruppo 24">
                <a:extLst>
                  <a:ext uri="{FF2B5EF4-FFF2-40B4-BE49-F238E27FC236}">
                    <a16:creationId xmlns="" xmlns:a16="http://schemas.microsoft.com/office/drawing/2014/main" id="{6313A597-2EF4-4D4F-BEFE-E1CA6B856D55}"/>
                  </a:ext>
                </a:extLst>
              </p:cNvPr>
              <p:cNvGrpSpPr/>
              <p:nvPr/>
            </p:nvGrpSpPr>
            <p:grpSpPr>
              <a:xfrm>
                <a:off x="-16446" y="2800511"/>
                <a:ext cx="2118668" cy="2016224"/>
                <a:chOff x="559618" y="2589140"/>
                <a:chExt cx="2118668" cy="2016224"/>
              </a:xfrm>
            </p:grpSpPr>
            <p:pic>
              <p:nvPicPr>
                <p:cNvPr id="33" name="Picture 12" descr="diapositiva">
                  <a:extLst>
                    <a:ext uri="{FF2B5EF4-FFF2-40B4-BE49-F238E27FC236}">
                      <a16:creationId xmlns="" xmlns:a16="http://schemas.microsoft.com/office/drawing/2014/main" id="{6E5C6500-7BFC-407C-ADE6-2E0C32D9829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lum bright="12000" contrast="30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0117" t="12158" r="20116" b="10815"/>
                <a:stretch>
                  <a:fillRect/>
                </a:stretch>
              </p:blipFill>
              <p:spPr bwMode="auto">
                <a:xfrm>
                  <a:off x="919658" y="2589140"/>
                  <a:ext cx="1398588" cy="16891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34" name="CasellaDiTesto 33">
                  <a:extLst>
                    <a:ext uri="{FF2B5EF4-FFF2-40B4-BE49-F238E27FC236}">
                      <a16:creationId xmlns="" xmlns:a16="http://schemas.microsoft.com/office/drawing/2014/main" id="{961B6B01-C90D-40E0-A173-B3581E1AAC86}"/>
                    </a:ext>
                  </a:extLst>
                </p:cNvPr>
                <p:cNvSpPr txBox="1"/>
                <p:nvPr/>
              </p:nvSpPr>
              <p:spPr>
                <a:xfrm>
                  <a:off x="559618" y="4266810"/>
                  <a:ext cx="2118668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600" b="1" dirty="0"/>
                    <a:t>PERIVENTRICULAR</a:t>
                  </a:r>
                </a:p>
              </p:txBody>
            </p:sp>
          </p:grpSp>
          <p:grpSp>
            <p:nvGrpSpPr>
              <p:cNvPr id="26" name="Gruppo 25">
                <a:extLst>
                  <a:ext uri="{FF2B5EF4-FFF2-40B4-BE49-F238E27FC236}">
                    <a16:creationId xmlns="" xmlns:a16="http://schemas.microsoft.com/office/drawing/2014/main" id="{BE4254DC-774D-46A6-9D98-BD25F92BC58C}"/>
                  </a:ext>
                </a:extLst>
              </p:cNvPr>
              <p:cNvGrpSpPr/>
              <p:nvPr/>
            </p:nvGrpSpPr>
            <p:grpSpPr>
              <a:xfrm>
                <a:off x="1999777" y="2638491"/>
                <a:ext cx="8024616" cy="666076"/>
                <a:chOff x="6060635" y="1702387"/>
                <a:chExt cx="4284176" cy="666076"/>
              </a:xfrm>
            </p:grpSpPr>
            <p:sp>
              <p:nvSpPr>
                <p:cNvPr id="31" name="Rectangle 20">
                  <a:extLst>
                    <a:ext uri="{FF2B5EF4-FFF2-40B4-BE49-F238E27FC236}">
                      <a16:creationId xmlns="" xmlns:a16="http://schemas.microsoft.com/office/drawing/2014/main" id="{8947B860-83CB-4D2E-9192-06AFA5F50E7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060635" y="1702387"/>
                  <a:ext cx="4151907" cy="6463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>
                    <a:buNone/>
                  </a:pPr>
                  <a:r>
                    <a:rPr lang="en-US" sz="1800" b="1" dirty="0">
                      <a:solidFill>
                        <a:srgbClr val="CC0066"/>
                      </a:solidFill>
                      <a:latin typeface="+mj-lt"/>
                    </a:rPr>
                    <a:t>Capping </a:t>
                  </a:r>
                  <a:r>
                    <a:rPr lang="en-US" sz="1800" b="1" dirty="0" err="1">
                      <a:solidFill>
                        <a:srgbClr val="CC0066"/>
                      </a:solidFill>
                      <a:latin typeface="+mj-lt"/>
                    </a:rPr>
                    <a:t>hyperintensity</a:t>
                  </a:r>
                  <a:r>
                    <a:rPr lang="en-US" sz="1800" b="1" dirty="0">
                      <a:solidFill>
                        <a:srgbClr val="CC0066"/>
                      </a:solidFill>
                      <a:latin typeface="+mj-lt"/>
                    </a:rPr>
                    <a:t> </a:t>
                  </a:r>
                  <a:r>
                    <a:rPr lang="en-US" sz="1800" dirty="0">
                      <a:latin typeface="+mj-lt"/>
                    </a:rPr>
                    <a:t>anterior to the frontal horns of the lateral ventricles was present </a:t>
                  </a:r>
                  <a:r>
                    <a:rPr lang="it-IT" sz="1800" dirty="0">
                      <a:latin typeface="+mj-lt"/>
                    </a:rPr>
                    <a:t>in</a:t>
                  </a:r>
                  <a:r>
                    <a:rPr lang="it-IT" sz="1800" b="1" dirty="0">
                      <a:solidFill>
                        <a:srgbClr val="CC0066"/>
                      </a:solidFill>
                      <a:latin typeface="+mj-lt"/>
                    </a:rPr>
                    <a:t> </a:t>
                  </a:r>
                  <a:r>
                    <a:rPr lang="it-IT" sz="1800" b="1" dirty="0" err="1">
                      <a:solidFill>
                        <a:srgbClr val="CC0066"/>
                      </a:solidFill>
                      <a:latin typeface="+mj-lt"/>
                    </a:rPr>
                    <a:t>all</a:t>
                  </a:r>
                  <a:r>
                    <a:rPr lang="it-IT" sz="1800" b="1" dirty="0">
                      <a:solidFill>
                        <a:srgbClr val="CC0066"/>
                      </a:solidFill>
                      <a:latin typeface="+mj-lt"/>
                    </a:rPr>
                    <a:t> </a:t>
                  </a:r>
                  <a:r>
                    <a:rPr lang="it-IT" sz="1800" b="1" dirty="0" smtClean="0">
                      <a:solidFill>
                        <a:srgbClr val="CC0066"/>
                      </a:solidFill>
                      <a:latin typeface="+mj-lt"/>
                    </a:rPr>
                    <a:t>HC</a:t>
                  </a:r>
                  <a:endParaRPr lang="it-IT" altLang="it-IT" sz="2000" dirty="0">
                    <a:latin typeface="+mj-lt"/>
                  </a:endParaRPr>
                </a:p>
              </p:txBody>
            </p:sp>
            <p:sp>
              <p:nvSpPr>
                <p:cNvPr id="32" name="CasellaDiTesto 31">
                  <a:extLst>
                    <a:ext uri="{FF2B5EF4-FFF2-40B4-BE49-F238E27FC236}">
                      <a16:creationId xmlns="" xmlns:a16="http://schemas.microsoft.com/office/drawing/2014/main" id="{E0E616D2-3A5B-444B-AD7C-CB2768E1E75B}"/>
                    </a:ext>
                  </a:extLst>
                </p:cNvPr>
                <p:cNvSpPr txBox="1"/>
                <p:nvPr/>
              </p:nvSpPr>
              <p:spPr>
                <a:xfrm>
                  <a:off x="7464491" y="2060686"/>
                  <a:ext cx="2880320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1400" dirty="0" err="1"/>
                    <a:t>Neema</a:t>
                  </a:r>
                  <a:r>
                    <a:rPr lang="it-IT" sz="1400" dirty="0"/>
                    <a:t> et al., </a:t>
                  </a:r>
                  <a:r>
                    <a:rPr lang="it-IT" sz="1400" dirty="0" err="1"/>
                    <a:t>Am</a:t>
                  </a:r>
                  <a:r>
                    <a:rPr lang="it-IT" sz="1400" dirty="0"/>
                    <a:t> J </a:t>
                  </a:r>
                  <a:r>
                    <a:rPr lang="it-IT" sz="1400" dirty="0" err="1"/>
                    <a:t>Neuroradiol</a:t>
                  </a:r>
                  <a:r>
                    <a:rPr lang="it-IT" sz="1400" dirty="0"/>
                    <a:t> 2009</a:t>
                  </a:r>
                </a:p>
              </p:txBody>
            </p:sp>
          </p:grpSp>
          <p:grpSp>
            <p:nvGrpSpPr>
              <p:cNvPr id="27" name="Gruppo 26">
                <a:extLst>
                  <a:ext uri="{FF2B5EF4-FFF2-40B4-BE49-F238E27FC236}">
                    <a16:creationId xmlns="" xmlns:a16="http://schemas.microsoft.com/office/drawing/2014/main" id="{E317B177-610E-48F6-9FBA-28D7D8E4750C}"/>
                  </a:ext>
                </a:extLst>
              </p:cNvPr>
              <p:cNvGrpSpPr/>
              <p:nvPr/>
            </p:nvGrpSpPr>
            <p:grpSpPr>
              <a:xfrm>
                <a:off x="1999778" y="3805944"/>
                <a:ext cx="7161835" cy="866775"/>
                <a:chOff x="-448494" y="3229880"/>
                <a:chExt cx="7161835" cy="866775"/>
              </a:xfrm>
            </p:grpSpPr>
            <p:pic>
              <p:nvPicPr>
                <p:cNvPr id="28" name="Picture 2">
                  <a:extLst>
                    <a:ext uri="{FF2B5EF4-FFF2-40B4-BE49-F238E27FC236}">
                      <a16:creationId xmlns="" xmlns:a16="http://schemas.microsoft.com/office/drawing/2014/main" id="{DB410A42-3932-4D03-BA1A-D0FF3EA0B0F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3817743" y="3229880"/>
                  <a:ext cx="2895598" cy="8667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9" name="CasellaDiTesto 35">
                  <a:extLst>
                    <a:ext uri="{FF2B5EF4-FFF2-40B4-BE49-F238E27FC236}">
                      <a16:creationId xmlns="" xmlns:a16="http://schemas.microsoft.com/office/drawing/2014/main" id="{06DDF700-93D5-4F45-97EA-B6F411D1A761}"/>
                    </a:ext>
                  </a:extLst>
                </p:cNvPr>
                <p:cNvSpPr txBox="1"/>
                <p:nvPr/>
              </p:nvSpPr>
              <p:spPr>
                <a:xfrm>
                  <a:off x="-448494" y="3234881"/>
                  <a:ext cx="3668145" cy="86177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b="1" dirty="0">
                      <a:solidFill>
                        <a:srgbClr val="CC0066"/>
                      </a:solidFill>
                    </a:rPr>
                    <a:t>34% patients with migraine </a:t>
                  </a:r>
                  <a:r>
                    <a:rPr lang="en-US" dirty="0"/>
                    <a:t>met DIS 2010 Mc Donald criteria</a:t>
                  </a:r>
                </a:p>
                <a:p>
                  <a:pPr algn="ctr"/>
                  <a:r>
                    <a:rPr lang="it-IT" sz="1400" dirty="0" err="1"/>
                    <a:t>Liu</a:t>
                  </a:r>
                  <a:r>
                    <a:rPr lang="it-IT" sz="1400" dirty="0"/>
                    <a:t> et al., MSJ 2013</a:t>
                  </a:r>
                </a:p>
              </p:txBody>
            </p:sp>
            <p:sp>
              <p:nvSpPr>
                <p:cNvPr id="30" name="Rettangolo 29">
                  <a:extLst>
                    <a:ext uri="{FF2B5EF4-FFF2-40B4-BE49-F238E27FC236}">
                      <a16:creationId xmlns="" xmlns:a16="http://schemas.microsoft.com/office/drawing/2014/main" id="{C3DACC94-9A6F-4B19-A9DF-67DD5BD52A2F}"/>
                    </a:ext>
                  </a:extLst>
                </p:cNvPr>
                <p:cNvSpPr/>
                <p:nvPr/>
              </p:nvSpPr>
              <p:spPr>
                <a:xfrm>
                  <a:off x="3809190" y="3733936"/>
                  <a:ext cx="2871936" cy="216024"/>
                </a:xfrm>
                <a:prstGeom prst="rect">
                  <a:avLst/>
                </a:prstGeom>
                <a:noFill/>
                <a:ln w="28575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it-IT"/>
                </a:p>
              </p:txBody>
            </p:sp>
          </p:grpSp>
        </p:grpSp>
        <p:sp>
          <p:nvSpPr>
            <p:cNvPr id="35" name="Rectangle 20">
              <a:extLst>
                <a:ext uri="{FF2B5EF4-FFF2-40B4-BE49-F238E27FC236}">
                  <a16:creationId xmlns="" xmlns:a16="http://schemas.microsoft.com/office/drawing/2014/main" id="{6011CC23-8EB7-4482-9D31-F140E8A785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99462" y="6021288"/>
              <a:ext cx="706531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just">
                <a:buNone/>
              </a:pPr>
              <a:endParaRPr lang="it-IT" altLang="it-IT" sz="2000" dirty="0">
                <a:latin typeface="+mj-lt"/>
              </a:endParaRPr>
            </a:p>
          </p:txBody>
        </p:sp>
        <p:sp>
          <p:nvSpPr>
            <p:cNvPr id="3" name="Rettangolo 2">
              <a:extLst>
                <a:ext uri="{FF2B5EF4-FFF2-40B4-BE49-F238E27FC236}">
                  <a16:creationId xmlns="" xmlns:a16="http://schemas.microsoft.com/office/drawing/2014/main" id="{D45D40E6-B862-49F5-83C2-9081FB31436A}"/>
                </a:ext>
              </a:extLst>
            </p:cNvPr>
            <p:cNvSpPr/>
            <p:nvPr/>
          </p:nvSpPr>
          <p:spPr>
            <a:xfrm>
              <a:off x="2263973" y="5230938"/>
              <a:ext cx="7584676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dirty="0"/>
                <a:t>Periventricular lesions can be detected in </a:t>
              </a:r>
              <a:r>
                <a:rPr lang="en-US" b="1" dirty="0">
                  <a:solidFill>
                    <a:srgbClr val="CC0066"/>
                  </a:solidFill>
                </a:rPr>
                <a:t>healthy individuals </a:t>
              </a:r>
              <a:r>
                <a:rPr lang="en-US" dirty="0"/>
                <a:t>and up to </a:t>
              </a:r>
              <a:r>
                <a:rPr lang="en-US" b="1" dirty="0">
                  <a:solidFill>
                    <a:srgbClr val="CC0066"/>
                  </a:solidFill>
                </a:rPr>
                <a:t>30% of migraine patients  </a:t>
              </a:r>
              <a:r>
                <a:rPr lang="en-US" b="1" dirty="0" smtClean="0">
                  <a:solidFill>
                    <a:srgbClr val="CC0066"/>
                  </a:solidFill>
                </a:rPr>
                <a:t>		</a:t>
              </a:r>
              <a:r>
                <a:rPr lang="da-DK" sz="1400" dirty="0" smtClean="0"/>
                <a:t>Absinta </a:t>
              </a:r>
              <a:r>
                <a:rPr lang="da-DK" sz="1400" dirty="0"/>
                <a:t>et al., J Neurol </a:t>
              </a:r>
              <a:r>
                <a:rPr lang="da-DK" sz="1400" dirty="0" smtClean="0"/>
                <a:t>2012</a:t>
              </a:r>
              <a:endParaRPr lang="da-DK" sz="1400" dirty="0"/>
            </a:p>
          </p:txBody>
        </p:sp>
      </p:grpSp>
      <p:sp>
        <p:nvSpPr>
          <p:cNvPr id="36" name="Rectangle 2"/>
          <p:cNvSpPr>
            <a:spLocks/>
          </p:cNvSpPr>
          <p:nvPr/>
        </p:nvSpPr>
        <p:spPr bwMode="auto">
          <a:xfrm>
            <a:off x="899519" y="44983"/>
            <a:ext cx="7340204" cy="99044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1041861716 h 21600"/>
              <a:gd name="T4" fmla="*/ 2147483647 w 21600"/>
              <a:gd name="T5" fmla="*/ 2083721322 h 21600"/>
              <a:gd name="T6" fmla="*/ 0 w 21600"/>
              <a:gd name="T7" fmla="*/ 1041861716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986" tIns="46793" rIns="89986" bIns="46793" anchor="ctr"/>
          <a:lstStyle>
            <a:lvl1pPr eaLnBrk="0" hangingPunct="0">
              <a:spcBef>
                <a:spcPts val="800"/>
              </a:spcBef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Cambria" panose="02040503050406030204" pitchFamily="18" charset="0"/>
                <a:ea typeface="Microsoft YaHei" panose="020B0503020204020204" pitchFamily="34" charset="-122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>
              <a:spcBef>
                <a:spcPct val="0"/>
              </a:spcBef>
            </a:pPr>
            <a:endParaRPr lang="it-IT" altLang="it-IT" sz="3199" b="1" dirty="0">
              <a:solidFill>
                <a:srgbClr val="009999"/>
              </a:solidFill>
              <a:latin typeface="Calibri" panose="020F0502020204030204" pitchFamily="34" charset="0"/>
            </a:endParaRPr>
          </a:p>
        </p:txBody>
      </p:sp>
      <p:cxnSp>
        <p:nvCxnSpPr>
          <p:cNvPr id="37" name="Connettore 1 17">
            <a:extLst>
              <a:ext uri="{FF2B5EF4-FFF2-40B4-BE49-F238E27FC236}">
                <a16:creationId xmlns="" xmlns:a16="http://schemas.microsoft.com/office/drawing/2014/main" id="{7BAA952C-42BF-4183-BE7E-D45D9E600E20}"/>
              </a:ext>
            </a:extLst>
          </p:cNvPr>
          <p:cNvCxnSpPr/>
          <p:nvPr/>
        </p:nvCxnSpPr>
        <p:spPr>
          <a:xfrm>
            <a:off x="686403" y="1224000"/>
            <a:ext cx="7771199" cy="0"/>
          </a:xfrm>
          <a:prstGeom prst="line">
            <a:avLst/>
          </a:prstGeom>
          <a:ln w="28575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2">
            <a:extLst>
              <a:ext uri="{FF2B5EF4-FFF2-40B4-BE49-F238E27FC236}">
                <a16:creationId xmlns="" xmlns:a16="http://schemas.microsoft.com/office/drawing/2014/main" id="{2493CC34-584E-44E2-A0BF-1256EB6AED41}"/>
              </a:ext>
            </a:extLst>
          </p:cNvPr>
          <p:cNvSpPr/>
          <p:nvPr/>
        </p:nvSpPr>
        <p:spPr>
          <a:xfrm>
            <a:off x="526076" y="468000"/>
            <a:ext cx="8091849" cy="990566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89986" tIns="46793" rIns="89986" bIns="46793" anchor="ctr" anchorCtr="0" compatLnSpc="1"/>
          <a:lstStyle/>
          <a:p>
            <a:pPr algn="ctr" hangingPunct="0">
              <a:tabLst>
                <a:tab pos="0" algn="l"/>
                <a:tab pos="914217" algn="l"/>
                <a:tab pos="1828434" algn="l"/>
                <a:tab pos="2742650" algn="l"/>
                <a:tab pos="3656868" algn="l"/>
                <a:tab pos="4571086" algn="l"/>
                <a:tab pos="5485302" algn="l"/>
                <a:tab pos="6399519" algn="l"/>
                <a:tab pos="7313737" algn="l"/>
                <a:tab pos="8227954" algn="l"/>
                <a:tab pos="9142171" algn="l"/>
                <a:tab pos="10056388" algn="l"/>
              </a:tabLst>
            </a:pPr>
            <a:r>
              <a:rPr lang="it-IT" sz="3199" b="1" dirty="0" smtClean="0">
                <a:solidFill>
                  <a:srgbClr val="009999"/>
                </a:solidFill>
                <a:latin typeface="Calibri" panose="020F0502020204030204" pitchFamily="34" charset="0"/>
                <a:ea typeface="Microsoft YaHei" pitchFamily="2"/>
                <a:cs typeface="Arial" pitchFamily="2"/>
              </a:rPr>
              <a:t>MAGNIMS 2016 - </a:t>
            </a:r>
            <a:r>
              <a:rPr lang="it-IT" sz="3199" b="1" dirty="0" err="1" smtClean="0">
                <a:solidFill>
                  <a:srgbClr val="009999"/>
                </a:solidFill>
                <a:latin typeface="Calibri" panose="020F0502020204030204" pitchFamily="34" charset="0"/>
                <a:ea typeface="Microsoft YaHei" pitchFamily="2"/>
                <a:cs typeface="Arial" pitchFamily="2"/>
              </a:rPr>
              <a:t>Rationale</a:t>
            </a:r>
            <a:r>
              <a:rPr lang="it-IT" sz="3199" b="1" dirty="0" smtClean="0">
                <a:solidFill>
                  <a:srgbClr val="009999"/>
                </a:solidFill>
                <a:latin typeface="Calibri" panose="020F0502020204030204" pitchFamily="34" charset="0"/>
                <a:ea typeface="Microsoft YaHei" pitchFamily="2"/>
                <a:cs typeface="Arial" pitchFamily="2"/>
              </a:rPr>
              <a:t> for </a:t>
            </a:r>
            <a:r>
              <a:rPr lang="it-IT" sz="3199" b="1" dirty="0" err="1" smtClean="0">
                <a:solidFill>
                  <a:srgbClr val="009999"/>
                </a:solidFill>
                <a:latin typeface="Calibri" panose="020F0502020204030204" pitchFamily="34" charset="0"/>
                <a:ea typeface="Microsoft YaHei" pitchFamily="2"/>
                <a:cs typeface="Arial" pitchFamily="2"/>
              </a:rPr>
              <a:t>modifications</a:t>
            </a:r>
            <a:endParaRPr lang="it-IT" sz="3199" b="1" dirty="0">
              <a:solidFill>
                <a:srgbClr val="009999"/>
              </a:solidFill>
              <a:latin typeface="Calibri" panose="020F0502020204030204" pitchFamily="34" charset="0"/>
              <a:ea typeface="Microsoft YaHei" pitchFamily="2"/>
              <a:cs typeface="Arial" pitchFamily="2"/>
            </a:endParaRPr>
          </a:p>
        </p:txBody>
      </p:sp>
      <p:pic>
        <p:nvPicPr>
          <p:cNvPr id="23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8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Rettangolo 1">
            <a:extLst>
              <a:ext uri="{FF2B5EF4-FFF2-40B4-BE49-F238E27FC236}">
                <a16:creationId xmlns="" xmlns:a16="http://schemas.microsoft.com/office/drawing/2014/main" id="{8CDE19E0-2CE1-4145-8433-2B3249F432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6257" y="1240304"/>
            <a:ext cx="8491486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ts val="800"/>
              </a:spcBef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3200">
                <a:solidFill>
                  <a:srgbClr val="000000"/>
                </a:solidFill>
                <a:latin typeface="Cambria" panose="02040503050406030204" pitchFamily="18" charset="0"/>
                <a:ea typeface="Microsoft YaHei" panose="020B0503020204020204" pitchFamily="34" charset="-122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>
              <a:spcBef>
                <a:spcPct val="0"/>
              </a:spcBef>
            </a:pPr>
            <a:r>
              <a:rPr lang="it-IT" altLang="it-IT" sz="2400" b="1" dirty="0">
                <a:solidFill>
                  <a:srgbClr val="CC0066"/>
                </a:solidFill>
                <a:latin typeface="Calibri" panose="020F0502020204030204" pitchFamily="34" charset="0"/>
              </a:rPr>
              <a:t>To reduce the risk of FP: </a:t>
            </a:r>
            <a:r>
              <a:rPr lang="it-IT" altLang="it-IT" sz="2400" b="1" dirty="0" smtClean="0">
                <a:solidFill>
                  <a:srgbClr val="CC0066"/>
                </a:solidFill>
                <a:latin typeface="Calibri" panose="020F0502020204030204" pitchFamily="34" charset="0"/>
              </a:rPr>
              <a:t>↑ </a:t>
            </a:r>
            <a:r>
              <a:rPr lang="it-IT" altLang="it-IT" sz="2400" b="1" dirty="0" err="1">
                <a:solidFill>
                  <a:srgbClr val="CC0066"/>
                </a:solidFill>
                <a:latin typeface="Calibri" panose="020F0502020204030204" pitchFamily="34" charset="0"/>
              </a:rPr>
              <a:t>number</a:t>
            </a:r>
            <a:r>
              <a:rPr lang="it-IT" altLang="it-IT" sz="2400" b="1" dirty="0">
                <a:solidFill>
                  <a:srgbClr val="CC0066"/>
                </a:solidFill>
                <a:latin typeface="Calibri" panose="020F0502020204030204" pitchFamily="34" charset="0"/>
              </a:rPr>
              <a:t> of PV </a:t>
            </a:r>
            <a:r>
              <a:rPr lang="it-IT" altLang="it-IT" sz="2400" b="1" dirty="0" err="1">
                <a:solidFill>
                  <a:srgbClr val="CC0066"/>
                </a:solidFill>
                <a:latin typeface="Calibri" panose="020F0502020204030204" pitchFamily="34" charset="0"/>
              </a:rPr>
              <a:t>required</a:t>
            </a:r>
            <a:r>
              <a:rPr lang="it-IT" altLang="it-IT" sz="2400" b="1" dirty="0">
                <a:solidFill>
                  <a:srgbClr val="CC0066"/>
                </a:solidFill>
                <a:latin typeface="Calibri" panose="020F0502020204030204" pitchFamily="34" charset="0"/>
              </a:rPr>
              <a:t> (1</a:t>
            </a:r>
            <a:r>
              <a:rPr lang="it-IT" altLang="it-IT" sz="2400" b="1" dirty="0">
                <a:solidFill>
                  <a:srgbClr val="CC0066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3</a:t>
            </a:r>
            <a:r>
              <a:rPr lang="it-IT" altLang="it-IT" sz="2400" b="1" dirty="0">
                <a:solidFill>
                  <a:srgbClr val="CC0066"/>
                </a:solidFill>
                <a:latin typeface="Calibri" panose="020F0502020204030204" pitchFamily="34" charset="0"/>
              </a:rPr>
              <a:t>)</a:t>
            </a:r>
          </a:p>
          <a:p>
            <a:pPr algn="ctr" eaLnBrk="1" hangingPunct="1">
              <a:spcBef>
                <a:spcPts val="0"/>
              </a:spcBef>
              <a:tabLst/>
            </a:pPr>
            <a:r>
              <a:rPr lang="it-IT" altLang="it-IT" sz="1400" dirty="0">
                <a:solidFill>
                  <a:schemeClr val="tx1"/>
                </a:solidFill>
                <a:latin typeface="Calibri" panose="020F0502020204030204" pitchFamily="34" charset="0"/>
              </a:rPr>
              <a:t>(</a:t>
            </a:r>
            <a:r>
              <a:rPr lang="fr-FR" altLang="it-IT" sz="1400" dirty="0" err="1">
                <a:solidFill>
                  <a:prstClr val="black"/>
                </a:solidFill>
                <a:latin typeface="+mn-lt"/>
                <a:ea typeface="+mn-ea"/>
                <a:cs typeface="+mn-cs"/>
              </a:rPr>
              <a:t>Barkhof</a:t>
            </a:r>
            <a:r>
              <a:rPr lang="fr-FR" altLang="it-IT" sz="1400" dirty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 et al., Brain</a:t>
            </a:r>
            <a:r>
              <a:rPr lang="it-IT" altLang="it-IT" sz="1400" dirty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 1997</a:t>
            </a:r>
            <a:r>
              <a:rPr lang="it-IT" altLang="it-IT" sz="1400" dirty="0">
                <a:solidFill>
                  <a:prstClr val="black"/>
                </a:solidFill>
                <a:latin typeface="Calibri Light" panose="020F0302020204030204"/>
                <a:ea typeface="+mn-ea"/>
                <a:cs typeface="+mn-cs"/>
              </a:rPr>
              <a:t>; </a:t>
            </a:r>
            <a:r>
              <a:rPr lang="it-IT" sz="1400" dirty="0">
                <a:solidFill>
                  <a:prstClr val="black"/>
                </a:solidFill>
                <a:latin typeface="Calibri"/>
              </a:rPr>
              <a:t>Nielsen et al., </a:t>
            </a:r>
            <a:r>
              <a:rPr lang="it-IT" sz="1400" dirty="0" err="1">
                <a:solidFill>
                  <a:prstClr val="black"/>
                </a:solidFill>
                <a:latin typeface="Calibri"/>
              </a:rPr>
              <a:t>Ann</a:t>
            </a:r>
            <a:r>
              <a:rPr lang="it-IT" sz="1400" dirty="0">
                <a:solidFill>
                  <a:prstClr val="black"/>
                </a:solidFill>
                <a:latin typeface="Calibri"/>
              </a:rPr>
              <a:t> </a:t>
            </a:r>
            <a:r>
              <a:rPr lang="it-IT" sz="1400" dirty="0" err="1">
                <a:solidFill>
                  <a:prstClr val="black"/>
                </a:solidFill>
                <a:latin typeface="Calibri"/>
              </a:rPr>
              <a:t>Neurol</a:t>
            </a:r>
            <a:r>
              <a:rPr lang="it-IT" sz="1400" dirty="0">
                <a:solidFill>
                  <a:prstClr val="black"/>
                </a:solidFill>
                <a:latin typeface="Calibri"/>
              </a:rPr>
              <a:t> 2005;</a:t>
            </a:r>
            <a:r>
              <a:rPr lang="it-IT" altLang="it-IT" sz="1400" dirty="0">
                <a:solidFill>
                  <a:prstClr val="black"/>
                </a:solidFill>
                <a:latin typeface="Calibri Light" panose="020F0302020204030204"/>
                <a:ea typeface="+mn-ea"/>
                <a:cs typeface="+mn-cs"/>
              </a:rPr>
              <a:t> </a:t>
            </a:r>
            <a:r>
              <a:rPr lang="it-IT" sz="14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Neema</a:t>
            </a:r>
            <a:r>
              <a:rPr lang="it-IT" sz="14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et al., </a:t>
            </a:r>
            <a:r>
              <a:rPr lang="it-IT" sz="14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Am</a:t>
            </a:r>
            <a:r>
              <a:rPr lang="it-IT" sz="14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J </a:t>
            </a:r>
            <a:r>
              <a:rPr lang="it-IT" sz="14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Neuroradiol</a:t>
            </a:r>
            <a:r>
              <a:rPr lang="it-IT" sz="14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2009; </a:t>
            </a:r>
            <a:r>
              <a:rPr lang="it-IT" sz="14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Absinta</a:t>
            </a:r>
            <a:r>
              <a:rPr lang="it-IT" sz="14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et al., J </a:t>
            </a:r>
            <a:r>
              <a:rPr lang="it-IT" sz="14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Neurol</a:t>
            </a:r>
            <a:r>
              <a:rPr lang="it-IT" sz="14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2012; </a:t>
            </a:r>
            <a:r>
              <a:rPr lang="it-IT" sz="1400" dirty="0" err="1">
                <a:solidFill>
                  <a:prstClr val="black"/>
                </a:solidFill>
                <a:latin typeface="Calibri"/>
              </a:rPr>
              <a:t>Liu</a:t>
            </a:r>
            <a:r>
              <a:rPr lang="it-IT" sz="1400" dirty="0">
                <a:solidFill>
                  <a:prstClr val="black"/>
                </a:solidFill>
                <a:latin typeface="Calibri"/>
              </a:rPr>
              <a:t> et al., MSJ 2013; </a:t>
            </a:r>
            <a:r>
              <a:rPr lang="it-IT" sz="14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Kim</a:t>
            </a:r>
            <a:r>
              <a:rPr lang="it-IT" sz="14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et al., MSJ 2014; </a:t>
            </a:r>
            <a:r>
              <a:rPr lang="it-IT" sz="14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Brownlee</a:t>
            </a:r>
            <a:r>
              <a:rPr lang="it-IT" sz="14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et al., MSJ 2016) </a:t>
            </a:r>
          </a:p>
        </p:txBody>
      </p:sp>
    </p:spTree>
    <p:extLst>
      <p:ext uri="{BB962C8B-B14F-4D97-AF65-F5344CB8AC3E}">
        <p14:creationId xmlns:p14="http://schemas.microsoft.com/office/powerpoint/2010/main" val="1025424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4">
            <a:extLst>
              <a:ext uri="{FF2B5EF4-FFF2-40B4-BE49-F238E27FC236}">
                <a16:creationId xmlns="" xmlns:a16="http://schemas.microsoft.com/office/drawing/2014/main" id="{753B7CEE-0CEF-4441-B53A-AD4BB5EF4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035415"/>
            <a:ext cx="3711839" cy="3633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CasellaDiTesto 12">
            <a:extLst>
              <a:ext uri="{FF2B5EF4-FFF2-40B4-BE49-F238E27FC236}">
                <a16:creationId xmlns="" xmlns:a16="http://schemas.microsoft.com/office/drawing/2014/main" id="{C08C708D-3C8F-4E82-AC36-644F1F2329ED}"/>
              </a:ext>
            </a:extLst>
          </p:cNvPr>
          <p:cNvSpPr txBox="1"/>
          <p:nvPr/>
        </p:nvSpPr>
        <p:spPr>
          <a:xfrm>
            <a:off x="4067944" y="1991230"/>
            <a:ext cx="493597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/>
              <a:t>Cortical lesions are rare in </a:t>
            </a:r>
            <a:r>
              <a:rPr lang="en-US" dirty="0" smtClean="0"/>
              <a:t>HC (identified </a:t>
            </a:r>
            <a:r>
              <a:rPr lang="en-US" dirty="0"/>
              <a:t>in 1 of 30 individuals) </a:t>
            </a:r>
            <a:r>
              <a:rPr lang="en-US" sz="1400" dirty="0"/>
              <a:t>(</a:t>
            </a:r>
            <a:r>
              <a:rPr lang="en-US" sz="1400" dirty="0" err="1"/>
              <a:t>Sethi</a:t>
            </a:r>
            <a:r>
              <a:rPr lang="en-US" sz="1400" dirty="0"/>
              <a:t> et al., JNNP 2012) </a:t>
            </a:r>
            <a:r>
              <a:rPr lang="en-US" dirty="0"/>
              <a:t>and in MS mimics </a:t>
            </a:r>
            <a:r>
              <a:rPr lang="en-US" sz="1400" dirty="0"/>
              <a:t>(</a:t>
            </a:r>
            <a:r>
              <a:rPr lang="en-US" sz="1400" dirty="0" err="1"/>
              <a:t>Absinta</a:t>
            </a:r>
            <a:r>
              <a:rPr lang="en-US" sz="1400" dirty="0"/>
              <a:t> et al., J </a:t>
            </a:r>
            <a:r>
              <a:rPr lang="en-US" sz="1400" dirty="0" err="1"/>
              <a:t>Neurol</a:t>
            </a:r>
            <a:r>
              <a:rPr lang="en-US" sz="1400" dirty="0"/>
              <a:t> 2012, Calabrese et al., Neurology 2012)</a:t>
            </a:r>
          </a:p>
        </p:txBody>
      </p:sp>
      <p:grpSp>
        <p:nvGrpSpPr>
          <p:cNvPr id="17" name="Gruppo 16">
            <a:extLst>
              <a:ext uri="{FF2B5EF4-FFF2-40B4-BE49-F238E27FC236}">
                <a16:creationId xmlns="" xmlns:a16="http://schemas.microsoft.com/office/drawing/2014/main" id="{3A0DD80F-2C4C-4217-83B5-4E008F6D34B9}"/>
              </a:ext>
            </a:extLst>
          </p:cNvPr>
          <p:cNvGrpSpPr/>
          <p:nvPr/>
        </p:nvGrpSpPr>
        <p:grpSpPr>
          <a:xfrm>
            <a:off x="476179" y="1991229"/>
            <a:ext cx="3536223" cy="1869819"/>
            <a:chOff x="3290218" y="4110190"/>
            <a:chExt cx="3580988" cy="1690736"/>
          </a:xfrm>
        </p:grpSpPr>
        <p:pic>
          <p:nvPicPr>
            <p:cNvPr id="20" name="Picture 3">
              <a:extLst>
                <a:ext uri="{FF2B5EF4-FFF2-40B4-BE49-F238E27FC236}">
                  <a16:creationId xmlns="" xmlns:a16="http://schemas.microsoft.com/office/drawing/2014/main" id="{372F3980-E985-484F-8EB8-0E0D971B9A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8166" r="30710"/>
            <a:stretch>
              <a:fillRect/>
            </a:stretch>
          </p:blipFill>
          <p:spPr bwMode="auto">
            <a:xfrm>
              <a:off x="3290218" y="4110190"/>
              <a:ext cx="3580988" cy="1690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CasellaDiTesto 20">
              <a:extLst>
                <a:ext uri="{FF2B5EF4-FFF2-40B4-BE49-F238E27FC236}">
                  <a16:creationId xmlns="" xmlns:a16="http://schemas.microsoft.com/office/drawing/2014/main" id="{4BB9C12F-BC58-46BA-8FE2-F520AE24A01E}"/>
                </a:ext>
              </a:extLst>
            </p:cNvPr>
            <p:cNvSpPr txBox="1"/>
            <p:nvPr/>
          </p:nvSpPr>
          <p:spPr>
            <a:xfrm>
              <a:off x="4021378" y="5550457"/>
              <a:ext cx="2118668" cy="25046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tIns="0" bIns="0" rtlCol="0">
              <a:spAutoFit/>
            </a:bodyPr>
            <a:lstStyle/>
            <a:p>
              <a:pPr algn="ctr"/>
              <a:r>
                <a:rPr lang="it-IT" b="1" dirty="0">
                  <a:solidFill>
                    <a:srgbClr val="CC0066"/>
                  </a:solidFill>
                </a:rPr>
                <a:t>CORTICAL</a:t>
              </a:r>
            </a:p>
          </p:txBody>
        </p:sp>
      </p:grpSp>
      <p:graphicFrame>
        <p:nvGraphicFramePr>
          <p:cNvPr id="23" name="Tabella 22">
            <a:extLst>
              <a:ext uri="{FF2B5EF4-FFF2-40B4-BE49-F238E27FC236}">
                <a16:creationId xmlns="" xmlns:a16="http://schemas.microsoft.com/office/drawing/2014/main" id="{C291D702-2D8A-4AFB-A4E3-633A65408E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7157534"/>
              </p:ext>
            </p:extLst>
          </p:nvPr>
        </p:nvGraphicFramePr>
        <p:xfrm>
          <a:off x="87017" y="5364494"/>
          <a:ext cx="5208256" cy="13538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9395">
                  <a:extLst>
                    <a:ext uri="{9D8B030D-6E8A-4147-A177-3AD203B41FA5}">
                      <a16:colId xmlns="" xmlns:a16="http://schemas.microsoft.com/office/drawing/2014/main" val="1909539609"/>
                    </a:ext>
                  </a:extLst>
                </a:gridCol>
                <a:gridCol w="1048884">
                  <a:extLst>
                    <a:ext uri="{9D8B030D-6E8A-4147-A177-3AD203B41FA5}">
                      <a16:colId xmlns="" xmlns:a16="http://schemas.microsoft.com/office/drawing/2014/main" val="2872785323"/>
                    </a:ext>
                  </a:extLst>
                </a:gridCol>
                <a:gridCol w="1048884">
                  <a:extLst>
                    <a:ext uri="{9D8B030D-6E8A-4147-A177-3AD203B41FA5}">
                      <a16:colId xmlns="" xmlns:a16="http://schemas.microsoft.com/office/drawing/2014/main" val="893071664"/>
                    </a:ext>
                  </a:extLst>
                </a:gridCol>
                <a:gridCol w="968984">
                  <a:extLst>
                    <a:ext uri="{9D8B030D-6E8A-4147-A177-3AD203B41FA5}">
                      <a16:colId xmlns="" xmlns:a16="http://schemas.microsoft.com/office/drawing/2014/main" val="3536615578"/>
                    </a:ext>
                  </a:extLst>
                </a:gridCol>
                <a:gridCol w="572109">
                  <a:extLst>
                    <a:ext uri="{9D8B030D-6E8A-4147-A177-3AD203B41FA5}">
                      <a16:colId xmlns="" xmlns:a16="http://schemas.microsoft.com/office/drawing/2014/main" val="1449026553"/>
                    </a:ext>
                  </a:extLst>
                </a:gridCol>
              </a:tblGrid>
              <a:tr h="152738">
                <a:tc>
                  <a:txBody>
                    <a:bodyPr/>
                    <a:lstStyle/>
                    <a:p>
                      <a:endParaRPr lang="it-IT" sz="1600" dirty="0"/>
                    </a:p>
                  </a:txBody>
                  <a:tcPr marL="81267" marR="8126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err="1"/>
                        <a:t>Sensitivity</a:t>
                      </a:r>
                      <a:endParaRPr lang="it-IT" sz="1600" dirty="0"/>
                    </a:p>
                  </a:txBody>
                  <a:tcPr marL="81267" marR="8126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err="1"/>
                        <a:t>Specificity</a:t>
                      </a:r>
                      <a:endParaRPr lang="it-IT" sz="1600" dirty="0"/>
                    </a:p>
                  </a:txBody>
                  <a:tcPr marL="81267" marR="8126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err="1"/>
                        <a:t>Accuracy</a:t>
                      </a:r>
                      <a:endParaRPr lang="it-IT" sz="1600" dirty="0"/>
                    </a:p>
                  </a:txBody>
                  <a:tcPr marL="81267" marR="8126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/>
                        <a:t>OR</a:t>
                      </a:r>
                    </a:p>
                  </a:txBody>
                  <a:tcPr marL="81267" marR="81267"/>
                </a:tc>
                <a:extLst>
                  <a:ext uri="{0D108BD9-81ED-4DB2-BD59-A6C34878D82A}">
                    <a16:rowId xmlns="" xmlns:a16="http://schemas.microsoft.com/office/drawing/2014/main" val="275722237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it-IT" sz="1600" dirty="0"/>
                        <a:t>DIS </a:t>
                      </a:r>
                      <a:r>
                        <a:rPr lang="it-IT" sz="1600" dirty="0" err="1"/>
                        <a:t>Polman</a:t>
                      </a:r>
                      <a:r>
                        <a:rPr lang="it-IT" sz="1600" dirty="0"/>
                        <a:t> 2005</a:t>
                      </a:r>
                    </a:p>
                  </a:txBody>
                  <a:tcPr marL="81267" marR="8126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/>
                        <a:t>74%</a:t>
                      </a:r>
                    </a:p>
                  </a:txBody>
                  <a:tcPr marL="81267" marR="8126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/>
                        <a:t>73%</a:t>
                      </a:r>
                    </a:p>
                  </a:txBody>
                  <a:tcPr marL="81267" marR="8126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/>
                        <a:t>74%</a:t>
                      </a:r>
                    </a:p>
                  </a:txBody>
                  <a:tcPr marL="81267" marR="8126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/>
                        <a:t>7.9</a:t>
                      </a:r>
                    </a:p>
                  </a:txBody>
                  <a:tcPr marL="81267" marR="81267"/>
                </a:tc>
                <a:extLst>
                  <a:ext uri="{0D108BD9-81ED-4DB2-BD59-A6C34878D82A}">
                    <a16:rowId xmlns="" xmlns:a16="http://schemas.microsoft.com/office/drawing/2014/main" val="346862737"/>
                  </a:ext>
                </a:extLst>
              </a:tr>
              <a:tr h="130250">
                <a:tc>
                  <a:txBody>
                    <a:bodyPr/>
                    <a:lstStyle/>
                    <a:p>
                      <a:r>
                        <a:rPr lang="it-IT" sz="1600" dirty="0"/>
                        <a:t>DIS </a:t>
                      </a:r>
                      <a:r>
                        <a:rPr lang="it-IT" sz="1600" dirty="0" err="1"/>
                        <a:t>Polman</a:t>
                      </a:r>
                      <a:r>
                        <a:rPr lang="it-IT" sz="1600" dirty="0"/>
                        <a:t> 2010</a:t>
                      </a:r>
                    </a:p>
                  </a:txBody>
                  <a:tcPr marL="81267" marR="8126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/>
                        <a:t>86%</a:t>
                      </a:r>
                    </a:p>
                  </a:txBody>
                  <a:tcPr marL="81267" marR="8126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/>
                        <a:t>42%</a:t>
                      </a:r>
                    </a:p>
                  </a:txBody>
                  <a:tcPr marL="81267" marR="8126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/>
                        <a:t>61%</a:t>
                      </a:r>
                    </a:p>
                  </a:txBody>
                  <a:tcPr marL="81267" marR="8126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/>
                        <a:t>4.3</a:t>
                      </a:r>
                    </a:p>
                  </a:txBody>
                  <a:tcPr marL="81267" marR="81267"/>
                </a:tc>
                <a:extLst>
                  <a:ext uri="{0D108BD9-81ED-4DB2-BD59-A6C34878D82A}">
                    <a16:rowId xmlns="" xmlns:a16="http://schemas.microsoft.com/office/drawing/2014/main" val="3242295103"/>
                  </a:ext>
                </a:extLst>
              </a:tr>
              <a:tr h="348038"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rgbClr val="FF0000"/>
                          </a:solidFill>
                        </a:rPr>
                        <a:t>DIS Filippi 2010</a:t>
                      </a:r>
                    </a:p>
                  </a:txBody>
                  <a:tcPr marL="81267" marR="8126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rgbClr val="FF0000"/>
                          </a:solidFill>
                        </a:rPr>
                        <a:t>77%</a:t>
                      </a:r>
                    </a:p>
                  </a:txBody>
                  <a:tcPr marL="81267" marR="8126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rgbClr val="FF0000"/>
                          </a:solidFill>
                        </a:rPr>
                        <a:t>93%</a:t>
                      </a:r>
                    </a:p>
                  </a:txBody>
                  <a:tcPr marL="81267" marR="8126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rgbClr val="FF0000"/>
                          </a:solidFill>
                        </a:rPr>
                        <a:t>86%</a:t>
                      </a:r>
                    </a:p>
                  </a:txBody>
                  <a:tcPr marL="81267" marR="8126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rgbClr val="FF0000"/>
                          </a:solidFill>
                        </a:rPr>
                        <a:t>47.3</a:t>
                      </a:r>
                    </a:p>
                  </a:txBody>
                  <a:tcPr marL="81267" marR="81267"/>
                </a:tc>
                <a:extLst>
                  <a:ext uri="{0D108BD9-81ED-4DB2-BD59-A6C34878D82A}">
                    <a16:rowId xmlns="" xmlns:a16="http://schemas.microsoft.com/office/drawing/2014/main" val="1666907310"/>
                  </a:ext>
                </a:extLst>
              </a:tr>
            </a:tbl>
          </a:graphicData>
        </a:graphic>
      </p:graphicFrame>
      <p:sp>
        <p:nvSpPr>
          <p:cNvPr id="24" name="CasellaDiTesto 23">
            <a:extLst>
              <a:ext uri="{FF2B5EF4-FFF2-40B4-BE49-F238E27FC236}">
                <a16:creationId xmlns="" xmlns:a16="http://schemas.microsoft.com/office/drawing/2014/main" id="{C05C1F97-4AB6-4B16-AA21-2B9F2AD7653A}"/>
              </a:ext>
            </a:extLst>
          </p:cNvPr>
          <p:cNvSpPr txBox="1"/>
          <p:nvPr/>
        </p:nvSpPr>
        <p:spPr>
          <a:xfrm>
            <a:off x="476177" y="3895888"/>
            <a:ext cx="326385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CC0066"/>
                </a:solidFill>
              </a:rPr>
              <a:t>CIS </a:t>
            </a:r>
            <a:r>
              <a:rPr lang="it-IT" b="1" dirty="0">
                <a:solidFill>
                  <a:srgbClr val="CC0066"/>
                </a:solidFill>
                <a:sym typeface="Wingdings" panose="05000000000000000000" pitchFamily="2" charset="2"/>
              </a:rPr>
              <a:t> </a:t>
            </a:r>
            <a:r>
              <a:rPr lang="it-IT" b="1" dirty="0" err="1">
                <a:solidFill>
                  <a:srgbClr val="CC0066"/>
                </a:solidFill>
                <a:sym typeface="Wingdings" panose="05000000000000000000" pitchFamily="2" charset="2"/>
              </a:rPr>
              <a:t>Clinically</a:t>
            </a:r>
            <a:r>
              <a:rPr lang="it-IT" b="1" dirty="0">
                <a:solidFill>
                  <a:srgbClr val="CC0066"/>
                </a:solidFill>
                <a:sym typeface="Wingdings" panose="05000000000000000000" pitchFamily="2" charset="2"/>
              </a:rPr>
              <a:t> </a:t>
            </a:r>
            <a:r>
              <a:rPr lang="it-IT" b="1" dirty="0" err="1">
                <a:solidFill>
                  <a:srgbClr val="CC0066"/>
                </a:solidFill>
                <a:sym typeface="Wingdings" panose="05000000000000000000" pitchFamily="2" charset="2"/>
              </a:rPr>
              <a:t>defined</a:t>
            </a:r>
            <a:r>
              <a:rPr lang="it-IT" b="1" dirty="0">
                <a:solidFill>
                  <a:srgbClr val="CC0066"/>
                </a:solidFill>
                <a:sym typeface="Wingdings" panose="05000000000000000000" pitchFamily="2" charset="2"/>
              </a:rPr>
              <a:t> MS</a:t>
            </a:r>
            <a:endParaRPr lang="it-IT" dirty="0"/>
          </a:p>
          <a:p>
            <a:r>
              <a:rPr lang="it-IT" dirty="0"/>
              <a:t>At </a:t>
            </a:r>
            <a:r>
              <a:rPr lang="it-IT" dirty="0" err="1"/>
              <a:t>least</a:t>
            </a:r>
            <a:r>
              <a:rPr lang="it-IT" dirty="0"/>
              <a:t> 2:</a:t>
            </a:r>
          </a:p>
          <a:p>
            <a:r>
              <a:rPr lang="it-IT" dirty="0"/>
              <a:t>1 </a:t>
            </a:r>
            <a:r>
              <a:rPr lang="it-IT" dirty="0" err="1"/>
              <a:t>enhancing</a:t>
            </a:r>
            <a:r>
              <a:rPr lang="it-IT" dirty="0"/>
              <a:t> or 1 SC </a:t>
            </a:r>
            <a:r>
              <a:rPr lang="it-IT" dirty="0" err="1"/>
              <a:t>lesion</a:t>
            </a:r>
            <a:endParaRPr lang="it-IT" dirty="0"/>
          </a:p>
          <a:p>
            <a:r>
              <a:rPr lang="it-IT" dirty="0"/>
              <a:t>1 </a:t>
            </a:r>
            <a:r>
              <a:rPr lang="it-IT" dirty="0" err="1"/>
              <a:t>infratentorial</a:t>
            </a:r>
            <a:r>
              <a:rPr lang="it-IT" dirty="0"/>
              <a:t> </a:t>
            </a:r>
            <a:r>
              <a:rPr lang="it-IT" dirty="0" err="1"/>
              <a:t>lesion</a:t>
            </a:r>
            <a:endParaRPr lang="it-IT" dirty="0"/>
          </a:p>
          <a:p>
            <a:r>
              <a:rPr lang="it-IT" dirty="0"/>
              <a:t>1 </a:t>
            </a:r>
            <a:r>
              <a:rPr lang="it-IT" dirty="0" err="1"/>
              <a:t>cortical</a:t>
            </a:r>
            <a:r>
              <a:rPr lang="it-IT" dirty="0"/>
              <a:t> </a:t>
            </a:r>
            <a:r>
              <a:rPr lang="it-IT" dirty="0" err="1"/>
              <a:t>lesion</a:t>
            </a:r>
            <a:endParaRPr lang="it-IT" dirty="0"/>
          </a:p>
        </p:txBody>
      </p:sp>
      <p:sp>
        <p:nvSpPr>
          <p:cNvPr id="14" name="CasellaDiTesto 13">
            <a:extLst>
              <a:ext uri="{FF2B5EF4-FFF2-40B4-BE49-F238E27FC236}">
                <a16:creationId xmlns="" xmlns:a16="http://schemas.microsoft.com/office/drawing/2014/main" id="{BE301C6A-6FBB-4396-AC75-0E9F8797706D}"/>
              </a:ext>
            </a:extLst>
          </p:cNvPr>
          <p:cNvSpPr txBox="1"/>
          <p:nvPr/>
        </p:nvSpPr>
        <p:spPr>
          <a:xfrm>
            <a:off x="5979941" y="6516633"/>
            <a:ext cx="2745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altLang="it-IT" sz="1400" dirty="0"/>
              <a:t>Filippi et al., </a:t>
            </a:r>
            <a:r>
              <a:rPr lang="it-IT" altLang="it-IT" sz="1400" dirty="0" err="1"/>
              <a:t>Neurology</a:t>
            </a:r>
            <a:r>
              <a:rPr lang="it-IT" altLang="it-IT" sz="1400" dirty="0"/>
              <a:t> 2010</a:t>
            </a:r>
          </a:p>
          <a:p>
            <a:endParaRPr lang="it-IT" dirty="0"/>
          </a:p>
        </p:txBody>
      </p:sp>
      <p:cxnSp>
        <p:nvCxnSpPr>
          <p:cNvPr id="19" name="Connettore 1 17">
            <a:extLst>
              <a:ext uri="{FF2B5EF4-FFF2-40B4-BE49-F238E27FC236}">
                <a16:creationId xmlns="" xmlns:a16="http://schemas.microsoft.com/office/drawing/2014/main" id="{7BAA952C-42BF-4183-BE7E-D45D9E600E20}"/>
              </a:ext>
            </a:extLst>
          </p:cNvPr>
          <p:cNvCxnSpPr/>
          <p:nvPr/>
        </p:nvCxnSpPr>
        <p:spPr>
          <a:xfrm>
            <a:off x="686403" y="1224000"/>
            <a:ext cx="7771199" cy="0"/>
          </a:xfrm>
          <a:prstGeom prst="line">
            <a:avLst/>
          </a:prstGeom>
          <a:ln w="28575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">
            <a:extLst>
              <a:ext uri="{FF2B5EF4-FFF2-40B4-BE49-F238E27FC236}">
                <a16:creationId xmlns="" xmlns:a16="http://schemas.microsoft.com/office/drawing/2014/main" id="{2493CC34-584E-44E2-A0BF-1256EB6AED41}"/>
              </a:ext>
            </a:extLst>
          </p:cNvPr>
          <p:cNvSpPr/>
          <p:nvPr/>
        </p:nvSpPr>
        <p:spPr>
          <a:xfrm>
            <a:off x="526076" y="468000"/>
            <a:ext cx="8091849" cy="990566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89986" tIns="46793" rIns="89986" bIns="46793" anchor="ctr" anchorCtr="0" compatLnSpc="1"/>
          <a:lstStyle/>
          <a:p>
            <a:pPr algn="ctr" hangingPunct="0">
              <a:tabLst>
                <a:tab pos="0" algn="l"/>
                <a:tab pos="914217" algn="l"/>
                <a:tab pos="1828434" algn="l"/>
                <a:tab pos="2742650" algn="l"/>
                <a:tab pos="3656868" algn="l"/>
                <a:tab pos="4571086" algn="l"/>
                <a:tab pos="5485302" algn="l"/>
                <a:tab pos="6399519" algn="l"/>
                <a:tab pos="7313737" algn="l"/>
                <a:tab pos="8227954" algn="l"/>
                <a:tab pos="9142171" algn="l"/>
                <a:tab pos="10056388" algn="l"/>
              </a:tabLst>
            </a:pPr>
            <a:r>
              <a:rPr lang="it-IT" sz="3199" b="1" dirty="0" smtClean="0">
                <a:solidFill>
                  <a:srgbClr val="009999"/>
                </a:solidFill>
                <a:latin typeface="Calibri" panose="020F0502020204030204" pitchFamily="34" charset="0"/>
                <a:ea typeface="Microsoft YaHei" pitchFamily="2"/>
                <a:cs typeface="Arial" pitchFamily="2"/>
              </a:rPr>
              <a:t>MAGNIMS 2016 - </a:t>
            </a:r>
            <a:r>
              <a:rPr lang="it-IT" sz="3199" b="1" dirty="0" err="1" smtClean="0">
                <a:solidFill>
                  <a:srgbClr val="009999"/>
                </a:solidFill>
                <a:latin typeface="Calibri" panose="020F0502020204030204" pitchFamily="34" charset="0"/>
                <a:ea typeface="Microsoft YaHei" pitchFamily="2"/>
                <a:cs typeface="Arial" pitchFamily="2"/>
              </a:rPr>
              <a:t>Rationale</a:t>
            </a:r>
            <a:r>
              <a:rPr lang="it-IT" sz="3199" b="1" dirty="0" smtClean="0">
                <a:solidFill>
                  <a:srgbClr val="009999"/>
                </a:solidFill>
                <a:latin typeface="Calibri" panose="020F0502020204030204" pitchFamily="34" charset="0"/>
                <a:ea typeface="Microsoft YaHei" pitchFamily="2"/>
                <a:cs typeface="Arial" pitchFamily="2"/>
              </a:rPr>
              <a:t> for </a:t>
            </a:r>
            <a:r>
              <a:rPr lang="it-IT" sz="3199" b="1" dirty="0" err="1" smtClean="0">
                <a:solidFill>
                  <a:srgbClr val="009999"/>
                </a:solidFill>
                <a:latin typeface="Calibri" panose="020F0502020204030204" pitchFamily="34" charset="0"/>
                <a:ea typeface="Microsoft YaHei" pitchFamily="2"/>
                <a:cs typeface="Arial" pitchFamily="2"/>
              </a:rPr>
              <a:t>modifications</a:t>
            </a:r>
            <a:endParaRPr lang="it-IT" sz="3199" b="1" dirty="0">
              <a:solidFill>
                <a:srgbClr val="009999"/>
              </a:solidFill>
              <a:latin typeface="Calibri" panose="020F0502020204030204" pitchFamily="34" charset="0"/>
              <a:ea typeface="Microsoft YaHei" pitchFamily="2"/>
              <a:cs typeface="Arial" pitchFamily="2"/>
            </a:endParaRPr>
          </a:p>
        </p:txBody>
      </p:sp>
      <p:pic>
        <p:nvPicPr>
          <p:cNvPr id="27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8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ttangolo 1"/>
          <p:cNvSpPr>
            <a:spLocks noChangeArrowheads="1"/>
          </p:cNvSpPr>
          <p:nvPr/>
        </p:nvSpPr>
        <p:spPr bwMode="auto">
          <a:xfrm>
            <a:off x="0" y="1261268"/>
            <a:ext cx="9144000" cy="655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ts val="800"/>
              </a:spcBef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3200">
                <a:solidFill>
                  <a:srgbClr val="000000"/>
                </a:solidFill>
                <a:latin typeface="Cambria" panose="02040503050406030204" pitchFamily="18" charset="0"/>
                <a:ea typeface="Microsoft YaHei" panose="020B0503020204020204" pitchFamily="34" charset="-122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>
              <a:spcBef>
                <a:spcPct val="0"/>
              </a:spcBef>
            </a:pPr>
            <a:r>
              <a:rPr lang="it-IT" altLang="it-IT" sz="2400" b="1" dirty="0" err="1" smtClean="0">
                <a:solidFill>
                  <a:srgbClr val="CC0066"/>
                </a:solidFill>
                <a:latin typeface="Calibri" panose="020F0502020204030204" pitchFamily="34" charset="0"/>
              </a:rPr>
              <a:t>Cortical</a:t>
            </a:r>
            <a:r>
              <a:rPr lang="it-IT" altLang="it-IT" sz="2400" b="1" dirty="0" smtClean="0">
                <a:solidFill>
                  <a:srgbClr val="CC0066"/>
                </a:solidFill>
                <a:latin typeface="Calibri" panose="020F0502020204030204" pitchFamily="34" charset="0"/>
              </a:rPr>
              <a:t> </a:t>
            </a:r>
            <a:r>
              <a:rPr lang="it-IT" altLang="it-IT" sz="2400" b="1" dirty="0" err="1" smtClean="0">
                <a:solidFill>
                  <a:srgbClr val="CC0066"/>
                </a:solidFill>
                <a:latin typeface="Calibri" panose="020F0502020204030204" pitchFamily="34" charset="0"/>
              </a:rPr>
              <a:t>lesions</a:t>
            </a:r>
            <a:r>
              <a:rPr lang="it-IT" altLang="it-IT" sz="2400" b="1" dirty="0" smtClean="0">
                <a:solidFill>
                  <a:srgbClr val="CC0066"/>
                </a:solidFill>
                <a:latin typeface="Calibri" panose="020F0502020204030204" pitchFamily="34" charset="0"/>
              </a:rPr>
              <a:t> (new </a:t>
            </a:r>
            <a:r>
              <a:rPr lang="it-IT" altLang="it-IT" sz="2400" b="1" dirty="0" err="1" smtClean="0">
                <a:solidFill>
                  <a:srgbClr val="CC0066"/>
                </a:solidFill>
                <a:latin typeface="Calibri" panose="020F0502020204030204" pitchFamily="34" charset="0"/>
              </a:rPr>
              <a:t>sequences</a:t>
            </a:r>
            <a:r>
              <a:rPr lang="it-IT" altLang="it-IT" sz="2400" b="1" dirty="0" smtClean="0">
                <a:solidFill>
                  <a:srgbClr val="CC0066"/>
                </a:solidFill>
                <a:latin typeface="Calibri" panose="020F0502020204030204" pitchFamily="34" charset="0"/>
              </a:rPr>
              <a:t>)</a:t>
            </a:r>
          </a:p>
          <a:p>
            <a:pPr lvl="0" algn="ctr" eaLnBrk="1" hangingPunct="1">
              <a:lnSpc>
                <a:spcPct val="90000"/>
              </a:lnSpc>
              <a:spcBef>
                <a:spcPts val="0"/>
              </a:spcBef>
              <a:buClr>
                <a:prstClr val="black"/>
              </a:buClr>
              <a:tabLst/>
              <a:defRPr/>
            </a:pPr>
            <a:r>
              <a:rPr lang="it-IT" altLang="it-IT" sz="1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(</a:t>
            </a:r>
            <a:r>
              <a:rPr lang="it-IT" altLang="it-IT" sz="14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Filippi </a:t>
            </a:r>
            <a:r>
              <a:rPr lang="it-IT" altLang="it-IT" sz="14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et al., </a:t>
            </a:r>
            <a:r>
              <a:rPr lang="it-IT" altLang="it-IT" sz="14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Neurology</a:t>
            </a:r>
            <a:r>
              <a:rPr lang="it-IT" altLang="it-IT" sz="14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it-IT" altLang="it-IT" sz="14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2010; Preziosa et al., JNNP 2018</a:t>
            </a:r>
            <a:r>
              <a:rPr lang="da-DK" altLang="it-IT" sz="1400" dirty="0" smtClean="0">
                <a:solidFill>
                  <a:prstClr val="black"/>
                </a:solidFill>
                <a:latin typeface="Calibri" panose="020F0502020204030204" pitchFamily="34" charset="0"/>
                <a:ea typeface="+mn-ea"/>
                <a:cs typeface="+mn-cs"/>
              </a:rPr>
              <a:t>)</a:t>
            </a:r>
            <a:endParaRPr lang="it-IT" sz="14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1767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14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tangolo 1">
            <a:extLst>
              <a:ext uri="{FF2B5EF4-FFF2-40B4-BE49-F238E27FC236}">
                <a16:creationId xmlns="" xmlns:a16="http://schemas.microsoft.com/office/drawing/2014/main" id="{9BA9527B-8566-44EB-BC9B-7771E4A21A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4581" y="1239143"/>
            <a:ext cx="533626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800"/>
              </a:spcBef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3200">
                <a:solidFill>
                  <a:srgbClr val="000000"/>
                </a:solidFill>
                <a:latin typeface="Cambria" panose="02040503050406030204" pitchFamily="18" charset="0"/>
                <a:ea typeface="Microsoft YaHei" panose="020B0503020204020204" pitchFamily="34" charset="-122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>
              <a:spcBef>
                <a:spcPct val="0"/>
              </a:spcBef>
            </a:pPr>
            <a:r>
              <a:rPr lang="it-IT" altLang="it-IT" sz="2400" b="1" dirty="0" err="1">
                <a:solidFill>
                  <a:srgbClr val="CC0066"/>
                </a:solidFill>
                <a:latin typeface="Calibri" panose="020F0502020204030204" pitchFamily="34" charset="0"/>
              </a:rPr>
              <a:t>Revised</a:t>
            </a:r>
            <a:r>
              <a:rPr lang="it-IT" altLang="it-IT" sz="2400" b="1" dirty="0">
                <a:solidFill>
                  <a:srgbClr val="CC0066"/>
                </a:solidFill>
                <a:latin typeface="Calibri" panose="020F0502020204030204" pitchFamily="34" charset="0"/>
              </a:rPr>
              <a:t> McDonald 2010 </a:t>
            </a:r>
            <a:r>
              <a:rPr lang="it-IT" altLang="it-IT" sz="2400" b="1" i="1" dirty="0">
                <a:solidFill>
                  <a:srgbClr val="CC0066"/>
                </a:solidFill>
                <a:latin typeface="Calibri" panose="020F0502020204030204" pitchFamily="34" charset="0"/>
              </a:rPr>
              <a:t> vs </a:t>
            </a:r>
            <a:r>
              <a:rPr lang="it-IT" altLang="it-IT" sz="2400" b="1" dirty="0">
                <a:solidFill>
                  <a:srgbClr val="CC0066"/>
                </a:solidFill>
                <a:latin typeface="Calibri" panose="020F0502020204030204" pitchFamily="34" charset="0"/>
              </a:rPr>
              <a:t>Filippi 2010*</a:t>
            </a:r>
          </a:p>
        </p:txBody>
      </p:sp>
      <p:graphicFrame>
        <p:nvGraphicFramePr>
          <p:cNvPr id="15" name="Tabella 14">
            <a:extLst>
              <a:ext uri="{FF2B5EF4-FFF2-40B4-BE49-F238E27FC236}">
                <a16:creationId xmlns="" xmlns:a16="http://schemas.microsoft.com/office/drawing/2014/main" id="{3D163849-A5C6-4897-9835-33F877A363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810729"/>
              </p:ext>
            </p:extLst>
          </p:nvPr>
        </p:nvGraphicFramePr>
        <p:xfrm>
          <a:off x="179512" y="1637969"/>
          <a:ext cx="8904160" cy="35192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815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4299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3187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6044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3186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831866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831866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831866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919179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554054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</a:tblGrid>
              <a:tr h="365721">
                <a:tc>
                  <a:txBody>
                    <a:bodyPr/>
                    <a:lstStyle/>
                    <a:p>
                      <a:endParaRPr lang="it-IT" sz="1600" dirty="0"/>
                    </a:p>
                  </a:txBody>
                  <a:tcPr marL="13502" marR="13502" marT="35981" marB="3598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err="1">
                          <a:latin typeface="+mj-lt"/>
                        </a:rPr>
                        <a:t>Sensitivity</a:t>
                      </a:r>
                      <a:endParaRPr lang="it-IT" sz="1600" dirty="0">
                        <a:latin typeface="+mj-lt"/>
                      </a:endParaRPr>
                    </a:p>
                  </a:txBody>
                  <a:tcPr marL="13502" marR="13502" marT="35981" marB="3598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err="1">
                          <a:latin typeface="+mj-lt"/>
                        </a:rPr>
                        <a:t>Specificity</a:t>
                      </a:r>
                      <a:endParaRPr lang="it-IT" sz="1600" dirty="0">
                        <a:latin typeface="+mj-lt"/>
                      </a:endParaRPr>
                    </a:p>
                  </a:txBody>
                  <a:tcPr marL="13502" marR="13502" marT="35981" marB="3598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err="1">
                          <a:latin typeface="+mj-lt"/>
                        </a:rPr>
                        <a:t>Accuracy</a:t>
                      </a:r>
                      <a:endParaRPr lang="it-IT" sz="1600" dirty="0">
                        <a:latin typeface="+mj-lt"/>
                      </a:endParaRPr>
                    </a:p>
                  </a:txBody>
                  <a:tcPr marL="13502" marR="13502" marT="35981" marB="3598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latin typeface="+mj-lt"/>
                        </a:rPr>
                        <a:t>PPV</a:t>
                      </a:r>
                    </a:p>
                  </a:txBody>
                  <a:tcPr marL="13502" marR="13502" marT="35981" marB="3598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latin typeface="+mj-lt"/>
                        </a:rPr>
                        <a:t>NPV</a:t>
                      </a:r>
                    </a:p>
                  </a:txBody>
                  <a:tcPr marL="13502" marR="13502" marT="35981" marB="3598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latin typeface="+mj-lt"/>
                        </a:rPr>
                        <a:t>PLR</a:t>
                      </a:r>
                    </a:p>
                  </a:txBody>
                  <a:tcPr marL="13502" marR="13502" marT="35981" marB="3598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latin typeface="+mj-lt"/>
                        </a:rPr>
                        <a:t>NLR</a:t>
                      </a:r>
                    </a:p>
                  </a:txBody>
                  <a:tcPr marL="13502" marR="13502" marT="35981" marB="3598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latin typeface="+mj-lt"/>
                        </a:rPr>
                        <a:t>OR</a:t>
                      </a:r>
                    </a:p>
                  </a:txBody>
                  <a:tcPr marL="13502" marR="13502" marT="35981" marB="3598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 smtClean="0">
                          <a:latin typeface="+mj-lt"/>
                        </a:rPr>
                        <a:t>p</a:t>
                      </a:r>
                    </a:p>
                    <a:p>
                      <a:pPr algn="ctr"/>
                      <a:r>
                        <a:rPr lang="it-IT" sz="1600" dirty="0" err="1" smtClean="0">
                          <a:latin typeface="+mj-lt"/>
                        </a:rPr>
                        <a:t>value</a:t>
                      </a:r>
                      <a:endParaRPr lang="it-IT" sz="1600" dirty="0">
                        <a:latin typeface="+mj-lt"/>
                      </a:endParaRPr>
                    </a:p>
                  </a:txBody>
                  <a:tcPr marL="13502" marR="13502" marT="35981" marB="35981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65721">
                <a:tc>
                  <a:txBody>
                    <a:bodyPr/>
                    <a:lstStyle/>
                    <a:p>
                      <a:pPr algn="l"/>
                      <a:r>
                        <a:rPr lang="it-IT" sz="1600" b="1" dirty="0"/>
                        <a:t>DIS </a:t>
                      </a:r>
                      <a:r>
                        <a:rPr lang="it-IT" sz="1600" b="1" dirty="0" err="1"/>
                        <a:t>only</a:t>
                      </a:r>
                      <a:endParaRPr lang="it-IT" sz="1600" b="1" dirty="0"/>
                    </a:p>
                  </a:txBody>
                  <a:tcPr marL="13502" marR="13502" marT="35981" marB="3598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350" dirty="0">
                        <a:latin typeface="+mj-lt"/>
                      </a:endParaRPr>
                    </a:p>
                  </a:txBody>
                  <a:tcPr marL="13502" marR="13502" marT="35981" marB="35981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350" dirty="0">
                        <a:latin typeface="+mj-lt"/>
                      </a:endParaRPr>
                    </a:p>
                  </a:txBody>
                  <a:tcPr marL="13502" marR="13502" marT="35981" marB="35981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350" dirty="0">
                        <a:latin typeface="+mj-lt"/>
                      </a:endParaRPr>
                    </a:p>
                  </a:txBody>
                  <a:tcPr marL="13502" marR="13502" marT="35981" marB="35981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350" dirty="0">
                        <a:latin typeface="+mj-lt"/>
                      </a:endParaRPr>
                    </a:p>
                  </a:txBody>
                  <a:tcPr marL="13502" marR="13502" marT="35981" marB="35981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350" dirty="0">
                        <a:latin typeface="+mj-lt"/>
                      </a:endParaRPr>
                    </a:p>
                  </a:txBody>
                  <a:tcPr marL="13502" marR="13502" marT="35981" marB="35981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350" dirty="0">
                        <a:latin typeface="+mj-lt"/>
                      </a:endParaRPr>
                    </a:p>
                  </a:txBody>
                  <a:tcPr marL="13502" marR="13502" marT="35981" marB="35981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350" dirty="0">
                        <a:latin typeface="+mj-lt"/>
                      </a:endParaRPr>
                    </a:p>
                  </a:txBody>
                  <a:tcPr marL="13502" marR="13502" marT="35981" marB="35981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350" dirty="0">
                        <a:latin typeface="+mj-lt"/>
                      </a:endParaRPr>
                    </a:p>
                  </a:txBody>
                  <a:tcPr marL="13502" marR="13502" marT="35981" marB="35981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350" dirty="0">
                        <a:latin typeface="+mj-lt"/>
                      </a:endParaRPr>
                    </a:p>
                  </a:txBody>
                  <a:tcPr marL="13502" marR="13502" marT="35981" marB="35981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59544"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dirty="0" err="1"/>
                        <a:t>Revised</a:t>
                      </a:r>
                      <a:r>
                        <a:rPr lang="it-IT" sz="1600" dirty="0"/>
                        <a:t> McDonald 2010</a:t>
                      </a:r>
                    </a:p>
                  </a:txBody>
                  <a:tcPr marL="13502" marR="13502" marT="35981" marB="35981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0.91</a:t>
                      </a:r>
                    </a:p>
                    <a:p>
                      <a:pPr algn="ctr" fontAlgn="b"/>
                      <a:r>
                        <a:rPr lang="it-IT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(0.81-0.97)</a:t>
                      </a:r>
                    </a:p>
                  </a:txBody>
                  <a:tcPr marL="13502" marR="13502" marT="35981" marB="35981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0.34</a:t>
                      </a:r>
                    </a:p>
                    <a:p>
                      <a:pPr algn="ctr" fontAlgn="b"/>
                      <a:r>
                        <a:rPr lang="it-IT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(0.18-0.54)</a:t>
                      </a:r>
                    </a:p>
                  </a:txBody>
                  <a:tcPr marL="13502" marR="13502" marT="35981" marB="35981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0.72</a:t>
                      </a:r>
                    </a:p>
                    <a:p>
                      <a:pPr algn="ctr" fontAlgn="b"/>
                      <a:r>
                        <a:rPr lang="it-IT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(0.61-0.81)</a:t>
                      </a:r>
                    </a:p>
                  </a:txBody>
                  <a:tcPr marL="13502" marR="13502" marT="35981" marB="35981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0.73</a:t>
                      </a:r>
                    </a:p>
                    <a:p>
                      <a:pPr algn="ctr" fontAlgn="b"/>
                      <a:r>
                        <a:rPr lang="it-IT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(0.61-0.83)</a:t>
                      </a:r>
                    </a:p>
                  </a:txBody>
                  <a:tcPr marL="13502" marR="13502" marT="35981" marB="35981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0.67</a:t>
                      </a:r>
                    </a:p>
                    <a:p>
                      <a:pPr algn="ctr" fontAlgn="b"/>
                      <a:r>
                        <a:rPr lang="it-IT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(0.38-0.88)</a:t>
                      </a:r>
                    </a:p>
                  </a:txBody>
                  <a:tcPr marL="13502" marR="13502" marT="35981" marB="35981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1.39</a:t>
                      </a:r>
                    </a:p>
                    <a:p>
                      <a:pPr algn="ctr" fontAlgn="b"/>
                      <a:r>
                        <a:rPr lang="it-IT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(1.06-1.84)</a:t>
                      </a:r>
                    </a:p>
                  </a:txBody>
                  <a:tcPr marL="13502" marR="13502" marT="35981" marB="35981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0.25</a:t>
                      </a:r>
                    </a:p>
                    <a:p>
                      <a:pPr algn="ctr" fontAlgn="b"/>
                      <a:r>
                        <a:rPr lang="it-IT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(0.10-0.68)</a:t>
                      </a:r>
                    </a:p>
                  </a:txBody>
                  <a:tcPr marL="13502" marR="13502" marT="35981" marB="35981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6.22</a:t>
                      </a:r>
                    </a:p>
                    <a:p>
                      <a:pPr algn="ctr" fontAlgn="b"/>
                      <a:r>
                        <a:rPr lang="it-IT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(1.50-32.21)</a:t>
                      </a:r>
                    </a:p>
                  </a:txBody>
                  <a:tcPr marL="13502" marR="13502" marT="35981" marB="35981" anchor="ctr"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0.016</a:t>
                      </a:r>
                    </a:p>
                  </a:txBody>
                  <a:tcPr marL="13502" marR="13502" marT="35981" marB="35981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59544">
                <a:tc>
                  <a:txBody>
                    <a:bodyPr/>
                    <a:lstStyle/>
                    <a:p>
                      <a:pPr algn="l"/>
                      <a:r>
                        <a:rPr lang="it-IT" sz="1600" dirty="0"/>
                        <a:t>Filippi 2010</a:t>
                      </a:r>
                    </a:p>
                  </a:txBody>
                  <a:tcPr marL="13502" marR="13502" marT="35981" marB="35981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0.82</a:t>
                      </a:r>
                    </a:p>
                    <a:p>
                      <a:pPr algn="ctr" fontAlgn="b"/>
                      <a:r>
                        <a:rPr lang="it-IT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(0.70-0.91)</a:t>
                      </a:r>
                    </a:p>
                  </a:txBody>
                  <a:tcPr marL="7145" marR="7145" marT="95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0.54</a:t>
                      </a:r>
                    </a:p>
                    <a:p>
                      <a:pPr algn="ctr" fontAlgn="b"/>
                      <a:r>
                        <a:rPr lang="it-IT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(0.34-0.72)</a:t>
                      </a:r>
                    </a:p>
                  </a:txBody>
                  <a:tcPr marL="7145" marR="7145" marT="95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0.73</a:t>
                      </a:r>
                    </a:p>
                    <a:p>
                      <a:pPr algn="ctr" fontAlgn="b"/>
                      <a:r>
                        <a:rPr lang="it-IT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(0.62-0.82)</a:t>
                      </a:r>
                    </a:p>
                  </a:txBody>
                  <a:tcPr marL="7145" marR="7145" marT="95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0.78</a:t>
                      </a:r>
                    </a:p>
                    <a:p>
                      <a:pPr algn="ctr" fontAlgn="b"/>
                      <a:r>
                        <a:rPr lang="it-IT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(0.66-0.88)</a:t>
                      </a:r>
                    </a:p>
                  </a:txBody>
                  <a:tcPr marL="7145" marR="7145" marT="95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0.60</a:t>
                      </a:r>
                    </a:p>
                    <a:p>
                      <a:pPr algn="ctr" fontAlgn="b"/>
                      <a:r>
                        <a:rPr lang="it-IT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(0.39-0.79)</a:t>
                      </a:r>
                    </a:p>
                  </a:txBody>
                  <a:tcPr marL="7145" marR="7145" marT="95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1.78</a:t>
                      </a:r>
                    </a:p>
                    <a:p>
                      <a:pPr algn="ctr" fontAlgn="b"/>
                      <a:r>
                        <a:rPr lang="it-IT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(1.17-2.69)</a:t>
                      </a:r>
                    </a:p>
                  </a:txBody>
                  <a:tcPr marL="7145" marR="7145" marT="95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0.33</a:t>
                      </a:r>
                    </a:p>
                    <a:p>
                      <a:pPr algn="ctr" fontAlgn="b"/>
                      <a:r>
                        <a:rPr lang="it-IT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(0.17-0.63)</a:t>
                      </a:r>
                    </a:p>
                  </a:txBody>
                  <a:tcPr marL="7145" marR="7145" marT="9520" marB="0" anchor="ctr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5.67</a:t>
                      </a:r>
                    </a:p>
                    <a:p>
                      <a:pPr algn="ctr" fontAlgn="b"/>
                      <a:r>
                        <a:rPr lang="it-IT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(1.81-19.39)</a:t>
                      </a:r>
                    </a:p>
                  </a:txBody>
                  <a:tcPr marL="7145" marR="7145" marT="95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0.004</a:t>
                      </a:r>
                    </a:p>
                  </a:txBody>
                  <a:tcPr marL="7145" marR="7145" marT="952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65721">
                <a:tc>
                  <a:txBody>
                    <a:bodyPr/>
                    <a:lstStyle/>
                    <a:p>
                      <a:pPr algn="l"/>
                      <a:r>
                        <a:rPr lang="it-IT" sz="1600" b="1" dirty="0"/>
                        <a:t>DIS + DIT</a:t>
                      </a:r>
                    </a:p>
                  </a:txBody>
                  <a:tcPr marL="13502" marR="13502" marT="35981" marB="3598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350" b="1" dirty="0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 marL="13502" marR="13502" marT="35981" marB="35981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350" b="1" dirty="0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 marL="13502" marR="13502" marT="35981" marB="35981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350" b="1" dirty="0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 marL="13502" marR="13502" marT="35981" marB="35981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350" b="1" dirty="0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 marL="13502" marR="13502" marT="35981" marB="35981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350" b="1" dirty="0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 marL="13502" marR="13502" marT="35981" marB="35981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350" b="1" dirty="0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 marL="13502" marR="13502" marT="35981" marB="35981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350" b="1" dirty="0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 marL="13502" marR="13502" marT="35981" marB="35981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350" b="1" dirty="0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 marL="13502" marR="13502" marT="35981" marB="35981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350" b="1" dirty="0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 marL="13502" marR="13502" marT="35981" marB="35981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59544">
                <a:tc>
                  <a:txBody>
                    <a:bodyPr/>
                    <a:lstStyle/>
                    <a:p>
                      <a:pPr algn="l"/>
                      <a:r>
                        <a:rPr lang="it-IT" sz="1600" dirty="0" err="1"/>
                        <a:t>Revised</a:t>
                      </a:r>
                      <a:r>
                        <a:rPr lang="it-IT" sz="1600" dirty="0"/>
                        <a:t> McDonald 2010</a:t>
                      </a:r>
                    </a:p>
                  </a:txBody>
                  <a:tcPr marL="13502" marR="13502" marT="35981" marB="35981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0.81</a:t>
                      </a:r>
                    </a:p>
                    <a:p>
                      <a:pPr algn="ctr" fontAlgn="b"/>
                      <a:r>
                        <a:rPr lang="it-IT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(0.68-0.90)</a:t>
                      </a:r>
                    </a:p>
                  </a:txBody>
                  <a:tcPr marL="13502" marR="13502" marT="35981" marB="35981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0.59</a:t>
                      </a:r>
                    </a:p>
                    <a:p>
                      <a:pPr algn="ctr" fontAlgn="b"/>
                      <a:r>
                        <a:rPr lang="it-IT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(0.39-0.76)</a:t>
                      </a:r>
                    </a:p>
                  </a:txBody>
                  <a:tcPr marL="13502" marR="13502" marT="35981" marB="35981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0.73</a:t>
                      </a:r>
                    </a:p>
                    <a:p>
                      <a:pPr algn="ctr" fontAlgn="b"/>
                      <a:r>
                        <a:rPr lang="it-IT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(0.63-0.82)</a:t>
                      </a:r>
                    </a:p>
                  </a:txBody>
                  <a:tcPr marL="13502" marR="13502" marT="35981" marB="35981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0.79</a:t>
                      </a:r>
                    </a:p>
                    <a:p>
                      <a:pPr algn="ctr" fontAlgn="b"/>
                      <a:r>
                        <a:rPr lang="it-IT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(0.67-0.89)</a:t>
                      </a:r>
                    </a:p>
                  </a:txBody>
                  <a:tcPr marL="13502" marR="13502" marT="35981" marB="35981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0.61</a:t>
                      </a:r>
                    </a:p>
                    <a:p>
                      <a:pPr algn="ctr" fontAlgn="b"/>
                      <a:r>
                        <a:rPr lang="it-IT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(0.41-0.78)</a:t>
                      </a:r>
                    </a:p>
                  </a:txBody>
                  <a:tcPr marL="13502" marR="13502" marT="35981" marB="35981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1.95</a:t>
                      </a:r>
                    </a:p>
                    <a:p>
                      <a:pPr algn="ctr" fontAlgn="b"/>
                      <a:r>
                        <a:rPr lang="it-IT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(1.24-3.06)</a:t>
                      </a:r>
                    </a:p>
                  </a:txBody>
                  <a:tcPr marL="13502" marR="13502" marT="35981" marB="35981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0.33</a:t>
                      </a:r>
                    </a:p>
                    <a:p>
                      <a:pPr algn="ctr" fontAlgn="b"/>
                      <a:r>
                        <a:rPr lang="it-IT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(0.18-0.61)</a:t>
                      </a:r>
                    </a:p>
                  </a:txBody>
                  <a:tcPr marL="13502" marR="13502" marT="35981" marB="35981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5.14</a:t>
                      </a:r>
                    </a:p>
                    <a:p>
                      <a:pPr algn="ctr" fontAlgn="b"/>
                      <a:r>
                        <a:rPr lang="it-IT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(1.73-16.37)</a:t>
                      </a:r>
                    </a:p>
                  </a:txBody>
                  <a:tcPr marL="13502" marR="13502" marT="35981" marB="35981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0.004</a:t>
                      </a:r>
                      <a:endParaRPr lang="it-IT" sz="135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13502" marR="13502" marT="35981" marB="35981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49311">
                <a:tc>
                  <a:txBody>
                    <a:bodyPr/>
                    <a:lstStyle/>
                    <a:p>
                      <a:pPr algn="l"/>
                      <a:r>
                        <a:rPr lang="it-IT" sz="1600" dirty="0"/>
                        <a:t>Filippi 2010</a:t>
                      </a:r>
                    </a:p>
                  </a:txBody>
                  <a:tcPr marL="13502" marR="13502" marT="35981" marB="35981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0.74</a:t>
                      </a:r>
                    </a:p>
                    <a:p>
                      <a:pPr algn="ctr" fontAlgn="b"/>
                      <a:r>
                        <a:rPr lang="it-IT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(0.60-0.84)</a:t>
                      </a:r>
                    </a:p>
                  </a:txBody>
                  <a:tcPr marL="7145" marR="7145" marT="95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0.66</a:t>
                      </a:r>
                    </a:p>
                    <a:p>
                      <a:pPr algn="ctr" fontAlgn="b"/>
                      <a:r>
                        <a:rPr lang="it-IT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(0.46-0.82)</a:t>
                      </a:r>
                    </a:p>
                  </a:txBody>
                  <a:tcPr marL="7145" marR="7145" marT="95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0.71</a:t>
                      </a:r>
                    </a:p>
                    <a:p>
                      <a:pPr algn="ctr" fontAlgn="b"/>
                      <a:r>
                        <a:rPr lang="it-IT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(0.60-0.80)</a:t>
                      </a:r>
                    </a:p>
                  </a:txBody>
                  <a:tcPr marL="7145" marR="7145" marT="95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0.81</a:t>
                      </a:r>
                    </a:p>
                    <a:p>
                      <a:pPr algn="ctr" fontAlgn="b"/>
                      <a:r>
                        <a:rPr lang="it-IT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(0.67-0.90)</a:t>
                      </a:r>
                    </a:p>
                  </a:txBody>
                  <a:tcPr marL="7145" marR="7145" marT="95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0.56</a:t>
                      </a:r>
                    </a:p>
                    <a:p>
                      <a:pPr algn="ctr" fontAlgn="b"/>
                      <a:r>
                        <a:rPr lang="it-IT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(0.38-0.73)</a:t>
                      </a:r>
                    </a:p>
                  </a:txBody>
                  <a:tcPr marL="7145" marR="7145" marT="95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2.14</a:t>
                      </a:r>
                    </a:p>
                    <a:p>
                      <a:pPr algn="ctr" fontAlgn="b"/>
                      <a:r>
                        <a:rPr lang="it-IT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(1.26-3.61)</a:t>
                      </a:r>
                    </a:p>
                  </a:txBody>
                  <a:tcPr marL="7145" marR="7145" marT="95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0.40</a:t>
                      </a:r>
                    </a:p>
                    <a:p>
                      <a:pPr algn="ctr" fontAlgn="b"/>
                      <a:r>
                        <a:rPr lang="it-IT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(0.24-0.67)</a:t>
                      </a:r>
                    </a:p>
                  </a:txBody>
                  <a:tcPr marL="7145" marR="7145" marT="95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5.14</a:t>
                      </a:r>
                    </a:p>
                    <a:p>
                      <a:pPr algn="ctr" fontAlgn="b"/>
                      <a:r>
                        <a:rPr lang="it-IT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(1.77-16.24)</a:t>
                      </a:r>
                    </a:p>
                  </a:txBody>
                  <a:tcPr marL="7145" marR="7145" marT="95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35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0.003</a:t>
                      </a:r>
                    </a:p>
                  </a:txBody>
                  <a:tcPr marL="7145" marR="7145" marT="9520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6" name="CasellaDiTesto 6">
            <a:extLst>
              <a:ext uri="{FF2B5EF4-FFF2-40B4-BE49-F238E27FC236}">
                <a16:creationId xmlns="" xmlns:a16="http://schemas.microsoft.com/office/drawing/2014/main" id="{5CB25771-F24B-4148-9B92-099FD63557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8805" y="5387456"/>
            <a:ext cx="211191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ts val="800"/>
              </a:spcBef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3200">
                <a:solidFill>
                  <a:srgbClr val="000000"/>
                </a:solidFill>
                <a:latin typeface="Cambria" panose="02040503050406030204" pitchFamily="18" charset="0"/>
                <a:ea typeface="Microsoft YaHei" panose="020B0503020204020204" pitchFamily="34" charset="-122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it-IT" altLang="it-IT" sz="1800" b="1" dirty="0">
                <a:solidFill>
                  <a:schemeClr val="tx1"/>
                </a:solidFill>
                <a:latin typeface="Calibri" panose="020F0502020204030204" pitchFamily="34" charset="0"/>
              </a:rPr>
              <a:t>N=86 CIS</a:t>
            </a:r>
          </a:p>
          <a:p>
            <a:pPr algn="ctr" eaLnBrk="1" hangingPunct="1">
              <a:spcBef>
                <a:spcPct val="0"/>
              </a:spcBef>
            </a:pPr>
            <a:r>
              <a:rPr lang="it-IT" altLang="it-IT" sz="1800" b="1" dirty="0">
                <a:solidFill>
                  <a:schemeClr val="tx1"/>
                </a:solidFill>
                <a:latin typeface="Calibri" panose="020F0502020204030204" pitchFamily="34" charset="0"/>
              </a:rPr>
              <a:t>Follow-up = 36 </a:t>
            </a:r>
            <a:r>
              <a:rPr lang="it-IT" altLang="it-IT" sz="1800" b="1" dirty="0" err="1">
                <a:solidFill>
                  <a:schemeClr val="tx1"/>
                </a:solidFill>
                <a:latin typeface="Calibri" panose="020F0502020204030204" pitchFamily="34" charset="0"/>
              </a:rPr>
              <a:t>months</a:t>
            </a:r>
            <a:endParaRPr lang="it-IT" altLang="it-IT" sz="18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22" name="CasellaDiTesto 21">
            <a:extLst>
              <a:ext uri="{FF2B5EF4-FFF2-40B4-BE49-F238E27FC236}">
                <a16:creationId xmlns="" xmlns:a16="http://schemas.microsoft.com/office/drawing/2014/main" id="{433F62FD-3E9A-42DD-96BB-B7E254C9485C}"/>
              </a:ext>
            </a:extLst>
          </p:cNvPr>
          <p:cNvSpPr txBox="1"/>
          <p:nvPr/>
        </p:nvSpPr>
        <p:spPr>
          <a:xfrm>
            <a:off x="6044538" y="6420708"/>
            <a:ext cx="3099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dirty="0"/>
              <a:t>Preziosa et al., JNNP </a:t>
            </a:r>
            <a:r>
              <a:rPr lang="it-IT" sz="1400" dirty="0" smtClean="0"/>
              <a:t>2018</a:t>
            </a:r>
            <a:endParaRPr lang="it-IT" sz="1400" dirty="0"/>
          </a:p>
        </p:txBody>
      </p:sp>
      <p:sp>
        <p:nvSpPr>
          <p:cNvPr id="25" name="Rettangolo 24">
            <a:extLst>
              <a:ext uri="{FF2B5EF4-FFF2-40B4-BE49-F238E27FC236}">
                <a16:creationId xmlns="" xmlns:a16="http://schemas.microsoft.com/office/drawing/2014/main" id="{438B883F-ABA6-4988-8724-F2B0E6973D45}"/>
              </a:ext>
            </a:extLst>
          </p:cNvPr>
          <p:cNvSpPr/>
          <p:nvPr/>
        </p:nvSpPr>
        <p:spPr>
          <a:xfrm>
            <a:off x="2555776" y="2588163"/>
            <a:ext cx="839129" cy="256902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endParaRPr lang="it-IT"/>
          </a:p>
        </p:txBody>
      </p:sp>
      <p:sp>
        <p:nvSpPr>
          <p:cNvPr id="26" name="Rettangolo 25">
            <a:extLst>
              <a:ext uri="{FF2B5EF4-FFF2-40B4-BE49-F238E27FC236}">
                <a16:creationId xmlns="" xmlns:a16="http://schemas.microsoft.com/office/drawing/2014/main" id="{3FAFDB6C-1F89-4381-9502-28A42332FE67}"/>
              </a:ext>
            </a:extLst>
          </p:cNvPr>
          <p:cNvSpPr/>
          <p:nvPr/>
        </p:nvSpPr>
        <p:spPr>
          <a:xfrm>
            <a:off x="3442787" y="2588163"/>
            <a:ext cx="839968" cy="256902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endParaRPr lang="it-IT"/>
          </a:p>
        </p:txBody>
      </p:sp>
      <p:sp>
        <p:nvSpPr>
          <p:cNvPr id="27" name="Rectangle 20">
            <a:extLst>
              <a:ext uri="{FF2B5EF4-FFF2-40B4-BE49-F238E27FC236}">
                <a16:creationId xmlns="" xmlns:a16="http://schemas.microsoft.com/office/drawing/2014/main" id="{B422EA86-5EFB-4855-8A90-A667734D1B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4090" y="5241974"/>
            <a:ext cx="6269204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buNone/>
            </a:pPr>
            <a:r>
              <a:rPr lang="it-IT" sz="1800" b="1" dirty="0">
                <a:solidFill>
                  <a:srgbClr val="CC0066"/>
                </a:solidFill>
                <a:latin typeface="Calibri" panose="020F0502020204030204"/>
              </a:rPr>
              <a:t>*Filippi 2010 DIS</a:t>
            </a:r>
            <a:r>
              <a:rPr lang="it-IT" sz="1800" dirty="0">
                <a:latin typeface="Calibri" panose="020F0502020204030204"/>
              </a:rPr>
              <a:t>: ≥2 of: </a:t>
            </a:r>
            <a:r>
              <a:rPr lang="it-IT" sz="1800" b="1" dirty="0">
                <a:latin typeface="Calibri" panose="020F0502020204030204"/>
              </a:rPr>
              <a:t>≥1</a:t>
            </a:r>
            <a:r>
              <a:rPr lang="it-IT" sz="1800" dirty="0">
                <a:latin typeface="Calibri" panose="020F0502020204030204"/>
              </a:rPr>
              <a:t> </a:t>
            </a:r>
            <a:r>
              <a:rPr lang="it-IT" sz="1800" b="1" dirty="0">
                <a:latin typeface="Calibri" panose="020F0502020204030204"/>
              </a:rPr>
              <a:t>ICL</a:t>
            </a:r>
            <a:r>
              <a:rPr lang="it-IT" sz="1800" dirty="0">
                <a:latin typeface="Calibri" panose="020F0502020204030204"/>
              </a:rPr>
              <a:t>, ≥1 PF, ≥1 SC or ≥1 Gd-</a:t>
            </a:r>
            <a:r>
              <a:rPr lang="it-IT" sz="1800" dirty="0" err="1">
                <a:latin typeface="Calibri" panose="020F0502020204030204"/>
              </a:rPr>
              <a:t>enhancing</a:t>
            </a:r>
            <a:r>
              <a:rPr lang="it-IT" sz="1800" dirty="0">
                <a:latin typeface="Calibri" panose="020F0502020204030204"/>
              </a:rPr>
              <a:t> </a:t>
            </a:r>
            <a:r>
              <a:rPr lang="it-IT" sz="1800" dirty="0" err="1">
                <a:latin typeface="Calibri" panose="020F0502020204030204"/>
              </a:rPr>
              <a:t>lesion</a:t>
            </a:r>
            <a:endParaRPr lang="it-IT" sz="1800" dirty="0">
              <a:latin typeface="Calibri" panose="020F0502020204030204"/>
            </a:endParaRPr>
          </a:p>
          <a:p>
            <a:pPr lvl="0" algn="just" eaLnBrk="1" hangingPunct="1">
              <a:spcBef>
                <a:spcPts val="0"/>
              </a:spcBef>
              <a:buNone/>
            </a:pPr>
            <a:r>
              <a:rPr lang="it-IT" sz="1800" b="1" dirty="0">
                <a:solidFill>
                  <a:srgbClr val="CC0066"/>
                </a:solidFill>
                <a:latin typeface="Calibri" panose="020F0502020204030204"/>
              </a:rPr>
              <a:t>DIT</a:t>
            </a:r>
            <a:r>
              <a:rPr lang="it-IT" sz="1800" dirty="0">
                <a:latin typeface="Calibri" panose="020F0502020204030204"/>
              </a:rPr>
              <a:t>:</a:t>
            </a:r>
            <a:r>
              <a:rPr lang="it-IT" sz="1800" dirty="0">
                <a:solidFill>
                  <a:srgbClr val="CC0066"/>
                </a:solidFill>
                <a:latin typeface="Calibri" panose="020F0502020204030204"/>
              </a:rPr>
              <a:t> </a:t>
            </a:r>
            <a:r>
              <a:rPr lang="en-GB" sz="1800" dirty="0">
                <a:solidFill>
                  <a:prstClr val="black"/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Simultaneous presence of asymptomatic </a:t>
            </a:r>
            <a:r>
              <a:rPr lang="en-GB" sz="1800" dirty="0" err="1">
                <a:solidFill>
                  <a:prstClr val="black"/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Gd</a:t>
            </a:r>
            <a:r>
              <a:rPr lang="en-GB" sz="1800" dirty="0">
                <a:solidFill>
                  <a:prstClr val="black"/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-enhancing and non-enhancing lesions or a new T2/</a:t>
            </a:r>
            <a:r>
              <a:rPr lang="en-GB" sz="1800" dirty="0" err="1">
                <a:solidFill>
                  <a:prstClr val="black"/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Gd</a:t>
            </a:r>
            <a:r>
              <a:rPr lang="en-GB" sz="1800" dirty="0">
                <a:solidFill>
                  <a:prstClr val="black"/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-enhancing lesion on the follow-up MRI</a:t>
            </a:r>
            <a:endParaRPr lang="it-IT" sz="1800" dirty="0">
              <a:latin typeface="Calibri" panose="020F0502020204030204"/>
            </a:endParaRPr>
          </a:p>
        </p:txBody>
      </p:sp>
      <p:cxnSp>
        <p:nvCxnSpPr>
          <p:cNvPr id="23" name="Connettore 1 17">
            <a:extLst>
              <a:ext uri="{FF2B5EF4-FFF2-40B4-BE49-F238E27FC236}">
                <a16:creationId xmlns="" xmlns:a16="http://schemas.microsoft.com/office/drawing/2014/main" id="{7BAA952C-42BF-4183-BE7E-D45D9E600E20}"/>
              </a:ext>
            </a:extLst>
          </p:cNvPr>
          <p:cNvCxnSpPr/>
          <p:nvPr/>
        </p:nvCxnSpPr>
        <p:spPr>
          <a:xfrm>
            <a:off x="686403" y="1224000"/>
            <a:ext cx="7771199" cy="0"/>
          </a:xfrm>
          <a:prstGeom prst="line">
            <a:avLst/>
          </a:prstGeom>
          <a:ln w="28575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">
            <a:extLst>
              <a:ext uri="{FF2B5EF4-FFF2-40B4-BE49-F238E27FC236}">
                <a16:creationId xmlns="" xmlns:a16="http://schemas.microsoft.com/office/drawing/2014/main" id="{2493CC34-584E-44E2-A0BF-1256EB6AED41}"/>
              </a:ext>
            </a:extLst>
          </p:cNvPr>
          <p:cNvSpPr/>
          <p:nvPr/>
        </p:nvSpPr>
        <p:spPr>
          <a:xfrm>
            <a:off x="526076" y="468000"/>
            <a:ext cx="8091849" cy="990566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89986" tIns="46793" rIns="89986" bIns="46793" anchor="ctr" anchorCtr="0" compatLnSpc="1"/>
          <a:lstStyle/>
          <a:p>
            <a:pPr algn="ctr" hangingPunct="0">
              <a:tabLst>
                <a:tab pos="0" algn="l"/>
                <a:tab pos="914217" algn="l"/>
                <a:tab pos="1828434" algn="l"/>
                <a:tab pos="2742650" algn="l"/>
                <a:tab pos="3656868" algn="l"/>
                <a:tab pos="4571086" algn="l"/>
                <a:tab pos="5485302" algn="l"/>
                <a:tab pos="6399519" algn="l"/>
                <a:tab pos="7313737" algn="l"/>
                <a:tab pos="8227954" algn="l"/>
                <a:tab pos="9142171" algn="l"/>
                <a:tab pos="10056388" algn="l"/>
              </a:tabLst>
            </a:pPr>
            <a:r>
              <a:rPr lang="it-IT" sz="3199" b="1" dirty="0" smtClean="0">
                <a:solidFill>
                  <a:srgbClr val="009999"/>
                </a:solidFill>
                <a:latin typeface="Calibri" panose="020F0502020204030204" pitchFamily="34" charset="0"/>
                <a:ea typeface="Microsoft YaHei" pitchFamily="2"/>
                <a:cs typeface="Arial" pitchFamily="2"/>
              </a:rPr>
              <a:t>MAGNIMS 2016 - </a:t>
            </a:r>
            <a:r>
              <a:rPr lang="it-IT" sz="3199" b="1" dirty="0" err="1" smtClean="0">
                <a:solidFill>
                  <a:srgbClr val="009999"/>
                </a:solidFill>
                <a:latin typeface="Calibri" panose="020F0502020204030204" pitchFamily="34" charset="0"/>
                <a:ea typeface="Microsoft YaHei" pitchFamily="2"/>
                <a:cs typeface="Arial" pitchFamily="2"/>
              </a:rPr>
              <a:t>Rationale</a:t>
            </a:r>
            <a:r>
              <a:rPr lang="it-IT" sz="3199" b="1" dirty="0" smtClean="0">
                <a:solidFill>
                  <a:srgbClr val="009999"/>
                </a:solidFill>
                <a:latin typeface="Calibri" panose="020F0502020204030204" pitchFamily="34" charset="0"/>
                <a:ea typeface="Microsoft YaHei" pitchFamily="2"/>
                <a:cs typeface="Arial" pitchFamily="2"/>
              </a:rPr>
              <a:t> for </a:t>
            </a:r>
            <a:r>
              <a:rPr lang="it-IT" sz="3199" b="1" dirty="0" err="1" smtClean="0">
                <a:solidFill>
                  <a:srgbClr val="009999"/>
                </a:solidFill>
                <a:latin typeface="Calibri" panose="020F0502020204030204" pitchFamily="34" charset="0"/>
                <a:ea typeface="Microsoft YaHei" pitchFamily="2"/>
                <a:cs typeface="Arial" pitchFamily="2"/>
              </a:rPr>
              <a:t>modifications</a:t>
            </a:r>
            <a:endParaRPr lang="it-IT" sz="3199" b="1" dirty="0">
              <a:solidFill>
                <a:srgbClr val="009999"/>
              </a:solidFill>
              <a:latin typeface="Calibri" panose="020F0502020204030204" pitchFamily="34" charset="0"/>
              <a:ea typeface="Microsoft YaHei" pitchFamily="2"/>
              <a:cs typeface="Arial" pitchFamily="2"/>
            </a:endParaRPr>
          </a:p>
        </p:txBody>
      </p:sp>
      <p:pic>
        <p:nvPicPr>
          <p:cNvPr id="28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8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9072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22" grpId="0"/>
      <p:bldP spid="25" grpId="0" animBg="1"/>
      <p:bldP spid="26" grpId="0" animBg="1"/>
      <p:bldP spid="2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abella 13">
            <a:extLst>
              <a:ext uri="{FF2B5EF4-FFF2-40B4-BE49-F238E27FC236}">
                <a16:creationId xmlns="" xmlns:a16="http://schemas.microsoft.com/office/drawing/2014/main" id="{8EDE4AD9-43EB-49E9-AB68-32EDD31377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1865818"/>
              </p:ext>
            </p:extLst>
          </p:nvPr>
        </p:nvGraphicFramePr>
        <p:xfrm>
          <a:off x="864835" y="1739757"/>
          <a:ext cx="7674995" cy="12416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93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5422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5422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154229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54229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098759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36574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it-IT" sz="1600" dirty="0">
                        <a:latin typeface="+mn-lt"/>
                      </a:endParaRPr>
                    </a:p>
                  </a:txBody>
                  <a:tcPr marL="15995" marR="15995" marT="35982" marB="35982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600" dirty="0" err="1">
                          <a:latin typeface="+mn-lt"/>
                        </a:rPr>
                        <a:t>Sensitivity</a:t>
                      </a:r>
                      <a:endParaRPr lang="it-IT" sz="1600" dirty="0">
                        <a:latin typeface="+mn-lt"/>
                      </a:endParaRPr>
                    </a:p>
                  </a:txBody>
                  <a:tcPr marL="15995" marR="15995" marT="35982" marB="35982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600" dirty="0" err="1">
                          <a:latin typeface="+mn-lt"/>
                        </a:rPr>
                        <a:t>Specificity</a:t>
                      </a:r>
                      <a:endParaRPr lang="it-IT" sz="1600" dirty="0">
                        <a:latin typeface="+mn-lt"/>
                      </a:endParaRPr>
                    </a:p>
                  </a:txBody>
                  <a:tcPr marL="15995" marR="15995" marT="35982" marB="35982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600" dirty="0">
                          <a:latin typeface="+mn-lt"/>
                        </a:rPr>
                        <a:t>AUC</a:t>
                      </a:r>
                    </a:p>
                  </a:txBody>
                  <a:tcPr marL="15995" marR="15995" marT="35982" marB="35982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600" dirty="0">
                          <a:latin typeface="+mn-lt"/>
                        </a:rPr>
                        <a:t>PPV</a:t>
                      </a:r>
                    </a:p>
                  </a:txBody>
                  <a:tcPr marL="15995" marR="15995" marT="35982" marB="35982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600" dirty="0">
                          <a:latin typeface="+mn-lt"/>
                        </a:rPr>
                        <a:t>NPV</a:t>
                      </a:r>
                    </a:p>
                  </a:txBody>
                  <a:tcPr marL="15995" marR="15995" marT="35982" marB="35982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15767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it-IT" sz="1600" b="1" dirty="0">
                          <a:solidFill>
                            <a:srgbClr val="CC0066"/>
                          </a:solidFill>
                          <a:latin typeface="+mn-lt"/>
                        </a:rPr>
                        <a:t>DIS + </a:t>
                      </a:r>
                      <a:r>
                        <a:rPr lang="it-IT" sz="1600" b="1" dirty="0" smtClean="0">
                          <a:solidFill>
                            <a:srgbClr val="CC0066"/>
                          </a:solidFill>
                          <a:latin typeface="+mn-lt"/>
                        </a:rPr>
                        <a:t>DIT </a:t>
                      </a:r>
                      <a:r>
                        <a:rPr lang="it-IT" sz="16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(36 </a:t>
                      </a:r>
                      <a:r>
                        <a:rPr lang="it-IT" sz="1600" b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months</a:t>
                      </a:r>
                      <a:r>
                        <a:rPr lang="it-IT" sz="16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)</a:t>
                      </a:r>
                      <a:endParaRPr lang="it-IT" sz="1600" b="1" dirty="0">
                        <a:solidFill>
                          <a:srgbClr val="CC0066"/>
                        </a:solidFill>
                        <a:latin typeface="+mn-lt"/>
                      </a:endParaRPr>
                    </a:p>
                  </a:txBody>
                  <a:tcPr marL="15995" marR="15995" marT="35982" marB="3598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it-IT" sz="1400" dirty="0">
                        <a:latin typeface="+mn-lt"/>
                      </a:endParaRPr>
                    </a:p>
                  </a:txBody>
                  <a:tcPr marL="15995" marR="15995" marT="35982" marB="3598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it-IT" sz="1400" dirty="0">
                        <a:latin typeface="+mn-lt"/>
                      </a:endParaRPr>
                    </a:p>
                  </a:txBody>
                  <a:tcPr marL="15995" marR="15995" marT="35982" marB="3598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it-IT" sz="1400" dirty="0">
                        <a:latin typeface="+mn-lt"/>
                      </a:endParaRPr>
                    </a:p>
                  </a:txBody>
                  <a:tcPr marL="15995" marR="15995" marT="35982" marB="3598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it-IT" sz="1400" dirty="0">
                        <a:latin typeface="+mn-lt"/>
                      </a:endParaRPr>
                    </a:p>
                  </a:txBody>
                  <a:tcPr marL="15995" marR="15995" marT="35982" marB="3598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it-IT" sz="1400" dirty="0">
                        <a:latin typeface="+mn-lt"/>
                      </a:endParaRPr>
                    </a:p>
                  </a:txBody>
                  <a:tcPr marL="15995" marR="15995" marT="35982" marB="35982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59570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dirty="0" err="1">
                          <a:latin typeface="+mn-lt"/>
                        </a:rPr>
                        <a:t>Revised</a:t>
                      </a:r>
                      <a:r>
                        <a:rPr lang="it-IT" sz="1600" b="1" dirty="0">
                          <a:latin typeface="+mn-lt"/>
                        </a:rPr>
                        <a:t> McDonald 2010 </a:t>
                      </a:r>
                    </a:p>
                  </a:txBody>
                  <a:tcPr marL="15995" marR="15995" marT="35982" marB="35982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0.73</a:t>
                      </a:r>
                      <a:endParaRPr lang="it-IT" sz="16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(0.66-0.80)</a:t>
                      </a:r>
                      <a:endParaRPr lang="it-IT" sz="16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168" marR="32168" marT="36195" marB="36195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0.50</a:t>
                      </a:r>
                      <a:endParaRPr lang="it-IT" sz="16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(0.42-0.59)</a:t>
                      </a:r>
                      <a:endParaRPr lang="it-IT" sz="16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168" marR="32168" marT="36195" marB="36195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0.62</a:t>
                      </a:r>
                      <a:endParaRPr lang="it-IT" sz="16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(0.56-0.67)</a:t>
                      </a:r>
                      <a:endParaRPr lang="it-IT" sz="16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168" marR="32168" marT="36195" marB="36195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0.58</a:t>
                      </a:r>
                      <a:endParaRPr lang="it-IT" sz="16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(0.51-0.65)</a:t>
                      </a:r>
                      <a:endParaRPr lang="it-IT" sz="16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168" marR="32168" marT="36195" marB="36195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0.67</a:t>
                      </a:r>
                      <a:endParaRPr lang="it-IT" sz="16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(0.58-0.75)</a:t>
                      </a:r>
                      <a:endParaRPr lang="it-IT" sz="16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168" marR="32168" marT="36195" marB="36195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6" name="Tabella 15">
            <a:extLst>
              <a:ext uri="{FF2B5EF4-FFF2-40B4-BE49-F238E27FC236}">
                <a16:creationId xmlns="" xmlns:a16="http://schemas.microsoft.com/office/drawing/2014/main" id="{0A3247E8-769B-4806-A558-FED2AE95C3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8529586"/>
              </p:ext>
            </p:extLst>
          </p:nvPr>
        </p:nvGraphicFramePr>
        <p:xfrm>
          <a:off x="860162" y="3204944"/>
          <a:ext cx="7674995" cy="2240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93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5422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5422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154229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54229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098759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559570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dirty="0" err="1">
                          <a:solidFill>
                            <a:schemeClr val="tx1"/>
                          </a:solidFill>
                          <a:latin typeface="+mn-lt"/>
                        </a:rPr>
                        <a:t>Inclusion</a:t>
                      </a:r>
                      <a:r>
                        <a:rPr lang="it-IT" sz="1600" b="1" dirty="0">
                          <a:solidFill>
                            <a:schemeClr val="tx1"/>
                          </a:solidFill>
                          <a:latin typeface="+mn-lt"/>
                        </a:rPr>
                        <a:t> of </a:t>
                      </a:r>
                      <a:r>
                        <a:rPr lang="it-IT" sz="1600" b="1" dirty="0" err="1">
                          <a:solidFill>
                            <a:schemeClr val="tx1"/>
                          </a:solidFill>
                          <a:latin typeface="+mn-lt"/>
                        </a:rPr>
                        <a:t>symptomatic</a:t>
                      </a:r>
                      <a:r>
                        <a:rPr lang="it-IT" sz="1600" b="1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it-IT" sz="1600" b="1" dirty="0" err="1">
                          <a:solidFill>
                            <a:schemeClr val="tx1"/>
                          </a:solidFill>
                          <a:latin typeface="+mn-lt"/>
                        </a:rPr>
                        <a:t>lesions</a:t>
                      </a:r>
                      <a:endParaRPr lang="it-IT" sz="16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5995" marR="15995" marT="35982" marB="35982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rgbClr val="CC00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0.76</a:t>
                      </a:r>
                      <a:endParaRPr lang="it-IT" sz="1600" b="1" dirty="0">
                        <a:solidFill>
                          <a:srgbClr val="CC00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rgbClr val="CC00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(0.69-0.83)</a:t>
                      </a:r>
                      <a:endParaRPr lang="it-IT" sz="1600" b="1" dirty="0">
                        <a:solidFill>
                          <a:srgbClr val="CC00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168" marR="32168" marT="36195" marB="3619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0.49</a:t>
                      </a:r>
                      <a:endParaRPr lang="it-IT" sz="16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(0.40-0.58)</a:t>
                      </a:r>
                      <a:endParaRPr lang="it-IT" sz="16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168" marR="32168" marT="36195" marB="3619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0.62</a:t>
                      </a:r>
                      <a:endParaRPr lang="it-IT" sz="16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(0.57-0.68)</a:t>
                      </a:r>
                      <a:endParaRPr lang="it-IT" sz="16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168" marR="32168" marT="36195" marB="3619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0.58</a:t>
                      </a:r>
                      <a:endParaRPr lang="it-IT" sz="16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(0.51-0.65)</a:t>
                      </a:r>
                      <a:endParaRPr lang="it-IT" sz="16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168" marR="32168" marT="36195" marB="3619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0.68</a:t>
                      </a:r>
                      <a:endParaRPr lang="it-IT" sz="16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(0.60-0.77)</a:t>
                      </a:r>
                      <a:endParaRPr lang="it-IT" sz="16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168" marR="32168" marT="36195" marB="3619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73370476"/>
                  </a:ext>
                </a:extLst>
              </a:tr>
              <a:tr h="559570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dirty="0" err="1">
                          <a:latin typeface="+mn-lt"/>
                        </a:rPr>
                        <a:t>Inclusion</a:t>
                      </a:r>
                      <a:r>
                        <a:rPr lang="it-IT" sz="1600" b="1" dirty="0">
                          <a:latin typeface="+mn-lt"/>
                        </a:rPr>
                        <a:t> of 3 PV </a:t>
                      </a:r>
                      <a:r>
                        <a:rPr lang="it-IT" sz="1600" b="1" dirty="0" err="1">
                          <a:latin typeface="+mn-lt"/>
                        </a:rPr>
                        <a:t>lesions</a:t>
                      </a:r>
                      <a:endParaRPr lang="it-IT" sz="1600" b="1" dirty="0">
                        <a:latin typeface="+mn-lt"/>
                      </a:endParaRPr>
                    </a:p>
                  </a:txBody>
                  <a:tcPr marL="15995" marR="15995" marT="35982" marB="35982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0.70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(0.63-0.77)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168" marR="32168" marT="36195" marB="3619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rgbClr val="CC00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0.55</a:t>
                      </a:r>
                      <a:endParaRPr lang="it-IT" sz="1600" b="1" dirty="0">
                        <a:solidFill>
                          <a:srgbClr val="CC00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rgbClr val="CC00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(0.46-0.63)</a:t>
                      </a:r>
                      <a:endParaRPr lang="it-IT" sz="1600" b="1" dirty="0">
                        <a:solidFill>
                          <a:srgbClr val="CC00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168" marR="32168" marT="36195" marB="3619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0.62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(0.56-0.68)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168" marR="32168" marT="36195" marB="3619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0.59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(0.51-0.67)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168" marR="32168" marT="36195" marB="3619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0.66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(0.57-0.74)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168" marR="32168" marT="36195" marB="3619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62160481"/>
                  </a:ext>
                </a:extLst>
              </a:tr>
              <a:tr h="559570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dirty="0" err="1">
                          <a:latin typeface="+mn-lt"/>
                        </a:rPr>
                        <a:t>Inclusion</a:t>
                      </a:r>
                      <a:r>
                        <a:rPr lang="it-IT" sz="1600" b="1" dirty="0">
                          <a:latin typeface="+mn-lt"/>
                        </a:rPr>
                        <a:t> of CL</a:t>
                      </a:r>
                    </a:p>
                  </a:txBody>
                  <a:tcPr marL="15995" marR="15995" marT="35982" marB="35982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rgbClr val="CC00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0.75</a:t>
                      </a:r>
                      <a:endParaRPr lang="it-IT" sz="1600" b="1" dirty="0">
                        <a:solidFill>
                          <a:srgbClr val="CC00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rgbClr val="CC00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(0.67-0.81)</a:t>
                      </a:r>
                      <a:endParaRPr lang="it-IT" sz="1600" b="1" dirty="0">
                        <a:solidFill>
                          <a:srgbClr val="CC00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168" marR="32168" marT="36195" marB="3619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0.50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(0.42-0.60)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168" marR="32168" marT="36195" marB="3619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0.63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(0.57-0.68)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168" marR="32168" marT="36195" marB="3619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0.59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(0.51-0.66)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168" marR="32168" marT="36195" marB="3619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0.68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(0.59-0.76)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168" marR="32168" marT="36195" marB="3619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14206665"/>
                  </a:ext>
                </a:extLst>
              </a:tr>
              <a:tr h="559570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dirty="0" err="1">
                          <a:latin typeface="+mn-lt"/>
                        </a:rPr>
                        <a:t>Inclusion</a:t>
                      </a:r>
                      <a:r>
                        <a:rPr lang="it-IT" sz="1600" b="1" dirty="0">
                          <a:latin typeface="+mn-lt"/>
                        </a:rPr>
                        <a:t> of ON</a:t>
                      </a:r>
                    </a:p>
                  </a:txBody>
                  <a:tcPr marL="15995" marR="15995" marT="35982" marB="35982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rgbClr val="CC00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0.75</a:t>
                      </a:r>
                      <a:endParaRPr lang="it-IT" sz="1600" b="1" dirty="0">
                        <a:solidFill>
                          <a:srgbClr val="CC00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rgbClr val="CC0066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(0.67-0.81)</a:t>
                      </a:r>
                      <a:endParaRPr lang="it-IT" sz="1600" b="1" dirty="0">
                        <a:solidFill>
                          <a:srgbClr val="CC0066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168" marR="32168" marT="36195" marB="3619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0.48</a:t>
                      </a:r>
                      <a:endParaRPr lang="it-IT" sz="16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(0.39-0.57)</a:t>
                      </a:r>
                      <a:endParaRPr lang="it-IT" sz="16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168" marR="32168" marT="36195" marB="3619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0.61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(0.56-0.67)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168" marR="32168" marT="36195" marB="3619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0.57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(0.50-0.65)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168" marR="32168" marT="36195" marB="3619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0.67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(0.57-0.75)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168" marR="32168" marT="36195" marB="36195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38432009"/>
                  </a:ext>
                </a:extLst>
              </a:tr>
            </a:tbl>
          </a:graphicData>
        </a:graphic>
      </p:graphicFrame>
      <p:graphicFrame>
        <p:nvGraphicFramePr>
          <p:cNvPr id="17" name="Tabella 16">
            <a:extLst>
              <a:ext uri="{FF2B5EF4-FFF2-40B4-BE49-F238E27FC236}">
                <a16:creationId xmlns="" xmlns:a16="http://schemas.microsoft.com/office/drawing/2014/main" id="{A8FB1DD0-1C79-404E-A066-C2DA880A0B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0106711"/>
              </p:ext>
            </p:extLst>
          </p:nvPr>
        </p:nvGraphicFramePr>
        <p:xfrm>
          <a:off x="860162" y="5661559"/>
          <a:ext cx="7674995" cy="5600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93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5422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5422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154229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54229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098759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559570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dirty="0">
                          <a:solidFill>
                            <a:schemeClr val="tx1"/>
                          </a:solidFill>
                          <a:latin typeface="+mn-lt"/>
                        </a:rPr>
                        <a:t>MAGNIMS 2016</a:t>
                      </a:r>
                    </a:p>
                  </a:txBody>
                  <a:tcPr marL="15995" marR="15995" marT="35982" marB="35982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0.77</a:t>
                      </a:r>
                      <a:endParaRPr lang="it-IT" sz="16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(0.70-0.83)</a:t>
                      </a:r>
                      <a:endParaRPr lang="it-IT" sz="16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168" marR="32168" marT="36195" marB="36195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0.50</a:t>
                      </a:r>
                      <a:endParaRPr lang="it-IT" sz="16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(0.41-0.59)</a:t>
                      </a:r>
                      <a:endParaRPr lang="it-IT" sz="16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168" marR="32168" marT="36195" marB="36195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0.64</a:t>
                      </a:r>
                      <a:endParaRPr lang="it-IT" sz="16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(0.58-0.69)</a:t>
                      </a:r>
                      <a:endParaRPr lang="it-IT" sz="16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168" marR="32168" marT="36195" marB="36195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0.60</a:t>
                      </a:r>
                      <a:endParaRPr lang="it-IT" sz="16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(0.52-0.67)</a:t>
                      </a:r>
                      <a:endParaRPr lang="it-IT" sz="16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168" marR="32168" marT="36195" marB="36195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0.70</a:t>
                      </a:r>
                      <a:endParaRPr lang="it-IT" sz="16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(0.61-0.78)</a:t>
                      </a:r>
                      <a:endParaRPr lang="it-IT" sz="16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168" marR="32168" marT="36195" marB="36195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1" name="Rettangolo 10">
            <a:extLst>
              <a:ext uri="{FF2B5EF4-FFF2-40B4-BE49-F238E27FC236}">
                <a16:creationId xmlns="" xmlns:a16="http://schemas.microsoft.com/office/drawing/2014/main" id="{445CECB3-2AC3-4284-8E50-87F1C281D6FB}"/>
              </a:ext>
            </a:extLst>
          </p:cNvPr>
          <p:cNvSpPr/>
          <p:nvPr/>
        </p:nvSpPr>
        <p:spPr>
          <a:xfrm>
            <a:off x="2844075" y="1628801"/>
            <a:ext cx="1151950" cy="476783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Rettangolo 17">
            <a:extLst>
              <a:ext uri="{FF2B5EF4-FFF2-40B4-BE49-F238E27FC236}">
                <a16:creationId xmlns="" xmlns:a16="http://schemas.microsoft.com/office/drawing/2014/main" id="{B88911ED-7155-46EF-A370-CD461E7615DF}"/>
              </a:ext>
            </a:extLst>
          </p:cNvPr>
          <p:cNvSpPr/>
          <p:nvPr/>
        </p:nvSpPr>
        <p:spPr>
          <a:xfrm>
            <a:off x="3996025" y="1628801"/>
            <a:ext cx="1151950" cy="476783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Rectangle 20">
            <a:extLst>
              <a:ext uri="{FF2B5EF4-FFF2-40B4-BE49-F238E27FC236}">
                <a16:creationId xmlns="" xmlns:a16="http://schemas.microsoft.com/office/drawing/2014/main" id="{A1FE86E4-88E4-4062-B378-F74F657C6663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7538065" y="3520747"/>
            <a:ext cx="253306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fr-FR" altLang="it-IT" sz="1400" dirty="0">
                <a:latin typeface="+mn-lt"/>
              </a:rPr>
              <a:t>Filippi et al., Lancet </a:t>
            </a:r>
            <a:r>
              <a:rPr lang="fr-FR" altLang="it-IT" sz="1400" dirty="0" err="1" smtClean="0">
                <a:latin typeface="+mn-lt"/>
              </a:rPr>
              <a:t>Neurol</a:t>
            </a:r>
            <a:r>
              <a:rPr lang="fr-FR" altLang="it-IT" sz="1400" dirty="0">
                <a:latin typeface="+mn-lt"/>
              </a:rPr>
              <a:t> </a:t>
            </a:r>
            <a:r>
              <a:rPr lang="fr-FR" altLang="it-IT" sz="1400" dirty="0" smtClean="0">
                <a:latin typeface="+mn-lt"/>
              </a:rPr>
              <a:t>2018</a:t>
            </a:r>
            <a:endParaRPr lang="fr-FR" altLang="it-IT" sz="1400" b="0" dirty="0">
              <a:latin typeface="+mn-lt"/>
            </a:endParaRPr>
          </a:p>
        </p:txBody>
      </p:sp>
      <p:sp>
        <p:nvSpPr>
          <p:cNvPr id="15" name="Rettangolo 14">
            <a:extLst>
              <a:ext uri="{FF2B5EF4-FFF2-40B4-BE49-F238E27FC236}">
                <a16:creationId xmlns="" xmlns:a16="http://schemas.microsoft.com/office/drawing/2014/main" id="{B88911ED-7155-46EF-A370-CD461E7615DF}"/>
              </a:ext>
            </a:extLst>
          </p:cNvPr>
          <p:cNvSpPr/>
          <p:nvPr/>
        </p:nvSpPr>
        <p:spPr>
          <a:xfrm>
            <a:off x="5147975" y="1628801"/>
            <a:ext cx="1151950" cy="476783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Rectangle 2"/>
          <p:cNvSpPr>
            <a:spLocks/>
          </p:cNvSpPr>
          <p:nvPr/>
        </p:nvSpPr>
        <p:spPr bwMode="auto">
          <a:xfrm>
            <a:off x="899519" y="44983"/>
            <a:ext cx="7340204" cy="99044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1041861716 h 21600"/>
              <a:gd name="T4" fmla="*/ 2147483647 w 21600"/>
              <a:gd name="T5" fmla="*/ 2083721322 h 21600"/>
              <a:gd name="T6" fmla="*/ 0 w 21600"/>
              <a:gd name="T7" fmla="*/ 1041861716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986" tIns="46793" rIns="89986" bIns="46793" anchor="ctr"/>
          <a:lstStyle>
            <a:lvl1pPr eaLnBrk="0" hangingPunct="0">
              <a:spcBef>
                <a:spcPts val="800"/>
              </a:spcBef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Cambria" panose="02040503050406030204" pitchFamily="18" charset="0"/>
                <a:ea typeface="Microsoft YaHei" panose="020B0503020204020204" pitchFamily="34" charset="-122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>
              <a:spcBef>
                <a:spcPct val="0"/>
              </a:spcBef>
            </a:pPr>
            <a:endParaRPr lang="it-IT" altLang="it-IT" sz="3199" b="1" dirty="0">
              <a:solidFill>
                <a:srgbClr val="009999"/>
              </a:solidFill>
              <a:latin typeface="Calibri" panose="020F0502020204030204" pitchFamily="34" charset="0"/>
            </a:endParaRPr>
          </a:p>
        </p:txBody>
      </p:sp>
      <p:cxnSp>
        <p:nvCxnSpPr>
          <p:cNvPr id="22" name="Connettore 1 17">
            <a:extLst>
              <a:ext uri="{FF2B5EF4-FFF2-40B4-BE49-F238E27FC236}">
                <a16:creationId xmlns="" xmlns:a16="http://schemas.microsoft.com/office/drawing/2014/main" id="{7BAA952C-42BF-4183-BE7E-D45D9E600E20}"/>
              </a:ext>
            </a:extLst>
          </p:cNvPr>
          <p:cNvCxnSpPr/>
          <p:nvPr/>
        </p:nvCxnSpPr>
        <p:spPr>
          <a:xfrm>
            <a:off x="686403" y="1224000"/>
            <a:ext cx="7771199" cy="0"/>
          </a:xfrm>
          <a:prstGeom prst="line">
            <a:avLst/>
          </a:prstGeom>
          <a:ln w="28575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">
            <a:extLst>
              <a:ext uri="{FF2B5EF4-FFF2-40B4-BE49-F238E27FC236}">
                <a16:creationId xmlns="" xmlns:a16="http://schemas.microsoft.com/office/drawing/2014/main" id="{2493CC34-584E-44E2-A0BF-1256EB6AED41}"/>
              </a:ext>
            </a:extLst>
          </p:cNvPr>
          <p:cNvSpPr/>
          <p:nvPr/>
        </p:nvSpPr>
        <p:spPr>
          <a:xfrm>
            <a:off x="0" y="468000"/>
            <a:ext cx="9144000" cy="990566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89986" tIns="46793" rIns="89986" bIns="46793" anchor="ctr" anchorCtr="0" compatLnSpc="1"/>
          <a:lstStyle/>
          <a:p>
            <a:pPr algn="ctr" hangingPunct="0">
              <a:tabLst>
                <a:tab pos="0" algn="l"/>
                <a:tab pos="914217" algn="l"/>
                <a:tab pos="1828434" algn="l"/>
                <a:tab pos="2742650" algn="l"/>
                <a:tab pos="3656868" algn="l"/>
                <a:tab pos="4571086" algn="l"/>
                <a:tab pos="5485302" algn="l"/>
                <a:tab pos="6399519" algn="l"/>
                <a:tab pos="7313737" algn="l"/>
                <a:tab pos="8227954" algn="l"/>
                <a:tab pos="9142171" algn="l"/>
                <a:tab pos="10056388" algn="l"/>
              </a:tabLst>
            </a:pPr>
            <a:r>
              <a:rPr lang="it-IT" sz="3199" b="1" dirty="0" err="1" smtClean="0">
                <a:solidFill>
                  <a:srgbClr val="009999"/>
                </a:solidFill>
                <a:latin typeface="Calibri" panose="020F0502020204030204" pitchFamily="34" charset="0"/>
                <a:ea typeface="Microsoft YaHei" pitchFamily="2"/>
                <a:cs typeface="Arial" pitchFamily="2"/>
              </a:rPr>
              <a:t>Revised</a:t>
            </a:r>
            <a:r>
              <a:rPr lang="it-IT" sz="3199" b="1" dirty="0" smtClean="0">
                <a:solidFill>
                  <a:srgbClr val="009999"/>
                </a:solidFill>
                <a:latin typeface="Calibri" panose="020F0502020204030204" pitchFamily="34" charset="0"/>
                <a:ea typeface="Microsoft YaHei" pitchFamily="2"/>
                <a:cs typeface="Arial" pitchFamily="2"/>
              </a:rPr>
              <a:t> 2010 McDonald and MAGNIMS 2016</a:t>
            </a:r>
            <a:endParaRPr lang="it-IT" sz="3199" b="1" dirty="0">
              <a:solidFill>
                <a:srgbClr val="009999"/>
              </a:solidFill>
              <a:latin typeface="Calibri" panose="020F0502020204030204" pitchFamily="34" charset="0"/>
              <a:ea typeface="Microsoft YaHei" pitchFamily="2"/>
              <a:cs typeface="Arial" pitchFamily="2"/>
            </a:endParaRPr>
          </a:p>
        </p:txBody>
      </p:sp>
      <p:pic>
        <p:nvPicPr>
          <p:cNvPr id="13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8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2199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8" grpId="0" animBg="1"/>
      <p:bldP spid="19" grpId="0"/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="" xmlns:a16="http://schemas.microsoft.com/office/drawing/2014/main" id="{BC332982-D5A7-42F3-8E2A-A16E08D73D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7236" y="16314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14" name="Tabella 13">
            <a:extLst>
              <a:ext uri="{FF2B5EF4-FFF2-40B4-BE49-F238E27FC236}">
                <a16:creationId xmlns="" xmlns:a16="http://schemas.microsoft.com/office/drawing/2014/main" id="{8EDE4AD9-43EB-49E9-AB68-32EDD31377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6126204"/>
              </p:ext>
            </p:extLst>
          </p:nvPr>
        </p:nvGraphicFramePr>
        <p:xfrm>
          <a:off x="438514" y="1628800"/>
          <a:ext cx="4612693" cy="13468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93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9914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5422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65743">
                <a:tc>
                  <a:txBody>
                    <a:bodyPr/>
                    <a:lstStyle/>
                    <a:p>
                      <a:endParaRPr lang="it-IT" sz="16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15995" marR="15995" marT="35982" marB="35982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 err="1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aHR</a:t>
                      </a:r>
                      <a:r>
                        <a:rPr lang="it-IT" sz="1600" b="1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b="1" kern="120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(95% CI)</a:t>
                      </a:r>
                      <a:endParaRPr lang="it-IT" sz="160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72" marR="63772" marT="71755" marB="71755" anchor="ctr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GB" sz="1600" b="1" kern="120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MS PGothic" panose="020B0600070205080204" pitchFamily="34" charset="-128"/>
                          <a:cs typeface="Times New Roman" panose="02020603050405020304" pitchFamily="18" charset="0"/>
                        </a:rPr>
                        <a:t>p value</a:t>
                      </a:r>
                      <a:endParaRPr lang="it-IT" sz="16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772" marR="63772" marT="71755" marB="71755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15767">
                <a:tc>
                  <a:txBody>
                    <a:bodyPr/>
                    <a:lstStyle/>
                    <a:p>
                      <a:pPr algn="l"/>
                      <a:r>
                        <a:rPr lang="it-IT" sz="1600" b="1" dirty="0">
                          <a:solidFill>
                            <a:srgbClr val="CC0066"/>
                          </a:solidFill>
                          <a:latin typeface="+mn-lt"/>
                        </a:rPr>
                        <a:t>DIS + </a:t>
                      </a:r>
                      <a:r>
                        <a:rPr lang="it-IT" sz="1600" b="1" dirty="0" smtClean="0">
                          <a:solidFill>
                            <a:srgbClr val="CC0066"/>
                          </a:solidFill>
                          <a:latin typeface="+mn-lt"/>
                        </a:rPr>
                        <a:t>DIT</a:t>
                      </a:r>
                      <a:endParaRPr lang="it-IT" sz="1600" b="1" dirty="0">
                        <a:solidFill>
                          <a:srgbClr val="CC0066"/>
                        </a:solidFill>
                        <a:latin typeface="+mn-lt"/>
                      </a:endParaRPr>
                    </a:p>
                  </a:txBody>
                  <a:tcPr marL="15995" marR="15995" marT="35982" marB="3598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400" dirty="0">
                        <a:latin typeface="+mn-lt"/>
                      </a:endParaRPr>
                    </a:p>
                  </a:txBody>
                  <a:tcPr marL="15995" marR="15995" marT="35982" marB="3598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400" dirty="0">
                        <a:latin typeface="+mn-lt"/>
                      </a:endParaRPr>
                    </a:p>
                  </a:txBody>
                  <a:tcPr marL="15995" marR="15995" marT="35982" marB="35982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59570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dirty="0" err="1">
                          <a:latin typeface="+mn-lt"/>
                        </a:rPr>
                        <a:t>Revised</a:t>
                      </a:r>
                      <a:r>
                        <a:rPr lang="it-IT" sz="1600" b="1" dirty="0">
                          <a:latin typeface="+mn-lt"/>
                        </a:rPr>
                        <a:t> McDonald 2010 </a:t>
                      </a:r>
                    </a:p>
                  </a:txBody>
                  <a:tcPr marL="15995" marR="15995" marT="35982" marB="35982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2.52 (1.78-3.58)</a:t>
                      </a:r>
                      <a:endParaRPr lang="it-IT" sz="16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72" marR="63772" marT="71755" marB="71755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&lt;0.0001</a:t>
                      </a:r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3772" marR="63772" marT="71755" marB="71755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6" name="Tabella 15">
            <a:extLst>
              <a:ext uri="{FF2B5EF4-FFF2-40B4-BE49-F238E27FC236}">
                <a16:creationId xmlns="" xmlns:a16="http://schemas.microsoft.com/office/drawing/2014/main" id="{0A3247E8-769B-4806-A558-FED2AE95C3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0863593"/>
              </p:ext>
            </p:extLst>
          </p:nvPr>
        </p:nvGraphicFramePr>
        <p:xfrm>
          <a:off x="433839" y="3062854"/>
          <a:ext cx="4599993" cy="22384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93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8644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5422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512593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dirty="0" err="1">
                          <a:solidFill>
                            <a:schemeClr val="tx1"/>
                          </a:solidFill>
                          <a:latin typeface="+mn-lt"/>
                        </a:rPr>
                        <a:t>Inclusion</a:t>
                      </a:r>
                      <a:r>
                        <a:rPr lang="it-IT" sz="1600" b="1" dirty="0">
                          <a:solidFill>
                            <a:schemeClr val="tx1"/>
                          </a:solidFill>
                          <a:latin typeface="+mn-lt"/>
                        </a:rPr>
                        <a:t> of </a:t>
                      </a:r>
                      <a:r>
                        <a:rPr lang="it-IT" sz="1600" b="1" dirty="0" err="1">
                          <a:solidFill>
                            <a:schemeClr val="tx1"/>
                          </a:solidFill>
                          <a:latin typeface="+mn-lt"/>
                        </a:rPr>
                        <a:t>symptomatic</a:t>
                      </a:r>
                      <a:r>
                        <a:rPr lang="it-IT" sz="1600" b="1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it-IT" sz="1600" b="1" dirty="0" err="1">
                          <a:solidFill>
                            <a:schemeClr val="tx1"/>
                          </a:solidFill>
                          <a:latin typeface="+mn-lt"/>
                        </a:rPr>
                        <a:t>lesions</a:t>
                      </a:r>
                      <a:endParaRPr lang="it-IT" sz="16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5995" marR="15995" marT="35982" marB="35982" anchor="ctr">
                    <a:solidFill>
                      <a:srgbClr val="D9E3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2.54 (1.77-3.65)</a:t>
                      </a:r>
                      <a:endParaRPr lang="it-IT" sz="16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72" marR="63772" marT="71755" marB="71755" anchor="ctr">
                    <a:solidFill>
                      <a:srgbClr val="D9E3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&lt;0.0001</a:t>
                      </a:r>
                      <a:endParaRPr lang="it-IT" sz="1600" b="0" dirty="0"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3772" marR="63772" marT="71755" marB="71755" anchor="ctr">
                    <a:solidFill>
                      <a:srgbClr val="D9E3D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73370476"/>
                  </a:ext>
                </a:extLst>
              </a:tr>
              <a:tr h="559570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dirty="0" err="1">
                          <a:latin typeface="+mn-lt"/>
                        </a:rPr>
                        <a:t>Inclusion</a:t>
                      </a:r>
                      <a:r>
                        <a:rPr lang="it-IT" sz="1600" b="1" dirty="0">
                          <a:latin typeface="+mn-lt"/>
                        </a:rPr>
                        <a:t> of 3 PV </a:t>
                      </a:r>
                      <a:r>
                        <a:rPr lang="it-IT" sz="1600" b="1" dirty="0" err="1">
                          <a:latin typeface="+mn-lt"/>
                        </a:rPr>
                        <a:t>lesions</a:t>
                      </a:r>
                      <a:endParaRPr lang="it-IT" sz="1600" b="1" dirty="0">
                        <a:latin typeface="+mn-lt"/>
                      </a:endParaRPr>
                    </a:p>
                  </a:txBody>
                  <a:tcPr marL="15995" marR="15995" marT="35982" marB="35982" anchor="ctr">
                    <a:solidFill>
                      <a:srgbClr val="D9E3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2.54 (1.80-3.58)</a:t>
                      </a:r>
                      <a:endParaRPr lang="it-IT" sz="16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72" marR="63772" marT="71755" marB="71755" anchor="ctr">
                    <a:solidFill>
                      <a:srgbClr val="D9E3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&lt;0.0001</a:t>
                      </a:r>
                      <a:endParaRPr lang="it-IT" sz="1600" b="0" dirty="0"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3772" marR="63772" marT="71755" marB="71755" anchor="ctr">
                    <a:solidFill>
                      <a:srgbClr val="D9E3D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62160481"/>
                  </a:ext>
                </a:extLst>
              </a:tr>
              <a:tr h="559570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dirty="0" err="1">
                          <a:latin typeface="+mn-lt"/>
                        </a:rPr>
                        <a:t>Inclusion</a:t>
                      </a:r>
                      <a:r>
                        <a:rPr lang="it-IT" sz="1600" b="1" dirty="0">
                          <a:latin typeface="+mn-lt"/>
                        </a:rPr>
                        <a:t> of CL</a:t>
                      </a:r>
                    </a:p>
                  </a:txBody>
                  <a:tcPr marL="15995" marR="15995" marT="35982" marB="35982" anchor="ctr">
                    <a:solidFill>
                      <a:srgbClr val="D9E3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2.60 (1.83-3.71)</a:t>
                      </a:r>
                      <a:endParaRPr lang="it-IT" sz="1600" b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72" marR="63772" marT="71755" marB="71755" anchor="ctr">
                    <a:solidFill>
                      <a:srgbClr val="D9E3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&lt;0.0001</a:t>
                      </a:r>
                      <a:endParaRPr lang="it-IT" sz="1600" b="0" dirty="0"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3772" marR="63772" marT="71755" marB="71755" anchor="ctr">
                    <a:solidFill>
                      <a:srgbClr val="D9E3D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14206665"/>
                  </a:ext>
                </a:extLst>
              </a:tr>
              <a:tr h="559570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dirty="0" err="1">
                          <a:latin typeface="+mn-lt"/>
                        </a:rPr>
                        <a:t>Inclusion</a:t>
                      </a:r>
                      <a:r>
                        <a:rPr lang="it-IT" sz="1600" b="1" dirty="0">
                          <a:latin typeface="+mn-lt"/>
                        </a:rPr>
                        <a:t> of ON</a:t>
                      </a:r>
                    </a:p>
                  </a:txBody>
                  <a:tcPr marL="15995" marR="15995" marT="35982" marB="35982" anchor="ctr">
                    <a:solidFill>
                      <a:srgbClr val="D9E3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2.58 (1.81-3.67)</a:t>
                      </a:r>
                      <a:endParaRPr lang="it-IT" sz="1600" b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72" marR="63772" marT="71755" marB="71755" anchor="ctr">
                    <a:solidFill>
                      <a:srgbClr val="D9E3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&lt;0.0001</a:t>
                      </a:r>
                      <a:endParaRPr lang="it-IT" sz="1600" b="0" dirty="0"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3772" marR="63772" marT="71755" marB="71755" anchor="ctr">
                    <a:solidFill>
                      <a:srgbClr val="D9E3D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38432009"/>
                  </a:ext>
                </a:extLst>
              </a:tr>
            </a:tbl>
          </a:graphicData>
        </a:graphic>
      </p:graphicFrame>
      <p:graphicFrame>
        <p:nvGraphicFramePr>
          <p:cNvPr id="17" name="Tabella 16">
            <a:extLst>
              <a:ext uri="{FF2B5EF4-FFF2-40B4-BE49-F238E27FC236}">
                <a16:creationId xmlns="" xmlns:a16="http://schemas.microsoft.com/office/drawing/2014/main" id="{A8FB1DD0-1C79-404E-A066-C2DA880A0B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7675836"/>
              </p:ext>
            </p:extLst>
          </p:nvPr>
        </p:nvGraphicFramePr>
        <p:xfrm>
          <a:off x="433839" y="5317702"/>
          <a:ext cx="4612693" cy="5595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93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9914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5422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559570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dirty="0">
                          <a:solidFill>
                            <a:schemeClr val="tx1"/>
                          </a:solidFill>
                          <a:latin typeface="+mj-lt"/>
                        </a:rPr>
                        <a:t>MAGNIMS 2016</a:t>
                      </a:r>
                    </a:p>
                  </a:txBody>
                  <a:tcPr marL="15995" marR="15995" marT="35982" marB="35982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2.95 (2.04-4.26)</a:t>
                      </a:r>
                      <a:endParaRPr lang="it-IT" sz="16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772" marR="63772" marT="71755" marB="71755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&lt;0.0001</a:t>
                      </a:r>
                      <a:endParaRPr lang="it-IT" sz="1600" b="0" dirty="0"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marL="63772" marR="63772" marT="71755" marB="71755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0" name="Rectangle 20">
            <a:extLst>
              <a:ext uri="{FF2B5EF4-FFF2-40B4-BE49-F238E27FC236}">
                <a16:creationId xmlns="" xmlns:a16="http://schemas.microsoft.com/office/drawing/2014/main" id="{52B1BE76-A824-4F10-9B33-410903CBF3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9673" y="5923008"/>
            <a:ext cx="253306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fr-FR" altLang="it-IT" sz="1400" dirty="0">
                <a:latin typeface="+mn-lt"/>
              </a:rPr>
              <a:t>Filippi et al., Lancet </a:t>
            </a:r>
            <a:r>
              <a:rPr lang="fr-FR" altLang="it-IT" sz="1400" dirty="0" err="1" smtClean="0">
                <a:latin typeface="+mn-lt"/>
              </a:rPr>
              <a:t>Neurol</a:t>
            </a:r>
            <a:r>
              <a:rPr lang="fr-FR" altLang="it-IT" sz="1400" dirty="0">
                <a:latin typeface="+mn-lt"/>
              </a:rPr>
              <a:t> </a:t>
            </a:r>
            <a:r>
              <a:rPr lang="fr-FR" altLang="it-IT" sz="1400" dirty="0" smtClean="0">
                <a:latin typeface="+mn-lt"/>
              </a:rPr>
              <a:t>2018</a:t>
            </a:r>
            <a:endParaRPr lang="fr-FR" altLang="it-IT" sz="1400" b="0" dirty="0">
              <a:latin typeface="+mn-lt"/>
            </a:endParaRPr>
          </a:p>
        </p:txBody>
      </p:sp>
      <p:sp>
        <p:nvSpPr>
          <p:cNvPr id="15" name="CasellaDiTesto 42">
            <a:extLst>
              <a:ext uri="{FF2B5EF4-FFF2-40B4-BE49-F238E27FC236}">
                <a16:creationId xmlns="" xmlns:a16="http://schemas.microsoft.com/office/drawing/2014/main" id="{F559430E-2D60-4A25-B980-1C09FC83BB67}"/>
              </a:ext>
            </a:extLst>
          </p:cNvPr>
          <p:cNvSpPr txBox="1"/>
          <p:nvPr/>
        </p:nvSpPr>
        <p:spPr>
          <a:xfrm>
            <a:off x="4572000" y="1321604"/>
            <a:ext cx="4991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13157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65785" algn="l" defTabSz="113157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1570" algn="l" defTabSz="113157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97355" algn="l" defTabSz="113157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3140" algn="l" defTabSz="113157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algn="l" defTabSz="113157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94710" algn="l" defTabSz="113157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60495" algn="l" defTabSz="113157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26280" algn="l" defTabSz="1131570" rtl="0" eaLnBrk="1" latinLnBrk="0" hangingPunct="1"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2800" b="1" dirty="0">
                <a:solidFill>
                  <a:srgbClr val="CC0066"/>
                </a:solidFill>
              </a:rPr>
              <a:t>DIS + DIT</a:t>
            </a:r>
          </a:p>
        </p:txBody>
      </p:sp>
      <p:grpSp>
        <p:nvGrpSpPr>
          <p:cNvPr id="19" name="Gruppo 18">
            <a:extLst>
              <a:ext uri="{FF2B5EF4-FFF2-40B4-BE49-F238E27FC236}">
                <a16:creationId xmlns="" xmlns:a16="http://schemas.microsoft.com/office/drawing/2014/main" id="{F1C02111-AC91-4696-9CA9-079AE01CAE6D}"/>
              </a:ext>
            </a:extLst>
          </p:cNvPr>
          <p:cNvGrpSpPr/>
          <p:nvPr/>
        </p:nvGrpSpPr>
        <p:grpSpPr>
          <a:xfrm>
            <a:off x="5202782" y="1726052"/>
            <a:ext cx="3657035" cy="3666328"/>
            <a:chOff x="5926038" y="1922912"/>
            <a:chExt cx="4114800" cy="3666328"/>
          </a:xfrm>
        </p:grpSpPr>
        <p:pic>
          <p:nvPicPr>
            <p:cNvPr id="20" name="Picture 4" descr="C:\Users\Paolo\Documents\000_Amsterdam\Progetti\Milan\001_Magnims2016criteria_validation\Version_002\nuove_figure\prova10y_DISDIT_MAG.tiff">
              <a:extLst>
                <a:ext uri="{FF2B5EF4-FFF2-40B4-BE49-F238E27FC236}">
                  <a16:creationId xmlns="" xmlns:a16="http://schemas.microsoft.com/office/drawing/2014/main" id="{E48D0810-A0F2-477B-92BC-5F0D88F7D31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899"/>
            <a:stretch/>
          </p:blipFill>
          <p:spPr bwMode="auto">
            <a:xfrm>
              <a:off x="5926038" y="1922912"/>
              <a:ext cx="4114800" cy="36663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Rettangolo 20">
              <a:extLst>
                <a:ext uri="{FF2B5EF4-FFF2-40B4-BE49-F238E27FC236}">
                  <a16:creationId xmlns="" xmlns:a16="http://schemas.microsoft.com/office/drawing/2014/main" id="{F2EFABDB-AEEB-4DB4-9BF5-ACB7A14178AE}"/>
                </a:ext>
              </a:extLst>
            </p:cNvPr>
            <p:cNvSpPr/>
            <p:nvPr/>
          </p:nvSpPr>
          <p:spPr>
            <a:xfrm>
              <a:off x="7952606" y="2060848"/>
              <a:ext cx="1800200" cy="64807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22" name="Gruppo 21">
            <a:extLst>
              <a:ext uri="{FF2B5EF4-FFF2-40B4-BE49-F238E27FC236}">
                <a16:creationId xmlns="" xmlns:a16="http://schemas.microsoft.com/office/drawing/2014/main" id="{029725EE-C084-47CD-99F6-58ECCB5FBC71}"/>
              </a:ext>
            </a:extLst>
          </p:cNvPr>
          <p:cNvGrpSpPr/>
          <p:nvPr/>
        </p:nvGrpSpPr>
        <p:grpSpPr>
          <a:xfrm>
            <a:off x="5720817" y="5296852"/>
            <a:ext cx="3138999" cy="1023783"/>
            <a:chOff x="8110522" y="6448224"/>
            <a:chExt cx="3531919" cy="1023783"/>
          </a:xfrm>
        </p:grpSpPr>
        <p:pic>
          <p:nvPicPr>
            <p:cNvPr id="23" name="Picture 2" descr="D:\Paolo Preziosa\Progetti\CIS_validazione criteri_2016\FINAL_20170421_1736\prova_figure\20170511\prova10y_MAG.tiff">
              <a:extLst>
                <a:ext uri="{FF2B5EF4-FFF2-40B4-BE49-F238E27FC236}">
                  <a16:creationId xmlns="" xmlns:a16="http://schemas.microsoft.com/office/drawing/2014/main" id="{FF30C4D8-6601-4DEE-A46B-E0F8B5DF545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/>
            <a:srcRect l="50000" t="14347" r="41401" b="70513"/>
            <a:stretch/>
          </p:blipFill>
          <p:spPr bwMode="auto">
            <a:xfrm>
              <a:off x="8110522" y="6572121"/>
              <a:ext cx="511113" cy="899886"/>
            </a:xfrm>
            <a:prstGeom prst="rect">
              <a:avLst/>
            </a:prstGeom>
            <a:noFill/>
          </p:spPr>
        </p:pic>
        <p:sp>
          <p:nvSpPr>
            <p:cNvPr id="24" name="CasellaDiTesto 54">
              <a:extLst>
                <a:ext uri="{FF2B5EF4-FFF2-40B4-BE49-F238E27FC236}">
                  <a16:creationId xmlns="" xmlns:a16="http://schemas.microsoft.com/office/drawing/2014/main" id="{93E2519F-15A2-4D3B-A2AC-5722EF1C2AD9}"/>
                </a:ext>
              </a:extLst>
            </p:cNvPr>
            <p:cNvSpPr txBox="1"/>
            <p:nvPr/>
          </p:nvSpPr>
          <p:spPr>
            <a:xfrm>
              <a:off x="8549914" y="6689703"/>
              <a:ext cx="2967237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tIns="0" bIns="0" rtlCol="0" anchor="ctr">
              <a:spAutoFit/>
            </a:bodyPr>
            <a:lstStyle>
              <a:defPPr>
                <a:defRPr lang="en-US"/>
              </a:defPPr>
              <a:lvl1pPr marL="0" algn="l" defTabSz="113157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65785" algn="l" defTabSz="113157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31570" algn="l" defTabSz="113157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97355" algn="l" defTabSz="113157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63140" algn="l" defTabSz="113157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828925" algn="l" defTabSz="113157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394710" algn="l" defTabSz="113157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960495" algn="l" defTabSz="113157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526280" algn="l" defTabSz="113157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it-IT" sz="1600" dirty="0" err="1"/>
                <a:t>Revised</a:t>
              </a:r>
              <a:r>
                <a:rPr lang="it-IT" sz="1600" dirty="0"/>
                <a:t> McDonald 2010 - Yes</a:t>
              </a:r>
            </a:p>
          </p:txBody>
        </p:sp>
        <p:sp>
          <p:nvSpPr>
            <p:cNvPr id="25" name="CasellaDiTesto 55">
              <a:extLst>
                <a:ext uri="{FF2B5EF4-FFF2-40B4-BE49-F238E27FC236}">
                  <a16:creationId xmlns="" xmlns:a16="http://schemas.microsoft.com/office/drawing/2014/main" id="{46FABE0E-8C49-4997-9F5A-D72AF045E2F7}"/>
                </a:ext>
              </a:extLst>
            </p:cNvPr>
            <p:cNvSpPr txBox="1"/>
            <p:nvPr/>
          </p:nvSpPr>
          <p:spPr>
            <a:xfrm>
              <a:off x="8549914" y="6448224"/>
              <a:ext cx="3092527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tIns="0" bIns="0" rtlCol="0" anchor="ctr">
              <a:spAutoFit/>
            </a:bodyPr>
            <a:lstStyle>
              <a:defPPr>
                <a:defRPr lang="en-US"/>
              </a:defPPr>
              <a:lvl1pPr marL="0" algn="l" defTabSz="113157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65785" algn="l" defTabSz="113157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31570" algn="l" defTabSz="113157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97355" algn="l" defTabSz="113157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63140" algn="l" defTabSz="113157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828925" algn="l" defTabSz="113157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394710" algn="l" defTabSz="113157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960495" algn="l" defTabSz="113157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526280" algn="l" defTabSz="113157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it-IT" sz="1600" dirty="0" err="1"/>
                <a:t>Revised</a:t>
              </a:r>
              <a:r>
                <a:rPr lang="it-IT" sz="1600" dirty="0"/>
                <a:t> McDonald 2010 - No</a:t>
              </a:r>
            </a:p>
          </p:txBody>
        </p:sp>
        <p:sp>
          <p:nvSpPr>
            <p:cNvPr id="26" name="CasellaDiTesto 56">
              <a:extLst>
                <a:ext uri="{FF2B5EF4-FFF2-40B4-BE49-F238E27FC236}">
                  <a16:creationId xmlns="" xmlns:a16="http://schemas.microsoft.com/office/drawing/2014/main" id="{DA870C95-5BE2-432A-A491-352CD7EB2211}"/>
                </a:ext>
              </a:extLst>
            </p:cNvPr>
            <p:cNvSpPr txBox="1"/>
            <p:nvPr/>
          </p:nvSpPr>
          <p:spPr>
            <a:xfrm>
              <a:off x="8549915" y="7172660"/>
              <a:ext cx="2592000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tIns="0" bIns="0" rtlCol="0" anchor="ctr">
              <a:spAutoFit/>
            </a:bodyPr>
            <a:lstStyle>
              <a:defPPr>
                <a:defRPr lang="en-US"/>
              </a:defPPr>
              <a:lvl1pPr marL="0" algn="l" defTabSz="113157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65785" algn="l" defTabSz="113157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31570" algn="l" defTabSz="113157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97355" algn="l" defTabSz="113157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63140" algn="l" defTabSz="113157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828925" algn="l" defTabSz="113157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394710" algn="l" defTabSz="113157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960495" algn="l" defTabSz="113157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526280" algn="l" defTabSz="113157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it-IT" sz="1600" dirty="0"/>
                <a:t>MAGNIMS 2016 - Yes</a:t>
              </a:r>
            </a:p>
          </p:txBody>
        </p:sp>
        <p:sp>
          <p:nvSpPr>
            <p:cNvPr id="27" name="CasellaDiTesto 57">
              <a:extLst>
                <a:ext uri="{FF2B5EF4-FFF2-40B4-BE49-F238E27FC236}">
                  <a16:creationId xmlns="" xmlns:a16="http://schemas.microsoft.com/office/drawing/2014/main" id="{69519F3D-96D0-40AD-AF4E-32194FF02992}"/>
                </a:ext>
              </a:extLst>
            </p:cNvPr>
            <p:cNvSpPr txBox="1"/>
            <p:nvPr/>
          </p:nvSpPr>
          <p:spPr>
            <a:xfrm>
              <a:off x="8549915" y="6931182"/>
              <a:ext cx="2592000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tIns="0" bIns="0" rtlCol="0" anchor="ctr">
              <a:spAutoFit/>
            </a:bodyPr>
            <a:lstStyle>
              <a:defPPr>
                <a:defRPr lang="en-US"/>
              </a:defPPr>
              <a:lvl1pPr marL="0" algn="l" defTabSz="113157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65785" algn="l" defTabSz="113157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31570" algn="l" defTabSz="113157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97355" algn="l" defTabSz="113157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263140" algn="l" defTabSz="113157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828925" algn="l" defTabSz="113157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394710" algn="l" defTabSz="113157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960495" algn="l" defTabSz="113157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526280" algn="l" defTabSz="1131570" rtl="0" eaLnBrk="1" latinLnBrk="0" hangingPunct="1">
                <a:defRPr sz="2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it-IT" sz="1600" dirty="0"/>
                <a:t>MAGNIMS 2016 - No</a:t>
              </a:r>
            </a:p>
          </p:txBody>
        </p:sp>
      </p:grpSp>
      <p:sp>
        <p:nvSpPr>
          <p:cNvPr id="31" name="Rectangle 2"/>
          <p:cNvSpPr>
            <a:spLocks/>
          </p:cNvSpPr>
          <p:nvPr/>
        </p:nvSpPr>
        <p:spPr bwMode="auto">
          <a:xfrm>
            <a:off x="899519" y="44983"/>
            <a:ext cx="7340204" cy="99044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1041861716 h 21600"/>
              <a:gd name="T4" fmla="*/ 2147483647 w 21600"/>
              <a:gd name="T5" fmla="*/ 2083721322 h 21600"/>
              <a:gd name="T6" fmla="*/ 0 w 21600"/>
              <a:gd name="T7" fmla="*/ 1041861716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986" tIns="46793" rIns="89986" bIns="46793" anchor="ctr"/>
          <a:lstStyle>
            <a:lvl1pPr eaLnBrk="0" hangingPunct="0">
              <a:spcBef>
                <a:spcPts val="800"/>
              </a:spcBef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Cambria" panose="02040503050406030204" pitchFamily="18" charset="0"/>
                <a:ea typeface="Microsoft YaHei" panose="020B0503020204020204" pitchFamily="34" charset="-122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>
              <a:spcBef>
                <a:spcPct val="0"/>
              </a:spcBef>
            </a:pPr>
            <a:endParaRPr lang="it-IT" altLang="it-IT" sz="3199" b="1" dirty="0">
              <a:solidFill>
                <a:srgbClr val="009999"/>
              </a:solidFill>
              <a:latin typeface="Calibri" panose="020F0502020204030204" pitchFamily="34" charset="0"/>
            </a:endParaRPr>
          </a:p>
        </p:txBody>
      </p:sp>
      <p:cxnSp>
        <p:nvCxnSpPr>
          <p:cNvPr id="32" name="Connettore 1 17">
            <a:extLst>
              <a:ext uri="{FF2B5EF4-FFF2-40B4-BE49-F238E27FC236}">
                <a16:creationId xmlns="" xmlns:a16="http://schemas.microsoft.com/office/drawing/2014/main" id="{7BAA952C-42BF-4183-BE7E-D45D9E600E20}"/>
              </a:ext>
            </a:extLst>
          </p:cNvPr>
          <p:cNvCxnSpPr/>
          <p:nvPr/>
        </p:nvCxnSpPr>
        <p:spPr>
          <a:xfrm>
            <a:off x="686403" y="1224000"/>
            <a:ext cx="7771199" cy="0"/>
          </a:xfrm>
          <a:prstGeom prst="line">
            <a:avLst/>
          </a:prstGeom>
          <a:ln w="28575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2">
            <a:extLst>
              <a:ext uri="{FF2B5EF4-FFF2-40B4-BE49-F238E27FC236}">
                <a16:creationId xmlns="" xmlns:a16="http://schemas.microsoft.com/office/drawing/2014/main" id="{2493CC34-584E-44E2-A0BF-1256EB6AED41}"/>
              </a:ext>
            </a:extLst>
          </p:cNvPr>
          <p:cNvSpPr/>
          <p:nvPr/>
        </p:nvSpPr>
        <p:spPr>
          <a:xfrm>
            <a:off x="0" y="468000"/>
            <a:ext cx="9144000" cy="990566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89986" tIns="46793" rIns="89986" bIns="46793" anchor="ctr" anchorCtr="0" compatLnSpc="1"/>
          <a:lstStyle/>
          <a:p>
            <a:pPr algn="ctr" hangingPunct="0">
              <a:tabLst>
                <a:tab pos="0" algn="l"/>
                <a:tab pos="914217" algn="l"/>
                <a:tab pos="1828434" algn="l"/>
                <a:tab pos="2742650" algn="l"/>
                <a:tab pos="3656868" algn="l"/>
                <a:tab pos="4571086" algn="l"/>
                <a:tab pos="5485302" algn="l"/>
                <a:tab pos="6399519" algn="l"/>
                <a:tab pos="7313737" algn="l"/>
                <a:tab pos="8227954" algn="l"/>
                <a:tab pos="9142171" algn="l"/>
                <a:tab pos="10056388" algn="l"/>
              </a:tabLst>
            </a:pPr>
            <a:r>
              <a:rPr lang="it-IT" sz="3199" b="1" dirty="0" err="1" smtClean="0">
                <a:solidFill>
                  <a:srgbClr val="009999"/>
                </a:solidFill>
                <a:latin typeface="Calibri" panose="020F0502020204030204" pitchFamily="34" charset="0"/>
                <a:ea typeface="Microsoft YaHei" pitchFamily="2"/>
                <a:cs typeface="Arial" pitchFamily="2"/>
              </a:rPr>
              <a:t>Revised</a:t>
            </a:r>
            <a:r>
              <a:rPr lang="it-IT" sz="3199" b="1" dirty="0" smtClean="0">
                <a:solidFill>
                  <a:srgbClr val="009999"/>
                </a:solidFill>
                <a:latin typeface="Calibri" panose="020F0502020204030204" pitchFamily="34" charset="0"/>
                <a:ea typeface="Microsoft YaHei" pitchFamily="2"/>
                <a:cs typeface="Arial" pitchFamily="2"/>
              </a:rPr>
              <a:t> 2010 McDonald and MAGNIMS 2016</a:t>
            </a:r>
            <a:endParaRPr lang="it-IT" sz="3199" b="1" dirty="0">
              <a:solidFill>
                <a:srgbClr val="009999"/>
              </a:solidFill>
              <a:latin typeface="Calibri" panose="020F0502020204030204" pitchFamily="34" charset="0"/>
              <a:ea typeface="Microsoft YaHei" pitchFamily="2"/>
              <a:cs typeface="Arial" pitchFamily="2"/>
            </a:endParaRPr>
          </a:p>
        </p:txBody>
      </p:sp>
      <p:pic>
        <p:nvPicPr>
          <p:cNvPr id="34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8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8821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47051" y="1333217"/>
            <a:ext cx="8220772" cy="1015663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000" dirty="0"/>
              <a:t>Identical criteria for </a:t>
            </a:r>
            <a:r>
              <a:rPr lang="en-US" sz="2000" dirty="0" smtClean="0"/>
              <a:t>DIS should </a:t>
            </a:r>
            <a:r>
              <a:rPr lang="en-US" sz="2000" dirty="0"/>
              <a:t>be used for </a:t>
            </a:r>
            <a:r>
              <a:rPr lang="en-US" sz="2000" dirty="0" smtClean="0"/>
              <a:t>PPMS and relapse-onset MS</a:t>
            </a:r>
          </a:p>
          <a:p>
            <a:pPr algn="just"/>
            <a:r>
              <a:rPr lang="en-US" sz="2000" dirty="0" smtClean="0"/>
              <a:t>CSF results should be considered for clinically uncertain cases of PPMS (evidence based)</a:t>
            </a:r>
            <a:endParaRPr lang="en-US" sz="2000" dirty="0"/>
          </a:p>
        </p:txBody>
      </p:sp>
      <p:grpSp>
        <p:nvGrpSpPr>
          <p:cNvPr id="4" name="Gruppo 12"/>
          <p:cNvGrpSpPr/>
          <p:nvPr/>
        </p:nvGrpSpPr>
        <p:grpSpPr>
          <a:xfrm>
            <a:off x="4906097" y="3356992"/>
            <a:ext cx="4081714" cy="1440160"/>
            <a:chOff x="5251220" y="3774046"/>
            <a:chExt cx="4592637" cy="1440160"/>
          </a:xfrm>
        </p:grpSpPr>
        <p:sp>
          <p:nvSpPr>
            <p:cNvPr id="26" name="Rectangle 4"/>
            <p:cNvSpPr>
              <a:spLocks noChangeArrowheads="1"/>
            </p:cNvSpPr>
            <p:nvPr/>
          </p:nvSpPr>
          <p:spPr bwMode="auto">
            <a:xfrm>
              <a:off x="6591214" y="4906429"/>
              <a:ext cx="1930056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it-IT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000" b="1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000" b="1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000" b="1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000" b="1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fr-FR" altLang="en-US" sz="1400" b="0" dirty="0">
                  <a:latin typeface="+mj-lt"/>
                </a:rPr>
                <a:t>Kelly et al., MSJ 2013</a:t>
              </a:r>
              <a:endParaRPr lang="es-ES" altLang="en-US" sz="1400" b="0" dirty="0">
                <a:latin typeface="+mj-lt"/>
              </a:endParaRPr>
            </a:p>
          </p:txBody>
        </p:sp>
        <p:sp>
          <p:nvSpPr>
            <p:cNvPr id="27" name="Rectangle 17"/>
            <p:cNvSpPr>
              <a:spLocks noChangeArrowheads="1"/>
            </p:cNvSpPr>
            <p:nvPr/>
          </p:nvSpPr>
          <p:spPr bwMode="auto">
            <a:xfrm>
              <a:off x="5251220" y="3774046"/>
              <a:ext cx="4592637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it-IT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000" b="1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000" b="1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000" b="1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000" b="1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000" b="1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en-US" sz="1800" dirty="0" err="1">
                  <a:solidFill>
                    <a:srgbClr val="CC0066"/>
                  </a:solidFill>
                  <a:latin typeface="+mj-lt"/>
                </a:rPr>
                <a:t>Modified</a:t>
              </a:r>
              <a:r>
                <a:rPr lang="it-IT" altLang="en-US" sz="1800" dirty="0">
                  <a:solidFill>
                    <a:srgbClr val="CC0066"/>
                  </a:solidFill>
                  <a:latin typeface="+mj-lt"/>
                </a:rPr>
                <a:t> </a:t>
              </a:r>
              <a:r>
                <a:rPr lang="it-IT" altLang="en-US" sz="1800" dirty="0" err="1">
                  <a:solidFill>
                    <a:srgbClr val="CC0066"/>
                  </a:solidFill>
                  <a:latin typeface="+mj-lt"/>
                </a:rPr>
                <a:t>diagnostic</a:t>
              </a:r>
              <a:r>
                <a:rPr lang="it-IT" altLang="en-US" sz="1800" dirty="0">
                  <a:solidFill>
                    <a:srgbClr val="CC0066"/>
                  </a:solidFill>
                  <a:latin typeface="+mj-lt"/>
                </a:rPr>
                <a:t> </a:t>
              </a:r>
              <a:r>
                <a:rPr lang="it-IT" altLang="en-US" sz="1800" dirty="0" err="1">
                  <a:solidFill>
                    <a:srgbClr val="CC0066"/>
                  </a:solidFill>
                  <a:latin typeface="+mj-lt"/>
                </a:rPr>
                <a:t>criteria</a:t>
              </a:r>
              <a:r>
                <a:rPr lang="it-IT" altLang="en-US" sz="1800" dirty="0">
                  <a:solidFill>
                    <a:srgbClr val="CC0066"/>
                  </a:solidFill>
                  <a:latin typeface="+mj-lt"/>
                </a:rPr>
                <a:t> </a:t>
              </a:r>
              <a:r>
                <a:rPr lang="it-IT" altLang="en-US" sz="1800" dirty="0" err="1">
                  <a:solidFill>
                    <a:srgbClr val="CC0066"/>
                  </a:solidFill>
                  <a:latin typeface="+mj-lt"/>
                </a:rPr>
                <a:t>sensitivity</a:t>
              </a:r>
              <a:r>
                <a:rPr lang="it-IT" altLang="en-US" sz="1800" dirty="0">
                  <a:solidFill>
                    <a:srgbClr val="CC0066"/>
                  </a:solidFill>
                  <a:latin typeface="+mj-lt"/>
                </a:rPr>
                <a:t> 84% </a:t>
              </a:r>
              <a:r>
                <a:rPr lang="it-IT" altLang="en-US" sz="1800" i="1" dirty="0">
                  <a:solidFill>
                    <a:srgbClr val="CC0066"/>
                  </a:solidFill>
                  <a:latin typeface="+mj-lt"/>
                </a:rPr>
                <a:t>vs </a:t>
              </a:r>
              <a:r>
                <a:rPr lang="it-IT" altLang="en-US" sz="1800" dirty="0">
                  <a:solidFill>
                    <a:srgbClr val="CC0066"/>
                  </a:solidFill>
                  <a:latin typeface="+mj-lt"/>
                </a:rPr>
                <a:t>McDonald 2010 </a:t>
              </a:r>
              <a:r>
                <a:rPr lang="it-IT" altLang="en-US" sz="1800" dirty="0" err="1">
                  <a:solidFill>
                    <a:srgbClr val="CC0066"/>
                  </a:solidFill>
                  <a:latin typeface="+mj-lt"/>
                </a:rPr>
                <a:t>criteria</a:t>
              </a:r>
              <a:r>
                <a:rPr lang="it-IT" altLang="en-US" sz="1800" dirty="0">
                  <a:solidFill>
                    <a:srgbClr val="CC0066"/>
                  </a:solidFill>
                  <a:latin typeface="+mj-lt"/>
                </a:rPr>
                <a:t> </a:t>
              </a:r>
              <a:r>
                <a:rPr lang="it-IT" altLang="en-US" sz="1800" dirty="0" err="1">
                  <a:solidFill>
                    <a:srgbClr val="CC0066"/>
                  </a:solidFill>
                  <a:latin typeface="+mj-lt"/>
                </a:rPr>
                <a:t>sensitivity</a:t>
              </a:r>
              <a:r>
                <a:rPr lang="it-IT" altLang="en-US" sz="1800" dirty="0">
                  <a:solidFill>
                    <a:srgbClr val="CC0066"/>
                  </a:solidFill>
                  <a:latin typeface="+mj-lt"/>
                </a:rPr>
                <a:t> 77%</a:t>
              </a:r>
            </a:p>
          </p:txBody>
        </p:sp>
      </p:grp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182" y="2621235"/>
            <a:ext cx="4314512" cy="404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4"/>
          <p:cNvSpPr>
            <a:spLocks noChangeArrowheads="1"/>
          </p:cNvSpPr>
          <p:nvPr/>
        </p:nvSpPr>
        <p:spPr bwMode="auto">
          <a:xfrm rot="16200000">
            <a:off x="-1010316" y="4759090"/>
            <a:ext cx="245669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fr-FR" altLang="en-US" sz="1400" b="0" dirty="0" err="1">
                <a:latin typeface="+mj-lt"/>
              </a:rPr>
              <a:t>Polman</a:t>
            </a:r>
            <a:r>
              <a:rPr lang="fr-FR" altLang="en-US" sz="1400" b="0" dirty="0">
                <a:latin typeface="+mj-lt"/>
              </a:rPr>
              <a:t> et al., Ann </a:t>
            </a:r>
            <a:r>
              <a:rPr lang="fr-FR" altLang="en-US" sz="1400" b="0" dirty="0" err="1">
                <a:latin typeface="+mj-lt"/>
              </a:rPr>
              <a:t>Neurol</a:t>
            </a:r>
            <a:r>
              <a:rPr lang="fr-FR" altLang="en-US" sz="1400" b="0" dirty="0">
                <a:latin typeface="+mj-lt"/>
              </a:rPr>
              <a:t> 2011</a:t>
            </a:r>
            <a:endParaRPr lang="es-ES" altLang="en-US" sz="1400" b="0" dirty="0">
              <a:latin typeface="+mj-lt"/>
            </a:endParaRPr>
          </a:p>
        </p:txBody>
      </p:sp>
      <p:sp>
        <p:nvSpPr>
          <p:cNvPr id="18" name="Rectangle 5"/>
          <p:cNvSpPr>
            <a:spLocks noChangeArrowheads="1"/>
          </p:cNvSpPr>
          <p:nvPr/>
        </p:nvSpPr>
        <p:spPr bwMode="auto">
          <a:xfrm>
            <a:off x="412791" y="3908686"/>
            <a:ext cx="4222804" cy="846138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000" b="0"/>
          </a:p>
        </p:txBody>
      </p:sp>
      <p:sp>
        <p:nvSpPr>
          <p:cNvPr id="20" name="Rectangle 6"/>
          <p:cNvSpPr>
            <a:spLocks noChangeArrowheads="1"/>
          </p:cNvSpPr>
          <p:nvPr/>
        </p:nvSpPr>
        <p:spPr bwMode="auto">
          <a:xfrm>
            <a:off x="412791" y="4804047"/>
            <a:ext cx="4222804" cy="555625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000" b="0"/>
          </a:p>
        </p:txBody>
      </p:sp>
      <p:sp>
        <p:nvSpPr>
          <p:cNvPr id="23" name="Rectangle 6"/>
          <p:cNvSpPr>
            <a:spLocks noChangeArrowheads="1"/>
          </p:cNvSpPr>
          <p:nvPr/>
        </p:nvSpPr>
        <p:spPr bwMode="auto">
          <a:xfrm>
            <a:off x="412791" y="5408885"/>
            <a:ext cx="4222804" cy="554037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defPPr>
              <a:defRPr lang="it-I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b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000" b="0"/>
          </a:p>
        </p:txBody>
      </p:sp>
      <p:pic>
        <p:nvPicPr>
          <p:cNvPr id="31" name="Picture 1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785" y="2392699"/>
            <a:ext cx="4327209" cy="409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4" name="Connettore 1 17">
            <a:extLst>
              <a:ext uri="{FF2B5EF4-FFF2-40B4-BE49-F238E27FC236}">
                <a16:creationId xmlns="" xmlns:a16="http://schemas.microsoft.com/office/drawing/2014/main" id="{7BAA952C-42BF-4183-BE7E-D45D9E600E20}"/>
              </a:ext>
            </a:extLst>
          </p:cNvPr>
          <p:cNvCxnSpPr/>
          <p:nvPr/>
        </p:nvCxnSpPr>
        <p:spPr>
          <a:xfrm>
            <a:off x="686403" y="1224000"/>
            <a:ext cx="7771199" cy="0"/>
          </a:xfrm>
          <a:prstGeom prst="line">
            <a:avLst/>
          </a:prstGeom>
          <a:ln w="28575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2">
            <a:extLst>
              <a:ext uri="{FF2B5EF4-FFF2-40B4-BE49-F238E27FC236}">
                <a16:creationId xmlns="" xmlns:a16="http://schemas.microsoft.com/office/drawing/2014/main" id="{2493CC34-584E-44E2-A0BF-1256EB6AED41}"/>
              </a:ext>
            </a:extLst>
          </p:cNvPr>
          <p:cNvSpPr/>
          <p:nvPr/>
        </p:nvSpPr>
        <p:spPr>
          <a:xfrm>
            <a:off x="1046894" y="468000"/>
            <a:ext cx="7044955" cy="990566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89986" tIns="46793" rIns="89986" bIns="46793" anchor="ctr" anchorCtr="0" compatLnSpc="1"/>
          <a:lstStyle/>
          <a:p>
            <a:pPr algn="ctr" hangingPunct="0">
              <a:tabLst>
                <a:tab pos="0" algn="l"/>
                <a:tab pos="914217" algn="l"/>
                <a:tab pos="1828434" algn="l"/>
                <a:tab pos="2742650" algn="l"/>
                <a:tab pos="3656868" algn="l"/>
                <a:tab pos="4571086" algn="l"/>
                <a:tab pos="5485302" algn="l"/>
                <a:tab pos="6399519" algn="l"/>
                <a:tab pos="7313737" algn="l"/>
                <a:tab pos="8227954" algn="l"/>
                <a:tab pos="9142171" algn="l"/>
                <a:tab pos="10056388" algn="l"/>
              </a:tabLst>
            </a:pPr>
            <a:r>
              <a:rPr lang="it-IT" sz="3199" b="1" dirty="0" smtClean="0">
                <a:solidFill>
                  <a:srgbClr val="009999"/>
                </a:solidFill>
                <a:latin typeface="Calibri" panose="020F0502020204030204" pitchFamily="34" charset="0"/>
                <a:ea typeface="Microsoft YaHei" pitchFamily="2"/>
                <a:cs typeface="Arial" pitchFamily="2"/>
              </a:rPr>
              <a:t>MAGNIMS 2016 / PPMS</a:t>
            </a:r>
            <a:endParaRPr lang="it-IT" sz="3199" b="1" dirty="0">
              <a:solidFill>
                <a:srgbClr val="009999"/>
              </a:solidFill>
              <a:latin typeface="Calibri" panose="020F0502020204030204" pitchFamily="34" charset="0"/>
              <a:ea typeface="Microsoft YaHei" pitchFamily="2"/>
              <a:cs typeface="Arial" pitchFamily="2"/>
            </a:endParaRPr>
          </a:p>
        </p:txBody>
      </p:sp>
      <p:pic>
        <p:nvPicPr>
          <p:cNvPr id="15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8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22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xit" presetSubtype="5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vertical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7" grpId="0"/>
      <p:bldP spid="17" grpId="1"/>
      <p:bldP spid="18" grpId="0" animBg="1"/>
      <p:bldP spid="20" grpId="0" animBg="1"/>
      <p:bldP spid="2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/>
          <p:nvPr/>
        </p:nvSpPr>
        <p:spPr>
          <a:xfrm>
            <a:off x="269776" y="4953502"/>
            <a:ext cx="8604448" cy="157184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lvl="0" algn="ctr" hangingPunct="0"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  <a:ea typeface="Microsoft YaHei" pitchFamily="2"/>
                <a:cs typeface="Arial" pitchFamily="2"/>
              </a:rPr>
              <a:t>Department of Neurology and Neuroimaging Research Unit, </a:t>
            </a:r>
          </a:p>
          <a:p>
            <a:pPr lvl="0" algn="ctr" hangingPunct="0"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  <a:ea typeface="Microsoft YaHei" pitchFamily="2"/>
                <a:cs typeface="Arial" pitchFamily="2"/>
              </a:rPr>
              <a:t>Institute of Experimental Neurology, Division of Neuroscience, </a:t>
            </a:r>
          </a:p>
          <a:p>
            <a:pPr lvl="0" algn="ctr" hangingPunct="0"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  <a:ea typeface="Microsoft YaHei" pitchFamily="2"/>
                <a:cs typeface="Arial" pitchFamily="2"/>
              </a:rPr>
              <a:t>San Raffaele Scientific Institute, Vita-Salute San Raffaele University, Milan, Italy</a:t>
            </a:r>
          </a:p>
        </p:txBody>
      </p:sp>
      <p:sp>
        <p:nvSpPr>
          <p:cNvPr id="3" name="Rectangle 3"/>
          <p:cNvSpPr/>
          <p:nvPr/>
        </p:nvSpPr>
        <p:spPr>
          <a:xfrm>
            <a:off x="973483" y="1261001"/>
            <a:ext cx="7197035" cy="2495171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ctr" anchorCtr="0" compatLnSpc="1">
            <a:spAutoFit/>
          </a:bodyPr>
          <a:lstStyle/>
          <a:p>
            <a:pPr lvl="0" algn="ctr" hangingPunct="0"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000" b="1" dirty="0">
                <a:solidFill>
                  <a:srgbClr val="009999"/>
                </a:solidFill>
                <a:latin typeface="Calibri" panose="020F0502020204030204" pitchFamily="34" charset="0"/>
                <a:ea typeface="Microsoft YaHei" pitchFamily="2"/>
                <a:cs typeface="Arial" pitchFamily="2"/>
              </a:rPr>
              <a:t>New diagnostic criteria of multiple </a:t>
            </a:r>
            <a:r>
              <a:rPr lang="en-US" sz="4000" b="1" dirty="0" smtClean="0">
                <a:solidFill>
                  <a:srgbClr val="009999"/>
                </a:solidFill>
                <a:latin typeface="Calibri" panose="020F0502020204030204" pitchFamily="34" charset="0"/>
                <a:ea typeface="Microsoft YaHei" pitchFamily="2"/>
                <a:cs typeface="Arial" pitchFamily="2"/>
              </a:rPr>
              <a:t>sclerosis</a:t>
            </a:r>
          </a:p>
          <a:p>
            <a:pPr lvl="0" algn="ctr" hangingPunct="0"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it-IT" sz="3400" b="1" i="0" u="none" strike="noStrike" baseline="0" dirty="0">
              <a:ln>
                <a:noFill/>
              </a:ln>
              <a:solidFill>
                <a:srgbClr val="1F497D"/>
              </a:solidFill>
              <a:latin typeface="Calibri" panose="020F0502020204030204" pitchFamily="34" charset="0"/>
              <a:ea typeface="Microsoft YaHei" pitchFamily="2"/>
              <a:cs typeface="Arial" pitchFamily="2"/>
            </a:endParaRPr>
          </a:p>
          <a:p>
            <a:pPr marL="0" marR="0" lvl="0" indent="0" algn="ctr" rtl="0" hangingPunct="0">
              <a:lnSpc>
                <a:spcPct val="100000"/>
              </a:lnSpc>
              <a:spcBef>
                <a:spcPts val="1199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3200" b="1" i="0" u="none" strike="noStrike" baseline="0" dirty="0" smtClean="0">
                <a:ln>
                  <a:noFill/>
                </a:ln>
                <a:latin typeface="Calibri" panose="020F0502020204030204" pitchFamily="34" charset="0"/>
                <a:ea typeface="Microsoft YaHei" pitchFamily="2"/>
                <a:cs typeface="Arial" pitchFamily="2"/>
              </a:rPr>
              <a:t>Paolo Preziosa, MD</a:t>
            </a:r>
            <a:endParaRPr lang="it-IT" sz="3200" b="1" i="0" u="none" strike="noStrike" baseline="0" dirty="0">
              <a:ln>
                <a:noFill/>
              </a:ln>
              <a:latin typeface="Calibri" panose="020F0502020204030204" pitchFamily="34" charset="0"/>
              <a:ea typeface="Microsoft YaHei" pitchFamily="2"/>
              <a:cs typeface="Arial" pitchFamily="2"/>
            </a:endParaRPr>
          </a:p>
        </p:txBody>
      </p:sp>
      <p:pic>
        <p:nvPicPr>
          <p:cNvPr id="1026" name="Picture 2" descr="MAGNIM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605" y="3925297"/>
            <a:ext cx="3816797" cy="1015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8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/>
          </p:cNvSpPr>
          <p:nvPr/>
        </p:nvSpPr>
        <p:spPr bwMode="auto">
          <a:xfrm>
            <a:off x="899519" y="44983"/>
            <a:ext cx="7340204" cy="99044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1041861716 h 21600"/>
              <a:gd name="T4" fmla="*/ 2147483647 w 21600"/>
              <a:gd name="T5" fmla="*/ 2083721322 h 21600"/>
              <a:gd name="T6" fmla="*/ 0 w 21600"/>
              <a:gd name="T7" fmla="*/ 1041861716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986" tIns="46793" rIns="89986" bIns="46793" anchor="ctr"/>
          <a:lstStyle>
            <a:lvl1pPr eaLnBrk="0" hangingPunct="0">
              <a:spcBef>
                <a:spcPts val="800"/>
              </a:spcBef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Cambria" panose="02040503050406030204" pitchFamily="18" charset="0"/>
                <a:ea typeface="Microsoft YaHei" panose="020B0503020204020204" pitchFamily="34" charset="-122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>
              <a:spcBef>
                <a:spcPct val="0"/>
              </a:spcBef>
            </a:pPr>
            <a:endParaRPr lang="it-IT" altLang="it-IT" sz="3199" b="1" dirty="0">
              <a:solidFill>
                <a:srgbClr val="009999"/>
              </a:solidFill>
              <a:latin typeface="Calibri" panose="020F0502020204030204" pitchFamily="34" charset="0"/>
            </a:endParaRPr>
          </a:p>
        </p:txBody>
      </p:sp>
      <p:sp>
        <p:nvSpPr>
          <p:cNvPr id="19" name="Rectangle 2"/>
          <p:cNvSpPr/>
          <p:nvPr/>
        </p:nvSpPr>
        <p:spPr>
          <a:xfrm>
            <a:off x="0" y="468000"/>
            <a:ext cx="9144000" cy="990566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89986" tIns="46793" rIns="89986" bIns="46793" anchor="ctr" anchorCtr="0" compatLnSpc="1"/>
          <a:lstStyle/>
          <a:p>
            <a:pPr algn="ctr" hangingPunct="0">
              <a:tabLst>
                <a:tab pos="0" algn="l"/>
                <a:tab pos="914217" algn="l"/>
                <a:tab pos="1828434" algn="l"/>
                <a:tab pos="2742650" algn="l"/>
                <a:tab pos="3656868" algn="l"/>
                <a:tab pos="4571086" algn="l"/>
                <a:tab pos="5485302" algn="l"/>
                <a:tab pos="6399519" algn="l"/>
                <a:tab pos="7313737" algn="l"/>
                <a:tab pos="8227954" algn="l"/>
                <a:tab pos="9142171" algn="l"/>
                <a:tab pos="10056388" algn="l"/>
              </a:tabLst>
            </a:pPr>
            <a:r>
              <a:rPr lang="it-IT" sz="3199" b="1" dirty="0" smtClean="0">
                <a:solidFill>
                  <a:srgbClr val="009999"/>
                </a:solidFill>
                <a:latin typeface="Calibri" panose="020F0502020204030204" pitchFamily="34" charset="0"/>
                <a:ea typeface="Microsoft YaHei" pitchFamily="2"/>
                <a:cs typeface="Arial" pitchFamily="2"/>
              </a:rPr>
              <a:t>MAGNIMS 2016 vs 2017 McDonald </a:t>
            </a:r>
            <a:r>
              <a:rPr lang="it-IT" sz="3199" b="1" dirty="0" err="1" smtClean="0">
                <a:solidFill>
                  <a:srgbClr val="009999"/>
                </a:solidFill>
                <a:latin typeface="Calibri" panose="020F0502020204030204" pitchFamily="34" charset="0"/>
                <a:ea typeface="Microsoft YaHei" pitchFamily="2"/>
                <a:cs typeface="Arial" pitchFamily="2"/>
              </a:rPr>
              <a:t>Revision</a:t>
            </a:r>
            <a:endParaRPr lang="it-IT" sz="3199" b="1" dirty="0">
              <a:solidFill>
                <a:srgbClr val="009999"/>
              </a:solidFill>
              <a:latin typeface="Calibri" panose="020F0502020204030204" pitchFamily="34" charset="0"/>
              <a:ea typeface="Microsoft YaHei" pitchFamily="2"/>
              <a:cs typeface="Arial" pitchFamily="2"/>
            </a:endParaRPr>
          </a:p>
        </p:txBody>
      </p:sp>
      <p:cxnSp>
        <p:nvCxnSpPr>
          <p:cNvPr id="18" name="Connettore 1 17"/>
          <p:cNvCxnSpPr/>
          <p:nvPr/>
        </p:nvCxnSpPr>
        <p:spPr>
          <a:xfrm>
            <a:off x="686403" y="1224000"/>
            <a:ext cx="7771199" cy="0"/>
          </a:xfrm>
          <a:prstGeom prst="line">
            <a:avLst/>
          </a:prstGeom>
          <a:ln w="28575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ttangolo 1">
            <a:extLst>
              <a:ext uri="{FF2B5EF4-FFF2-40B4-BE49-F238E27FC236}">
                <a16:creationId xmlns="" xmlns:a16="http://schemas.microsoft.com/office/drawing/2014/main" id="{AE9ADA14-EB15-4BAB-AD25-661C445E0A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4854" y="1755371"/>
            <a:ext cx="8191642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rIns="36000">
            <a:spAutoFit/>
          </a:bodyPr>
          <a:lstStyle>
            <a:lvl1pPr eaLnBrk="0" hangingPunct="0">
              <a:spcBef>
                <a:spcPts val="800"/>
              </a:spcBef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3200">
                <a:solidFill>
                  <a:srgbClr val="000000"/>
                </a:solidFill>
                <a:latin typeface="Cambria" panose="02040503050406030204" pitchFamily="18" charset="0"/>
                <a:ea typeface="Microsoft YaHei" panose="020B0503020204020204" pitchFamily="34" charset="-122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>
              <a:spcBef>
                <a:spcPct val="0"/>
              </a:spcBef>
            </a:pPr>
            <a:r>
              <a:rPr lang="it-IT" altLang="it-IT" sz="2400" b="1" dirty="0">
                <a:solidFill>
                  <a:schemeClr val="tx1"/>
                </a:solidFill>
                <a:latin typeface="Calibri" panose="020F0502020204030204" pitchFamily="34" charset="0"/>
              </a:rPr>
              <a:t>No </a:t>
            </a:r>
            <a:r>
              <a:rPr lang="it-IT" altLang="it-IT" sz="2400" b="1" dirty="0" err="1">
                <a:solidFill>
                  <a:schemeClr val="tx1"/>
                </a:solidFill>
                <a:latin typeface="Calibri" panose="020F0502020204030204" pitchFamily="34" charset="0"/>
              </a:rPr>
              <a:t>distinction</a:t>
            </a:r>
            <a:r>
              <a:rPr lang="it-IT" altLang="it-IT" sz="2400" b="1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it-IT" altLang="it-IT" sz="2400" b="1" dirty="0" err="1">
                <a:solidFill>
                  <a:schemeClr val="tx1"/>
                </a:solidFill>
                <a:latin typeface="Calibri" panose="020F0502020204030204" pitchFamily="34" charset="0"/>
              </a:rPr>
              <a:t>between</a:t>
            </a:r>
            <a:r>
              <a:rPr lang="it-IT" altLang="it-IT" sz="2400" b="1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it-IT" altLang="it-IT" sz="2400" b="1" dirty="0" err="1">
                <a:solidFill>
                  <a:schemeClr val="tx1"/>
                </a:solidFill>
                <a:latin typeface="Calibri" panose="020F0502020204030204" pitchFamily="34" charset="0"/>
              </a:rPr>
              <a:t>symptomatic</a:t>
            </a:r>
            <a:r>
              <a:rPr lang="it-IT" altLang="it-IT" sz="2400" b="1" dirty="0">
                <a:solidFill>
                  <a:schemeClr val="tx1"/>
                </a:solidFill>
                <a:latin typeface="Calibri" panose="020F0502020204030204" pitchFamily="34" charset="0"/>
              </a:rPr>
              <a:t> and </a:t>
            </a:r>
            <a:r>
              <a:rPr lang="it-IT" altLang="it-IT" sz="2400" b="1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asymptomatic</a:t>
            </a:r>
            <a:r>
              <a:rPr lang="it-IT" altLang="it-IT" sz="24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it-IT" altLang="it-IT" sz="2400" b="1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lesions</a:t>
            </a:r>
            <a:endParaRPr lang="it-IT" altLang="it-IT" sz="2400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ctr" eaLnBrk="1" hangingPunct="1">
              <a:spcBef>
                <a:spcPts val="0"/>
              </a:spcBef>
              <a:tabLst/>
            </a:pPr>
            <a:r>
              <a:rPr lang="it-IT" altLang="it-IT" sz="1400" dirty="0">
                <a:solidFill>
                  <a:schemeClr val="tx1"/>
                </a:solidFill>
                <a:latin typeface="Calibri" panose="020F0502020204030204" pitchFamily="34" charset="0"/>
              </a:rPr>
              <a:t>(</a:t>
            </a:r>
            <a:r>
              <a:rPr lang="it-IT" altLang="it-IT" sz="14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Brownlee</a:t>
            </a:r>
            <a:r>
              <a:rPr lang="it-IT" altLang="it-IT" sz="14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et al., </a:t>
            </a:r>
            <a:r>
              <a:rPr lang="it-IT" altLang="it-IT" sz="14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Neurology</a:t>
            </a:r>
            <a:r>
              <a:rPr lang="it-IT" altLang="it-IT" sz="14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2016; </a:t>
            </a:r>
            <a:r>
              <a:rPr lang="it-IT" altLang="it-IT" sz="14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Tintorè</a:t>
            </a:r>
            <a:r>
              <a:rPr lang="it-IT" altLang="it-IT" sz="14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et al., </a:t>
            </a:r>
            <a:r>
              <a:rPr lang="it-IT" altLang="it-IT" sz="14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Neurology</a:t>
            </a:r>
            <a:r>
              <a:rPr lang="it-IT" altLang="it-IT" sz="14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2016)</a:t>
            </a:r>
            <a:endParaRPr lang="it-IT" altLang="it-IT" sz="24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grpSp>
        <p:nvGrpSpPr>
          <p:cNvPr id="9" name="Gruppo 8"/>
          <p:cNvGrpSpPr/>
          <p:nvPr/>
        </p:nvGrpSpPr>
        <p:grpSpPr>
          <a:xfrm>
            <a:off x="899520" y="2583789"/>
            <a:ext cx="8088290" cy="1257887"/>
            <a:chOff x="1860569" y="2503503"/>
            <a:chExt cx="9100730" cy="1257887"/>
          </a:xfrm>
        </p:grpSpPr>
        <p:sp>
          <p:nvSpPr>
            <p:cNvPr id="10" name="Rettangolo 1"/>
            <p:cNvSpPr>
              <a:spLocks noChangeArrowheads="1"/>
            </p:cNvSpPr>
            <p:nvPr/>
          </p:nvSpPr>
          <p:spPr bwMode="auto">
            <a:xfrm>
              <a:off x="1860569" y="2868838"/>
              <a:ext cx="9100730" cy="8925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ts val="800"/>
                </a:spcBef>
                <a:tabLst>
                  <a:tab pos="569913" algn="l"/>
                  <a:tab pos="1484313" algn="l"/>
                  <a:tab pos="2398713" algn="l"/>
                  <a:tab pos="3313113" algn="l"/>
                  <a:tab pos="4227513" algn="l"/>
                  <a:tab pos="5141913" algn="l"/>
                  <a:tab pos="6056313" algn="l"/>
                  <a:tab pos="6970713" algn="l"/>
                  <a:tab pos="7885113" algn="l"/>
                  <a:tab pos="8799513" algn="l"/>
                  <a:tab pos="9713913" algn="l"/>
                </a:tabLst>
                <a:defRPr sz="3200">
                  <a:solidFill>
                    <a:srgbClr val="000000"/>
                  </a:solidFill>
                  <a:latin typeface="Cambria" panose="02040503050406030204" pitchFamily="18" charset="0"/>
                  <a:ea typeface="Microsoft YaHei" panose="020B0503020204020204" pitchFamily="34" charset="-122"/>
                  <a:cs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9pPr>
            </a:lstStyle>
            <a:p>
              <a:pPr algn="ctr" eaLnBrk="1">
                <a:spcBef>
                  <a:spcPct val="0"/>
                </a:spcBef>
              </a:pPr>
              <a:r>
                <a:rPr lang="it-IT" altLang="it-IT" sz="2400" b="1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  <a:t>No </a:t>
              </a:r>
              <a:r>
                <a:rPr lang="it-IT" altLang="it-IT" sz="2400" b="1" dirty="0" err="1" smtClean="0">
                  <a:solidFill>
                    <a:schemeClr val="tx1"/>
                  </a:solidFill>
                  <a:latin typeface="Calibri" panose="020F0502020204030204" pitchFamily="34" charset="0"/>
                </a:rPr>
                <a:t>reason</a:t>
              </a:r>
              <a:r>
                <a:rPr lang="it-IT" altLang="it-IT" sz="2400" b="1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  <a:t> </a:t>
              </a:r>
              <a:r>
                <a:rPr lang="it-IT" altLang="it-IT" sz="2400" b="1" dirty="0" err="1" smtClean="0">
                  <a:solidFill>
                    <a:schemeClr val="tx1"/>
                  </a:solidFill>
                  <a:latin typeface="Calibri" panose="020F0502020204030204" pitchFamily="34" charset="0"/>
                </a:rPr>
                <a:t>any</a:t>
              </a:r>
              <a:r>
                <a:rPr lang="it-IT" altLang="it-IT" sz="2400" b="1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  <a:t> more to </a:t>
              </a:r>
              <a:r>
                <a:rPr lang="it-IT" altLang="it-IT" sz="2400" b="1" dirty="0" err="1" smtClean="0">
                  <a:solidFill>
                    <a:schemeClr val="tx1"/>
                  </a:solidFill>
                  <a:latin typeface="Calibri" panose="020F0502020204030204" pitchFamily="34" charset="0"/>
                </a:rPr>
                <a:t>exclude</a:t>
              </a:r>
              <a:r>
                <a:rPr lang="it-IT" altLang="it-IT" sz="2400" b="1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  <a:t> the </a:t>
              </a:r>
              <a:r>
                <a:rPr lang="it-IT" altLang="it-IT" sz="2400" b="1" dirty="0" err="1" smtClean="0">
                  <a:solidFill>
                    <a:schemeClr val="tx1"/>
                  </a:solidFill>
                  <a:latin typeface="Calibri" panose="020F0502020204030204" pitchFamily="34" charset="0"/>
                </a:rPr>
                <a:t>optic</a:t>
              </a:r>
              <a:r>
                <a:rPr lang="it-IT" altLang="it-IT" sz="2400" b="1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  <a:t> </a:t>
              </a:r>
              <a:r>
                <a:rPr lang="it-IT" altLang="it-IT" sz="2400" b="1" dirty="0" err="1" smtClean="0">
                  <a:solidFill>
                    <a:schemeClr val="tx1"/>
                  </a:solidFill>
                  <a:latin typeface="Calibri" panose="020F0502020204030204" pitchFamily="34" charset="0"/>
                </a:rPr>
                <a:t>nerve</a:t>
              </a:r>
              <a:endParaRPr lang="it-IT" altLang="it-IT" sz="2400" b="1" dirty="0">
                <a:solidFill>
                  <a:schemeClr val="tx1"/>
                </a:solidFill>
                <a:latin typeface="Calibri" panose="020F0502020204030204" pitchFamily="34" charset="0"/>
              </a:endParaRPr>
            </a:p>
            <a:p>
              <a:pPr lvl="0" algn="ctr" eaLnBrk="1" hangingPunct="1">
                <a:spcBef>
                  <a:spcPts val="0"/>
                </a:spcBef>
                <a:tabLst/>
              </a:pPr>
              <a:r>
                <a:rPr lang="it-IT" altLang="it-IT" sz="1400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  <a:t>(</a:t>
              </a:r>
              <a:r>
                <a:rPr lang="it-IT" sz="140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The ONS </a:t>
              </a:r>
              <a:r>
                <a:rPr lang="it-IT" sz="140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Group, </a:t>
              </a:r>
              <a:r>
                <a:rPr lang="it-IT" sz="1400" dirty="0" err="1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Arch</a:t>
              </a:r>
              <a:r>
                <a:rPr lang="it-IT" sz="140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 </a:t>
              </a:r>
              <a:r>
                <a:rPr lang="it-IT" sz="1400" dirty="0" err="1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Neurol</a:t>
              </a:r>
              <a:r>
                <a:rPr lang="it-IT" sz="140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 </a:t>
              </a:r>
              <a:r>
                <a:rPr lang="it-IT" sz="140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2008; </a:t>
              </a:r>
              <a:r>
                <a:rPr lang="it-IT" sz="1400" dirty="0" err="1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Simò</a:t>
              </a:r>
              <a:r>
                <a:rPr lang="it-IT" sz="140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 </a:t>
              </a:r>
              <a:r>
                <a:rPr lang="it-IT" sz="140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et al., MSJ </a:t>
              </a:r>
              <a:r>
                <a:rPr lang="it-IT" sz="140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2008;</a:t>
              </a:r>
              <a:endParaRPr lang="it-IT" sz="140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  <a:p>
              <a:pPr lvl="0" algn="ctr" eaLnBrk="1" hangingPunct="1">
                <a:spcBef>
                  <a:spcPts val="0"/>
                </a:spcBef>
                <a:tabLst/>
              </a:pPr>
              <a:r>
                <a:rPr lang="it-IT" sz="1400" dirty="0" err="1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Lebrun</a:t>
              </a:r>
              <a:r>
                <a:rPr lang="it-IT" sz="140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 </a:t>
              </a:r>
              <a:r>
                <a:rPr lang="it-IT" sz="140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et al., </a:t>
              </a:r>
              <a:r>
                <a:rPr lang="it-IT" sz="1400" dirty="0" err="1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Ann</a:t>
              </a:r>
              <a:r>
                <a:rPr lang="it-IT" sz="140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 </a:t>
              </a:r>
              <a:r>
                <a:rPr lang="it-IT" sz="1400" dirty="0" err="1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Neurol</a:t>
              </a:r>
              <a:r>
                <a:rPr lang="it-IT" sz="140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 </a:t>
              </a:r>
              <a:r>
                <a:rPr lang="it-IT" sz="140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2009</a:t>
              </a:r>
              <a:r>
                <a:rPr lang="it-IT" sz="1400" dirty="0" smtClean="0">
                  <a:solidFill>
                    <a:prstClr val="black"/>
                  </a:solidFill>
                  <a:latin typeface="Calibri"/>
                </a:rPr>
                <a:t>; </a:t>
              </a:r>
              <a:r>
                <a:rPr lang="it-IT" sz="1400" dirty="0" err="1" smtClean="0">
                  <a:solidFill>
                    <a:prstClr val="black"/>
                  </a:solidFill>
                  <a:latin typeface="Calibri"/>
                </a:rPr>
                <a:t>Swanton</a:t>
              </a:r>
              <a:r>
                <a:rPr lang="it-IT" sz="1400" dirty="0" smtClean="0">
                  <a:solidFill>
                    <a:prstClr val="black"/>
                  </a:solidFill>
                  <a:latin typeface="Calibri"/>
                </a:rPr>
                <a:t> </a:t>
              </a:r>
              <a:r>
                <a:rPr lang="it-IT" sz="1400" dirty="0">
                  <a:solidFill>
                    <a:prstClr val="black"/>
                  </a:solidFill>
                  <a:latin typeface="Calibri"/>
                </a:rPr>
                <a:t>et al., MSJ  </a:t>
              </a:r>
              <a:r>
                <a:rPr lang="it-IT" sz="1400" dirty="0" smtClean="0">
                  <a:solidFill>
                    <a:prstClr val="black"/>
                  </a:solidFill>
                  <a:latin typeface="Calibri"/>
                </a:rPr>
                <a:t>2010</a:t>
              </a:r>
              <a:r>
                <a:rPr lang="it-IT" altLang="it-IT" sz="140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)</a:t>
              </a:r>
              <a:endParaRPr lang="it-IT" altLang="it-IT" sz="2400" dirty="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cxnSp>
          <p:nvCxnSpPr>
            <p:cNvPr id="11" name="AutoShape 25"/>
            <p:cNvCxnSpPr>
              <a:cxnSpLocks noChangeShapeType="1"/>
            </p:cNvCxnSpPr>
            <p:nvPr/>
          </p:nvCxnSpPr>
          <p:spPr bwMode="auto">
            <a:xfrm>
              <a:off x="6409454" y="2503503"/>
              <a:ext cx="2959" cy="365335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</p:cxnSp>
      </p:grpSp>
      <p:grpSp>
        <p:nvGrpSpPr>
          <p:cNvPr id="2" name="Gruppo 1"/>
          <p:cNvGrpSpPr/>
          <p:nvPr/>
        </p:nvGrpSpPr>
        <p:grpSpPr>
          <a:xfrm>
            <a:off x="611560" y="3999769"/>
            <a:ext cx="8491486" cy="1295118"/>
            <a:chOff x="391766" y="3279689"/>
            <a:chExt cx="9554396" cy="1295118"/>
          </a:xfrm>
        </p:grpSpPr>
        <p:sp>
          <p:nvSpPr>
            <p:cNvPr id="13" name="Rettangolo 1">
              <a:extLst>
                <a:ext uri="{FF2B5EF4-FFF2-40B4-BE49-F238E27FC236}">
                  <a16:creationId xmlns="" xmlns:a16="http://schemas.microsoft.com/office/drawing/2014/main" id="{8CDE19E0-2CE1-4145-8433-2B3249F432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1766" y="3682255"/>
              <a:ext cx="9554396" cy="8925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ts val="800"/>
                </a:spcBef>
                <a:tabLst>
                  <a:tab pos="569913" algn="l"/>
                  <a:tab pos="1484313" algn="l"/>
                  <a:tab pos="2398713" algn="l"/>
                  <a:tab pos="3313113" algn="l"/>
                  <a:tab pos="4227513" algn="l"/>
                  <a:tab pos="5141913" algn="l"/>
                  <a:tab pos="6056313" algn="l"/>
                  <a:tab pos="6970713" algn="l"/>
                  <a:tab pos="7885113" algn="l"/>
                  <a:tab pos="8799513" algn="l"/>
                  <a:tab pos="9713913" algn="l"/>
                </a:tabLst>
                <a:defRPr sz="3200">
                  <a:solidFill>
                    <a:srgbClr val="000000"/>
                  </a:solidFill>
                  <a:latin typeface="Cambria" panose="02040503050406030204" pitchFamily="18" charset="0"/>
                  <a:ea typeface="Microsoft YaHei" panose="020B0503020204020204" pitchFamily="34" charset="-122"/>
                  <a:cs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9pPr>
            </a:lstStyle>
            <a:p>
              <a:pPr algn="ctr" eaLnBrk="1">
                <a:spcBef>
                  <a:spcPct val="0"/>
                </a:spcBef>
              </a:pPr>
              <a:r>
                <a:rPr lang="it-IT" altLang="it-IT" sz="2400" b="1" dirty="0">
                  <a:solidFill>
                    <a:schemeClr val="tx1"/>
                  </a:solidFill>
                  <a:latin typeface="Calibri" panose="020F0502020204030204" pitchFamily="34" charset="0"/>
                </a:rPr>
                <a:t>To reduce the risk of FP: </a:t>
              </a:r>
              <a:r>
                <a:rPr lang="it-IT" altLang="it-IT" sz="2400" b="1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  <a:t>↑ </a:t>
              </a:r>
              <a:r>
                <a:rPr lang="it-IT" altLang="it-IT" sz="2400" b="1" dirty="0" err="1">
                  <a:solidFill>
                    <a:schemeClr val="tx1"/>
                  </a:solidFill>
                  <a:latin typeface="Calibri" panose="020F0502020204030204" pitchFamily="34" charset="0"/>
                </a:rPr>
                <a:t>number</a:t>
              </a:r>
              <a:r>
                <a:rPr lang="it-IT" altLang="it-IT" sz="2400" b="1" dirty="0">
                  <a:solidFill>
                    <a:schemeClr val="tx1"/>
                  </a:solidFill>
                  <a:latin typeface="Calibri" panose="020F0502020204030204" pitchFamily="34" charset="0"/>
                </a:rPr>
                <a:t> of PV </a:t>
              </a:r>
              <a:r>
                <a:rPr lang="it-IT" altLang="it-IT" sz="2400" b="1" dirty="0" err="1">
                  <a:solidFill>
                    <a:schemeClr val="tx1"/>
                  </a:solidFill>
                  <a:latin typeface="Calibri" panose="020F0502020204030204" pitchFamily="34" charset="0"/>
                </a:rPr>
                <a:t>required</a:t>
              </a:r>
              <a:r>
                <a:rPr lang="it-IT" altLang="it-IT" sz="2400" b="1" dirty="0">
                  <a:solidFill>
                    <a:schemeClr val="tx1"/>
                  </a:solidFill>
                  <a:latin typeface="Calibri" panose="020F0502020204030204" pitchFamily="34" charset="0"/>
                </a:rPr>
                <a:t> (1</a:t>
              </a:r>
              <a:r>
                <a:rPr lang="it-IT" altLang="it-IT" sz="2400" b="1" dirty="0">
                  <a:solidFill>
                    <a:schemeClr val="tx1"/>
                  </a:solidFill>
                  <a:latin typeface="Calibri" panose="020F0502020204030204" pitchFamily="34" charset="0"/>
                  <a:sym typeface="Wingdings" panose="05000000000000000000" pitchFamily="2" charset="2"/>
                </a:rPr>
                <a:t>3</a:t>
              </a:r>
              <a:r>
                <a:rPr lang="it-IT" altLang="it-IT" sz="2400" b="1" dirty="0">
                  <a:solidFill>
                    <a:schemeClr val="tx1"/>
                  </a:solidFill>
                  <a:latin typeface="Calibri" panose="020F0502020204030204" pitchFamily="34" charset="0"/>
                </a:rPr>
                <a:t>)</a:t>
              </a:r>
            </a:p>
            <a:p>
              <a:pPr algn="ctr" eaLnBrk="1" hangingPunct="1">
                <a:spcBef>
                  <a:spcPts val="0"/>
                </a:spcBef>
                <a:tabLst/>
              </a:pPr>
              <a:r>
                <a:rPr lang="it-IT" altLang="it-IT" sz="1400" dirty="0">
                  <a:solidFill>
                    <a:schemeClr val="tx1"/>
                  </a:solidFill>
                  <a:latin typeface="Calibri" panose="020F0502020204030204" pitchFamily="34" charset="0"/>
                </a:rPr>
                <a:t>(</a:t>
              </a:r>
              <a:r>
                <a:rPr lang="fr-FR" altLang="it-IT" sz="1400" dirty="0" err="1">
                  <a:solidFill>
                    <a:prstClr val="black"/>
                  </a:solidFill>
                  <a:latin typeface="+mn-lt"/>
                  <a:ea typeface="+mn-ea"/>
                  <a:cs typeface="+mn-cs"/>
                </a:rPr>
                <a:t>Barkhof</a:t>
              </a:r>
              <a:r>
                <a:rPr lang="fr-FR" altLang="it-IT" sz="1400" dirty="0">
                  <a:solidFill>
                    <a:prstClr val="black"/>
                  </a:solidFill>
                  <a:latin typeface="+mn-lt"/>
                  <a:ea typeface="+mn-ea"/>
                  <a:cs typeface="+mn-cs"/>
                </a:rPr>
                <a:t> et al., Brain</a:t>
              </a:r>
              <a:r>
                <a:rPr lang="it-IT" altLang="it-IT" sz="1400" dirty="0">
                  <a:solidFill>
                    <a:prstClr val="black"/>
                  </a:solidFill>
                  <a:latin typeface="+mn-lt"/>
                  <a:ea typeface="+mn-ea"/>
                  <a:cs typeface="+mn-cs"/>
                </a:rPr>
                <a:t> 1997</a:t>
              </a:r>
              <a:r>
                <a:rPr lang="it-IT" altLang="it-IT" sz="1400" dirty="0">
                  <a:solidFill>
                    <a:prstClr val="black"/>
                  </a:solidFill>
                  <a:latin typeface="Calibri Light" panose="020F0302020204030204"/>
                  <a:ea typeface="+mn-ea"/>
                  <a:cs typeface="+mn-cs"/>
                </a:rPr>
                <a:t>; </a:t>
              </a:r>
              <a:r>
                <a:rPr lang="it-IT" sz="1400" dirty="0">
                  <a:solidFill>
                    <a:prstClr val="black"/>
                  </a:solidFill>
                  <a:latin typeface="Calibri"/>
                </a:rPr>
                <a:t>Nielsen et al., </a:t>
              </a:r>
              <a:r>
                <a:rPr lang="it-IT" sz="1400" dirty="0" err="1">
                  <a:solidFill>
                    <a:prstClr val="black"/>
                  </a:solidFill>
                  <a:latin typeface="Calibri"/>
                </a:rPr>
                <a:t>Ann</a:t>
              </a:r>
              <a:r>
                <a:rPr lang="it-IT" sz="1400" dirty="0">
                  <a:solidFill>
                    <a:prstClr val="black"/>
                  </a:solidFill>
                  <a:latin typeface="Calibri"/>
                </a:rPr>
                <a:t> </a:t>
              </a:r>
              <a:r>
                <a:rPr lang="it-IT" sz="1400" dirty="0" err="1">
                  <a:solidFill>
                    <a:prstClr val="black"/>
                  </a:solidFill>
                  <a:latin typeface="Calibri"/>
                </a:rPr>
                <a:t>Neurol</a:t>
              </a:r>
              <a:r>
                <a:rPr lang="it-IT" sz="1400" dirty="0">
                  <a:solidFill>
                    <a:prstClr val="black"/>
                  </a:solidFill>
                  <a:latin typeface="Calibri"/>
                </a:rPr>
                <a:t> 2005;</a:t>
              </a:r>
              <a:r>
                <a:rPr lang="it-IT" altLang="it-IT" sz="1400" dirty="0">
                  <a:solidFill>
                    <a:prstClr val="black"/>
                  </a:solidFill>
                  <a:latin typeface="Calibri Light" panose="020F0302020204030204"/>
                  <a:ea typeface="+mn-ea"/>
                  <a:cs typeface="+mn-cs"/>
                </a:rPr>
                <a:t> </a:t>
              </a:r>
              <a:r>
                <a:rPr lang="it-IT" sz="1400" dirty="0" err="1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Neema</a:t>
              </a:r>
              <a:r>
                <a:rPr lang="it-IT" sz="140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 et al., </a:t>
              </a:r>
              <a:r>
                <a:rPr lang="it-IT" sz="1400" dirty="0" err="1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Am</a:t>
              </a:r>
              <a:r>
                <a:rPr lang="it-IT" sz="140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&lt; </a:t>
              </a:r>
              <a:r>
                <a:rPr lang="it-IT" sz="140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J </a:t>
              </a:r>
              <a:r>
                <a:rPr lang="it-IT" sz="1400" dirty="0" err="1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Neuroradiol</a:t>
              </a:r>
              <a:r>
                <a:rPr lang="it-IT" sz="140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 2009; </a:t>
              </a:r>
              <a:endParaRPr lang="it-IT" sz="14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  <a:p>
              <a:pPr algn="ctr" eaLnBrk="1" hangingPunct="1">
                <a:spcBef>
                  <a:spcPts val="0"/>
                </a:spcBef>
                <a:tabLst/>
              </a:pPr>
              <a:r>
                <a:rPr lang="it-IT" sz="1400" dirty="0" err="1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Absinta</a:t>
              </a:r>
              <a:r>
                <a:rPr lang="it-IT" sz="140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 </a:t>
              </a:r>
              <a:r>
                <a:rPr lang="it-IT" sz="140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et al., J </a:t>
              </a:r>
              <a:r>
                <a:rPr lang="it-IT" sz="1400" dirty="0" err="1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Neurol</a:t>
              </a:r>
              <a:r>
                <a:rPr lang="it-IT" sz="140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 2012; </a:t>
              </a:r>
              <a:r>
                <a:rPr lang="it-IT" sz="1400" dirty="0" err="1">
                  <a:solidFill>
                    <a:prstClr val="black"/>
                  </a:solidFill>
                  <a:latin typeface="Calibri"/>
                </a:rPr>
                <a:t>Liu</a:t>
              </a:r>
              <a:r>
                <a:rPr lang="it-IT" sz="1400" dirty="0">
                  <a:solidFill>
                    <a:prstClr val="black"/>
                  </a:solidFill>
                  <a:latin typeface="Calibri"/>
                </a:rPr>
                <a:t> et al., MSJ 2013; </a:t>
              </a:r>
              <a:r>
                <a:rPr lang="it-IT" sz="1400" dirty="0" err="1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Kim</a:t>
              </a:r>
              <a:r>
                <a:rPr lang="it-IT" sz="140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 et al., MSJ 2014; </a:t>
              </a:r>
              <a:r>
                <a:rPr lang="it-IT" sz="1400" dirty="0" err="1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Brownlee</a:t>
              </a:r>
              <a:r>
                <a:rPr lang="it-IT" sz="140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 et al., MSJ 2016) </a:t>
              </a:r>
            </a:p>
          </p:txBody>
        </p:sp>
        <p:cxnSp>
          <p:nvCxnSpPr>
            <p:cNvPr id="15" name="AutoShape 25"/>
            <p:cNvCxnSpPr>
              <a:cxnSpLocks noChangeShapeType="1"/>
            </p:cNvCxnSpPr>
            <p:nvPr/>
          </p:nvCxnSpPr>
          <p:spPr bwMode="auto">
            <a:xfrm>
              <a:off x="5253056" y="3279689"/>
              <a:ext cx="2959" cy="365335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</p:cxnSp>
      </p:grpSp>
      <p:grpSp>
        <p:nvGrpSpPr>
          <p:cNvPr id="3" name="Gruppo 2"/>
          <p:cNvGrpSpPr/>
          <p:nvPr/>
        </p:nvGrpSpPr>
        <p:grpSpPr>
          <a:xfrm>
            <a:off x="1187624" y="5445224"/>
            <a:ext cx="7956376" cy="941399"/>
            <a:chOff x="2014850" y="4665286"/>
            <a:chExt cx="9935506" cy="941399"/>
          </a:xfrm>
        </p:grpSpPr>
        <p:sp>
          <p:nvSpPr>
            <p:cNvPr id="14" name="Rettangolo 1"/>
            <p:cNvSpPr>
              <a:spLocks noChangeArrowheads="1"/>
            </p:cNvSpPr>
            <p:nvPr/>
          </p:nvSpPr>
          <p:spPr bwMode="auto">
            <a:xfrm>
              <a:off x="2014850" y="4951121"/>
              <a:ext cx="9935506" cy="6555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ts val="800"/>
                </a:spcBef>
                <a:tabLst>
                  <a:tab pos="569913" algn="l"/>
                  <a:tab pos="1484313" algn="l"/>
                  <a:tab pos="2398713" algn="l"/>
                  <a:tab pos="3313113" algn="l"/>
                  <a:tab pos="4227513" algn="l"/>
                  <a:tab pos="5141913" algn="l"/>
                  <a:tab pos="6056313" algn="l"/>
                  <a:tab pos="6970713" algn="l"/>
                  <a:tab pos="7885113" algn="l"/>
                  <a:tab pos="8799513" algn="l"/>
                  <a:tab pos="9713913" algn="l"/>
                </a:tabLst>
                <a:defRPr sz="3200">
                  <a:solidFill>
                    <a:srgbClr val="000000"/>
                  </a:solidFill>
                  <a:latin typeface="Cambria" panose="02040503050406030204" pitchFamily="18" charset="0"/>
                  <a:ea typeface="Microsoft YaHei" panose="020B0503020204020204" pitchFamily="34" charset="-122"/>
                  <a:cs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icrosoft YaHei" panose="020B0503020204020204" pitchFamily="34" charset="-122"/>
                </a:defRPr>
              </a:lvl9pPr>
            </a:lstStyle>
            <a:p>
              <a:pPr algn="ctr" eaLnBrk="1">
                <a:spcBef>
                  <a:spcPct val="0"/>
                </a:spcBef>
              </a:pPr>
              <a:r>
                <a:rPr lang="it-IT" altLang="it-IT" sz="2400" b="1" dirty="0" err="1" smtClean="0">
                  <a:solidFill>
                    <a:schemeClr val="tx1"/>
                  </a:solidFill>
                  <a:latin typeface="Calibri" panose="020F0502020204030204" pitchFamily="34" charset="0"/>
                </a:rPr>
                <a:t>Cortical</a:t>
              </a:r>
              <a:r>
                <a:rPr lang="it-IT" altLang="it-IT" sz="2400" b="1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  <a:t> </a:t>
              </a:r>
              <a:r>
                <a:rPr lang="it-IT" altLang="it-IT" sz="2400" b="1" dirty="0" err="1" smtClean="0">
                  <a:solidFill>
                    <a:schemeClr val="tx1"/>
                  </a:solidFill>
                  <a:latin typeface="Calibri" panose="020F0502020204030204" pitchFamily="34" charset="0"/>
                </a:rPr>
                <a:t>lesions</a:t>
              </a:r>
              <a:r>
                <a:rPr lang="it-IT" altLang="it-IT" sz="2400" b="1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  <a:t> (new </a:t>
              </a:r>
              <a:r>
                <a:rPr lang="it-IT" altLang="it-IT" sz="2400" b="1" dirty="0" err="1" smtClean="0">
                  <a:solidFill>
                    <a:schemeClr val="tx1"/>
                  </a:solidFill>
                  <a:latin typeface="Calibri" panose="020F0502020204030204" pitchFamily="34" charset="0"/>
                </a:rPr>
                <a:t>sequences</a:t>
              </a:r>
              <a:r>
                <a:rPr lang="it-IT" altLang="it-IT" sz="2400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  <a:t>)</a:t>
              </a:r>
            </a:p>
            <a:p>
              <a:pPr lvl="0" algn="ctr" eaLnBrk="1" hangingPunct="1">
                <a:lnSpc>
                  <a:spcPct val="90000"/>
                </a:lnSpc>
                <a:spcBef>
                  <a:spcPts val="0"/>
                </a:spcBef>
                <a:buClr>
                  <a:prstClr val="black"/>
                </a:buClr>
                <a:tabLst/>
                <a:defRPr/>
              </a:pPr>
              <a:r>
                <a:rPr lang="it-IT" altLang="it-IT" sz="1400" dirty="0" smtClean="0">
                  <a:solidFill>
                    <a:schemeClr val="tx1"/>
                  </a:solidFill>
                  <a:latin typeface="Calibri" panose="020F0502020204030204" pitchFamily="34" charset="0"/>
                </a:rPr>
                <a:t>(</a:t>
              </a:r>
              <a:r>
                <a:rPr lang="it-IT" altLang="it-IT" sz="140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Filippi </a:t>
              </a:r>
              <a:r>
                <a:rPr lang="it-IT" altLang="it-IT" sz="140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et al., Neurology </a:t>
              </a:r>
              <a:r>
                <a:rPr lang="it-IT" altLang="it-IT" sz="140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2010</a:t>
              </a:r>
              <a:r>
                <a:rPr lang="da-DK" altLang="it-IT" sz="1400" dirty="0" smtClean="0">
                  <a:solidFill>
                    <a:prstClr val="black"/>
                  </a:solidFill>
                  <a:latin typeface="Calibri" panose="020F0502020204030204" pitchFamily="34" charset="0"/>
                  <a:ea typeface="+mn-ea"/>
                  <a:cs typeface="+mn-cs"/>
                </a:rPr>
                <a:t>)</a:t>
              </a:r>
              <a:endParaRPr lang="it-IT" sz="1400" dirty="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17" name="AutoShape 25"/>
            <p:cNvCxnSpPr>
              <a:cxnSpLocks noChangeShapeType="1"/>
            </p:cNvCxnSpPr>
            <p:nvPr/>
          </p:nvCxnSpPr>
          <p:spPr bwMode="auto">
            <a:xfrm>
              <a:off x="6690681" y="4665286"/>
              <a:ext cx="2960" cy="365335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</p:cxnSp>
      </p:grpSp>
      <p:sp>
        <p:nvSpPr>
          <p:cNvPr id="4" name="CasellaDiTesto 3"/>
          <p:cNvSpPr txBox="1"/>
          <p:nvPr/>
        </p:nvSpPr>
        <p:spPr>
          <a:xfrm>
            <a:off x="3196060" y="1268760"/>
            <a:ext cx="27518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solidFill>
                  <a:srgbClr val="CC0066"/>
                </a:solidFill>
              </a:rPr>
              <a:t>MAGNIMS 2016</a:t>
            </a:r>
            <a:endParaRPr lang="it-IT" sz="2400" b="1" dirty="0">
              <a:solidFill>
                <a:srgbClr val="CC0066"/>
              </a:solidFill>
            </a:endParaRPr>
          </a:p>
        </p:txBody>
      </p:sp>
      <p:sp>
        <p:nvSpPr>
          <p:cNvPr id="5" name="Ovale 4"/>
          <p:cNvSpPr/>
          <p:nvPr/>
        </p:nvSpPr>
        <p:spPr>
          <a:xfrm>
            <a:off x="318409" y="1792064"/>
            <a:ext cx="477759" cy="516262"/>
          </a:xfrm>
          <a:prstGeom prst="ellipse">
            <a:avLst/>
          </a:prstGeom>
          <a:solidFill>
            <a:srgbClr val="66FF66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Ovale 19"/>
          <p:cNvSpPr/>
          <p:nvPr/>
        </p:nvSpPr>
        <p:spPr>
          <a:xfrm>
            <a:off x="309191" y="2874481"/>
            <a:ext cx="477759" cy="516262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Ovale 20"/>
          <p:cNvSpPr/>
          <p:nvPr/>
        </p:nvSpPr>
        <p:spPr>
          <a:xfrm>
            <a:off x="299100" y="4640930"/>
            <a:ext cx="477759" cy="516262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Ovale 22"/>
          <p:cNvSpPr/>
          <p:nvPr/>
        </p:nvSpPr>
        <p:spPr>
          <a:xfrm>
            <a:off x="309191" y="5738551"/>
            <a:ext cx="477759" cy="516262"/>
          </a:xfrm>
          <a:prstGeom prst="ellipse">
            <a:avLst/>
          </a:prstGeom>
          <a:solidFill>
            <a:srgbClr val="66FF66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4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8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9875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4" grpId="0"/>
      <p:bldP spid="5" grpId="0" animBg="1"/>
      <p:bldP spid="20" grpId="0" animBg="1"/>
      <p:bldP spid="21" grpId="0" animBg="1"/>
      <p:bldP spid="2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Connettore 1 17"/>
          <p:cNvCxnSpPr/>
          <p:nvPr/>
        </p:nvCxnSpPr>
        <p:spPr>
          <a:xfrm>
            <a:off x="686403" y="1224000"/>
            <a:ext cx="7771199" cy="0"/>
          </a:xfrm>
          <a:prstGeom prst="line">
            <a:avLst/>
          </a:prstGeom>
          <a:ln w="28575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4" name="Gruppo 43"/>
          <p:cNvGrpSpPr>
            <a:grpSpLocks/>
          </p:cNvGrpSpPr>
          <p:nvPr/>
        </p:nvGrpSpPr>
        <p:grpSpPr bwMode="auto">
          <a:xfrm>
            <a:off x="796166" y="1350665"/>
            <a:ext cx="7745118" cy="5246687"/>
            <a:chOff x="642960" y="990887"/>
            <a:chExt cx="8716036" cy="5246425"/>
          </a:xfrm>
        </p:grpSpPr>
        <p:pic>
          <p:nvPicPr>
            <p:cNvPr id="49" name="Immagine 4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1366"/>
            <a:stretch>
              <a:fillRect/>
            </a:stretch>
          </p:blipFill>
          <p:spPr bwMode="auto">
            <a:xfrm>
              <a:off x="642960" y="4713655"/>
              <a:ext cx="8192644" cy="15236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50" name="Gruppo 49"/>
            <p:cNvGrpSpPr>
              <a:grpSpLocks/>
            </p:cNvGrpSpPr>
            <p:nvPr/>
          </p:nvGrpSpPr>
          <p:grpSpPr bwMode="auto">
            <a:xfrm>
              <a:off x="2717153" y="990887"/>
              <a:ext cx="6343926" cy="3722768"/>
              <a:chOff x="2983249" y="1035419"/>
              <a:chExt cx="6343926" cy="3722768"/>
            </a:xfrm>
          </p:grpSpPr>
          <p:pic>
            <p:nvPicPr>
              <p:cNvPr id="53" name="Immagine 52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1385" r="34509"/>
              <a:stretch>
                <a:fillRect/>
              </a:stretch>
            </p:blipFill>
            <p:spPr bwMode="auto">
              <a:xfrm>
                <a:off x="3961807" y="1263283"/>
                <a:ext cx="5365368" cy="34949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4" name="Rettangolo 53">
                <a:extLst>
                  <a:ext uri="{FF2B5EF4-FFF2-40B4-BE49-F238E27FC236}"/>
                </a:extLst>
              </p:cNvPr>
              <p:cNvSpPr/>
              <p:nvPr/>
            </p:nvSpPr>
            <p:spPr>
              <a:xfrm>
                <a:off x="2983249" y="1035419"/>
                <a:ext cx="720843" cy="59369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4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sz="18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51" name="Rettangolo 50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4776478" y="3710139"/>
              <a:ext cx="4285367" cy="33653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1800">
                <a:solidFill>
                  <a:prstClr val="white"/>
                </a:solidFill>
              </a:endParaRPr>
            </a:p>
          </p:txBody>
        </p:sp>
        <p:sp>
          <p:nvSpPr>
            <p:cNvPr id="52" name="Rectangle 20"/>
            <p:cNvSpPr>
              <a:spLocks noChangeArrowheads="1"/>
            </p:cNvSpPr>
            <p:nvPr/>
          </p:nvSpPr>
          <p:spPr bwMode="auto">
            <a:xfrm rot="16200000">
              <a:off x="8069348" y="2715698"/>
              <a:ext cx="2232935" cy="346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9pPr>
            </a:lstStyle>
            <a:p>
              <a:pPr algn="r" eaLnBrk="1" hangingPunct="1">
                <a:spcBef>
                  <a:spcPct val="0"/>
                </a:spcBef>
              </a:pPr>
              <a:r>
                <a:rPr lang="fr-FR" altLang="it-IT" sz="1400" dirty="0" err="1">
                  <a:latin typeface="Calibri" pitchFamily="34" charset="0"/>
                </a:rPr>
                <a:t>Arrambide</a:t>
              </a:r>
              <a:r>
                <a:rPr lang="fr-FR" altLang="it-IT" sz="1400" dirty="0">
                  <a:latin typeface="Calibri" pitchFamily="34" charset="0"/>
                </a:rPr>
                <a:t> et al., Brain 2018</a:t>
              </a:r>
            </a:p>
          </p:txBody>
        </p:sp>
      </p:grpSp>
      <p:grpSp>
        <p:nvGrpSpPr>
          <p:cNvPr id="45" name="Gruppo 44"/>
          <p:cNvGrpSpPr>
            <a:grpSpLocks/>
          </p:cNvGrpSpPr>
          <p:nvPr/>
        </p:nvGrpSpPr>
        <p:grpSpPr bwMode="auto">
          <a:xfrm>
            <a:off x="362120" y="1711021"/>
            <a:ext cx="3283148" cy="2447433"/>
            <a:chOff x="31727" y="1351442"/>
            <a:chExt cx="3695349" cy="2446682"/>
          </a:xfrm>
        </p:grpSpPr>
        <p:sp>
          <p:nvSpPr>
            <p:cNvPr id="47" name="Rettangolo 46"/>
            <p:cNvSpPr>
              <a:spLocks noChangeArrowheads="1"/>
            </p:cNvSpPr>
            <p:nvPr/>
          </p:nvSpPr>
          <p:spPr bwMode="auto">
            <a:xfrm>
              <a:off x="31727" y="1351442"/>
              <a:ext cx="3695349" cy="2061470"/>
            </a:xfrm>
            <a:prstGeom prst="rect">
              <a:avLst/>
            </a:prstGeom>
            <a:solidFill>
              <a:srgbClr val="D8E7D1"/>
            </a:solidFill>
            <a:ln w="19050">
              <a:solidFill>
                <a:srgbClr val="FF00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9pPr>
            </a:lstStyle>
            <a:p>
              <a:pPr algn="just" eaLnBrk="1" hangingPunct="1">
                <a:spcBef>
                  <a:spcPct val="0"/>
                </a:spcBef>
              </a:pPr>
              <a:r>
                <a:rPr lang="en-US" altLang="it-IT" sz="1600" dirty="0">
                  <a:latin typeface="Calibri" pitchFamily="34" charset="0"/>
                </a:rPr>
                <a:t>With a typical CIS, fulfillment of clinical or MRI criteria for DIS, and no better explanation, demonstration of CSF OCBs in the absence of atypical CSF findings allows a diagnosis of MS to be made, even if the MRI findings on the baseline scan do not meet the criteria for DIT </a:t>
              </a:r>
              <a:endParaRPr lang="it-IT" altLang="it-IT" sz="1600" dirty="0">
                <a:latin typeface="Calibri" pitchFamily="34" charset="0"/>
              </a:endParaRPr>
            </a:p>
          </p:txBody>
        </p:sp>
        <p:sp>
          <p:nvSpPr>
            <p:cNvPr id="48" name="Rectangle 20"/>
            <p:cNvSpPr>
              <a:spLocks noChangeArrowheads="1"/>
            </p:cNvSpPr>
            <p:nvPr/>
          </p:nvSpPr>
          <p:spPr bwMode="auto">
            <a:xfrm>
              <a:off x="62647" y="3490441"/>
              <a:ext cx="3228978" cy="3076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+mn-cs"/>
                </a:defRPr>
              </a:lvl9pPr>
            </a:lstStyle>
            <a:p>
              <a:pPr algn="r" eaLnBrk="1" hangingPunct="1">
                <a:spcBef>
                  <a:spcPct val="0"/>
                </a:spcBef>
              </a:pPr>
              <a:r>
                <a:rPr lang="en-US" altLang="it-IT" sz="1400" dirty="0">
                  <a:latin typeface="Calibri" pitchFamily="34" charset="0"/>
                </a:rPr>
                <a:t>Thompson</a:t>
              </a:r>
              <a:r>
                <a:rPr lang="fr-FR" altLang="it-IT" sz="1400" dirty="0">
                  <a:latin typeface="Calibri" pitchFamily="34" charset="0"/>
                </a:rPr>
                <a:t> et al., Lancet </a:t>
              </a:r>
              <a:r>
                <a:rPr lang="fr-FR" altLang="it-IT" sz="1400" dirty="0" err="1">
                  <a:latin typeface="Calibri" pitchFamily="34" charset="0"/>
                </a:rPr>
                <a:t>Neurol</a:t>
              </a:r>
              <a:r>
                <a:rPr lang="fr-FR" altLang="it-IT" sz="1400" dirty="0">
                  <a:latin typeface="Calibri" pitchFamily="34" charset="0"/>
                </a:rPr>
                <a:t> 2018</a:t>
              </a:r>
            </a:p>
          </p:txBody>
        </p:sp>
      </p:grpSp>
      <p:sp>
        <p:nvSpPr>
          <p:cNvPr id="46" name="Rettangolo 45"/>
          <p:cNvSpPr/>
          <p:nvPr/>
        </p:nvSpPr>
        <p:spPr>
          <a:xfrm>
            <a:off x="4151779" y="1579269"/>
            <a:ext cx="303342" cy="2952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it-IT"/>
          </a:p>
        </p:txBody>
      </p:sp>
      <p:sp>
        <p:nvSpPr>
          <p:cNvPr id="17" name="Rectangle 2"/>
          <p:cNvSpPr>
            <a:spLocks/>
          </p:cNvSpPr>
          <p:nvPr/>
        </p:nvSpPr>
        <p:spPr bwMode="auto">
          <a:xfrm>
            <a:off x="899519" y="44983"/>
            <a:ext cx="7340204" cy="99044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1041861716 h 21600"/>
              <a:gd name="T4" fmla="*/ 2147483647 w 21600"/>
              <a:gd name="T5" fmla="*/ 2083721322 h 21600"/>
              <a:gd name="T6" fmla="*/ 0 w 21600"/>
              <a:gd name="T7" fmla="*/ 1041861716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986" tIns="46793" rIns="89986" bIns="46793" anchor="ctr"/>
          <a:lstStyle>
            <a:lvl1pPr eaLnBrk="0" hangingPunct="0">
              <a:spcBef>
                <a:spcPts val="800"/>
              </a:spcBef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Cambria" panose="02040503050406030204" pitchFamily="18" charset="0"/>
                <a:ea typeface="Microsoft YaHei" panose="020B0503020204020204" pitchFamily="34" charset="-122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>
              <a:spcBef>
                <a:spcPct val="0"/>
              </a:spcBef>
            </a:pPr>
            <a:endParaRPr lang="it-IT" altLang="it-IT" sz="3199" b="1" dirty="0">
              <a:solidFill>
                <a:srgbClr val="009999"/>
              </a:solidFill>
              <a:latin typeface="Calibri" panose="020F0502020204030204" pitchFamily="34" charset="0"/>
            </a:endParaRPr>
          </a:p>
        </p:txBody>
      </p:sp>
      <p:sp>
        <p:nvSpPr>
          <p:cNvPr id="20" name="Rectangle 2"/>
          <p:cNvSpPr/>
          <p:nvPr/>
        </p:nvSpPr>
        <p:spPr>
          <a:xfrm>
            <a:off x="1046894" y="468000"/>
            <a:ext cx="7044955" cy="990566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89986" tIns="46793" rIns="89986" bIns="46793" anchor="ctr" anchorCtr="0" compatLnSpc="1"/>
          <a:lstStyle/>
          <a:p>
            <a:pPr algn="ctr" hangingPunct="0">
              <a:tabLst>
                <a:tab pos="0" algn="l"/>
                <a:tab pos="914217" algn="l"/>
                <a:tab pos="1828434" algn="l"/>
                <a:tab pos="2742650" algn="l"/>
                <a:tab pos="3656868" algn="l"/>
                <a:tab pos="4571086" algn="l"/>
                <a:tab pos="5485302" algn="l"/>
                <a:tab pos="6399519" algn="l"/>
                <a:tab pos="7313737" algn="l"/>
                <a:tab pos="8227954" algn="l"/>
                <a:tab pos="9142171" algn="l"/>
                <a:tab pos="10056388" algn="l"/>
              </a:tabLst>
            </a:pPr>
            <a:r>
              <a:rPr lang="it-IT" sz="3199" b="1" dirty="0" smtClean="0">
                <a:solidFill>
                  <a:srgbClr val="009999"/>
                </a:solidFill>
                <a:latin typeface="Calibri" panose="020F0502020204030204" pitchFamily="34" charset="0"/>
                <a:ea typeface="Microsoft YaHei" pitchFamily="2"/>
                <a:cs typeface="Arial" pitchFamily="2"/>
              </a:rPr>
              <a:t>2017 McDonald </a:t>
            </a:r>
            <a:r>
              <a:rPr lang="it-IT" sz="3199" b="1" dirty="0" err="1" smtClean="0">
                <a:solidFill>
                  <a:srgbClr val="009999"/>
                </a:solidFill>
                <a:latin typeface="Calibri" panose="020F0502020204030204" pitchFamily="34" charset="0"/>
                <a:ea typeface="Microsoft YaHei" pitchFamily="2"/>
                <a:cs typeface="Arial" pitchFamily="2"/>
              </a:rPr>
              <a:t>Revision</a:t>
            </a:r>
            <a:endParaRPr lang="it-IT" sz="3199" b="1" dirty="0">
              <a:solidFill>
                <a:srgbClr val="009999"/>
              </a:solidFill>
              <a:latin typeface="Calibri" panose="020F0502020204030204" pitchFamily="34" charset="0"/>
              <a:ea typeface="Microsoft YaHei" pitchFamily="2"/>
              <a:cs typeface="Arial" pitchFamily="2"/>
            </a:endParaRPr>
          </a:p>
        </p:txBody>
      </p:sp>
      <p:pic>
        <p:nvPicPr>
          <p:cNvPr id="21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8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6700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el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0246227"/>
              </p:ext>
            </p:extLst>
          </p:nvPr>
        </p:nvGraphicFramePr>
        <p:xfrm>
          <a:off x="467544" y="1700808"/>
          <a:ext cx="8064896" cy="238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80"/>
                <a:gridCol w="2808312"/>
                <a:gridCol w="4536504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 marL="81267" marR="8126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DIS</a:t>
                      </a:r>
                      <a:endParaRPr lang="it-IT" dirty="0"/>
                    </a:p>
                  </a:txBody>
                  <a:tcPr marL="81267" marR="8126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DIT</a:t>
                      </a:r>
                      <a:endParaRPr lang="it-IT" dirty="0"/>
                    </a:p>
                  </a:txBody>
                  <a:tcPr marL="81267" marR="81267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CIS</a:t>
                      </a:r>
                      <a:endParaRPr lang="it-IT" dirty="0"/>
                    </a:p>
                  </a:txBody>
                  <a:tcPr marL="81267" marR="81267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0" u="none" dirty="0" smtClean="0"/>
                        <a:t>≥1 T2 lesion (</a:t>
                      </a:r>
                      <a:r>
                        <a:rPr lang="en-US" b="1" u="none" dirty="0" smtClean="0">
                          <a:solidFill>
                            <a:srgbClr val="CC0066"/>
                          </a:solidFill>
                        </a:rPr>
                        <a:t>both symptomatic</a:t>
                      </a:r>
                      <a:r>
                        <a:rPr lang="en-US" b="1" u="none" baseline="0" dirty="0" smtClean="0">
                          <a:solidFill>
                            <a:srgbClr val="CC0066"/>
                          </a:solidFill>
                        </a:rPr>
                        <a:t> and asymptomatic</a:t>
                      </a:r>
                      <a:r>
                        <a:rPr lang="en-US" b="0" u="none" baseline="0" dirty="0" smtClean="0"/>
                        <a:t>)</a:t>
                      </a:r>
                      <a:r>
                        <a:rPr lang="en-US" b="0" u="none" dirty="0" smtClean="0"/>
                        <a:t> in at least 2 of 4 CNS areas: PV, JC/</a:t>
                      </a:r>
                      <a:r>
                        <a:rPr lang="en-US" b="1" u="none" dirty="0" smtClean="0">
                          <a:solidFill>
                            <a:srgbClr val="CC0066"/>
                          </a:solidFill>
                        </a:rPr>
                        <a:t>CL</a:t>
                      </a:r>
                      <a:r>
                        <a:rPr lang="en-US" b="0" u="none" dirty="0" smtClean="0"/>
                        <a:t>, spinal cord,</a:t>
                      </a:r>
                      <a:r>
                        <a:rPr lang="en-US" b="0" u="none" baseline="0" dirty="0" smtClean="0"/>
                        <a:t> </a:t>
                      </a:r>
                      <a:r>
                        <a:rPr lang="en-US" b="0" u="none" baseline="0" dirty="0" err="1" smtClean="0"/>
                        <a:t>infratentorial</a:t>
                      </a:r>
                      <a:endParaRPr lang="en-US" b="0" u="none" dirty="0" smtClean="0"/>
                    </a:p>
                  </a:txBody>
                  <a:tcPr marL="81267" marR="81267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Simultaneous presence of </a:t>
                      </a:r>
                      <a:r>
                        <a:rPr lang="en-US" sz="18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Gd</a:t>
                      </a:r>
                      <a:r>
                        <a:rPr lang="en-US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 and </a:t>
                      </a:r>
                      <a:r>
                        <a:rPr lang="en-US" sz="18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Gd</a:t>
                      </a:r>
                      <a:r>
                        <a:rPr lang="en-US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lesions at any time (</a:t>
                      </a:r>
                      <a:r>
                        <a:rPr lang="en-US" sz="1800" b="1" dirty="0" smtClean="0">
                          <a:solidFill>
                            <a:srgbClr val="CC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both </a:t>
                      </a:r>
                      <a:r>
                        <a:rPr lang="en-US" b="1" u="none" dirty="0" smtClean="0">
                          <a:solidFill>
                            <a:srgbClr val="CC0066"/>
                          </a:solidFill>
                        </a:rPr>
                        <a:t>symptomatic</a:t>
                      </a:r>
                      <a:r>
                        <a:rPr lang="en-US" b="1" u="none" baseline="0" dirty="0" smtClean="0">
                          <a:solidFill>
                            <a:srgbClr val="CC0066"/>
                          </a:solidFill>
                        </a:rPr>
                        <a:t> and asymptomatic</a:t>
                      </a:r>
                      <a:r>
                        <a:rPr lang="en-US" b="0" u="none" baseline="0" dirty="0" smtClean="0"/>
                        <a:t>)</a:t>
                      </a:r>
                      <a:endParaRPr lang="en-US" sz="18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en-US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</a:t>
                      </a:r>
                    </a:p>
                    <a:p>
                      <a:pPr algn="l"/>
                      <a:r>
                        <a:rPr lang="en-US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new T2 and/or </a:t>
                      </a:r>
                      <a:r>
                        <a:rPr lang="en-US" sz="18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Gd</a:t>
                      </a:r>
                      <a:r>
                        <a:rPr lang="en-US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 lesion on follow-up MRI</a:t>
                      </a:r>
                    </a:p>
                    <a:p>
                      <a:pPr algn="l"/>
                      <a:r>
                        <a:rPr lang="en-US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</a:t>
                      </a:r>
                    </a:p>
                    <a:p>
                      <a:pPr algn="l"/>
                      <a:r>
                        <a:rPr lang="en-US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Presence of </a:t>
                      </a:r>
                      <a:r>
                        <a:rPr lang="en-US" sz="1800" b="1" dirty="0" smtClean="0">
                          <a:solidFill>
                            <a:srgbClr val="CC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CSF-specific OCBs</a:t>
                      </a:r>
                      <a:endParaRPr lang="it-IT" b="1" dirty="0">
                        <a:solidFill>
                          <a:srgbClr val="CC0066"/>
                        </a:solidFill>
                      </a:endParaRPr>
                    </a:p>
                  </a:txBody>
                  <a:tcPr marL="81267" marR="81267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4" name="Tabella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910163"/>
              </p:ext>
            </p:extLst>
          </p:nvPr>
        </p:nvGraphicFramePr>
        <p:xfrm>
          <a:off x="467544" y="4155336"/>
          <a:ext cx="8064896" cy="2108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80"/>
                <a:gridCol w="2808312"/>
                <a:gridCol w="4536504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 marL="81267" marR="81267"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 marL="81267" marR="81267"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 marL="81267" marR="81267">
                    <a:solidFill>
                      <a:srgbClr val="CC006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PPMS</a:t>
                      </a:r>
                      <a:endParaRPr lang="it-IT" dirty="0"/>
                    </a:p>
                  </a:txBody>
                  <a:tcPr marL="81267" marR="81267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 u="none" dirty="0" smtClean="0"/>
                        <a:t>One year of disability progression </a:t>
                      </a:r>
                      <a:r>
                        <a:rPr lang="en-US" b="0" u="none" dirty="0" smtClean="0"/>
                        <a:t>(retrospectively or prospectively determined) independent of clinical relapse + </a:t>
                      </a:r>
                      <a:r>
                        <a:rPr lang="en-US" b="1" u="none" dirty="0" smtClean="0"/>
                        <a:t>&gt; 2/3 of:</a:t>
                      </a:r>
                    </a:p>
                  </a:txBody>
                  <a:tcPr marL="81267" marR="81267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</a:t>
                      </a:r>
                      <a:r>
                        <a:rPr lang="en-US" sz="18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≥1 T2 lesion</a:t>
                      </a:r>
                      <a:r>
                        <a:rPr lang="en-US" sz="18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b="1" u="none" dirty="0" smtClean="0">
                          <a:solidFill>
                            <a:srgbClr val="CC0066"/>
                          </a:solidFill>
                        </a:rPr>
                        <a:t>symptomatic</a:t>
                      </a:r>
                      <a:r>
                        <a:rPr lang="en-US" b="1" u="none" baseline="0" dirty="0" smtClean="0">
                          <a:solidFill>
                            <a:srgbClr val="CC0066"/>
                          </a:solidFill>
                        </a:rPr>
                        <a:t> and asymptomatic</a:t>
                      </a:r>
                      <a:r>
                        <a:rPr lang="en-US" b="0" u="none" baseline="0" dirty="0" smtClean="0">
                          <a:solidFill>
                            <a:schemeClr val="tx1"/>
                          </a:solidFill>
                        </a:rPr>
                        <a:t>) </a:t>
                      </a:r>
                      <a:r>
                        <a:rPr lang="en-US" sz="18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both</a:t>
                      </a:r>
                      <a:r>
                        <a:rPr lang="en-US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 ≥1 areas in the brain characteristic of MS (PV, JC/CL or </a:t>
                      </a:r>
                      <a:r>
                        <a:rPr lang="en-US" sz="18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infratentorial</a:t>
                      </a:r>
                      <a:r>
                        <a:rPr lang="en-US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algn="l"/>
                      <a:r>
                        <a:rPr lang="en-US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</a:t>
                      </a:r>
                      <a:r>
                        <a:rPr lang="en-US" sz="18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≥2 T2-hyperintense lesions in the </a:t>
                      </a:r>
                      <a:r>
                        <a:rPr lang="en-US" sz="1800" b="1" dirty="0" smtClean="0">
                          <a:solidFill>
                            <a:srgbClr val="CC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spinal cord</a:t>
                      </a:r>
                    </a:p>
                    <a:p>
                      <a:pPr algn="l"/>
                      <a:r>
                        <a:rPr lang="en-US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</a:t>
                      </a:r>
                      <a:r>
                        <a:rPr lang="en-US" sz="18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Presence of </a:t>
                      </a:r>
                      <a:r>
                        <a:rPr lang="en-US" sz="1800" b="1" dirty="0" smtClean="0">
                          <a:solidFill>
                            <a:srgbClr val="CC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CSF-specific OCBs</a:t>
                      </a:r>
                    </a:p>
                  </a:txBody>
                  <a:tcPr marL="81267" marR="81267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5" name="Rectangle 20"/>
          <p:cNvSpPr>
            <a:spLocks noChangeArrowheads="1"/>
          </p:cNvSpPr>
          <p:nvPr/>
        </p:nvSpPr>
        <p:spPr bwMode="auto">
          <a:xfrm rot="16200000">
            <a:off x="7233929" y="3726555"/>
            <a:ext cx="286879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sz="1400" dirty="0">
                <a:latin typeface="+mj-lt"/>
              </a:rPr>
              <a:t>Thompson</a:t>
            </a:r>
            <a:r>
              <a:rPr lang="fr-FR" altLang="it-IT" sz="1400" dirty="0" smtClean="0">
                <a:latin typeface="+mn-lt"/>
              </a:rPr>
              <a:t> et </a:t>
            </a:r>
            <a:r>
              <a:rPr lang="fr-FR" altLang="it-IT" sz="1400" dirty="0">
                <a:latin typeface="+mn-lt"/>
              </a:rPr>
              <a:t>al., </a:t>
            </a:r>
            <a:r>
              <a:rPr lang="fr-FR" altLang="it-IT" sz="1400" dirty="0" smtClean="0">
                <a:latin typeface="+mn-lt"/>
              </a:rPr>
              <a:t>Lancet </a:t>
            </a:r>
            <a:r>
              <a:rPr lang="fr-FR" altLang="it-IT" sz="1400" dirty="0" err="1" smtClean="0">
                <a:latin typeface="+mn-lt"/>
              </a:rPr>
              <a:t>Neurol</a:t>
            </a:r>
            <a:r>
              <a:rPr lang="fr-FR" altLang="it-IT" sz="1400" dirty="0" smtClean="0">
                <a:latin typeface="+mn-lt"/>
              </a:rPr>
              <a:t> 2018</a:t>
            </a:r>
            <a:endParaRPr lang="fr-FR" altLang="it-IT" sz="1400" b="0" dirty="0">
              <a:latin typeface="+mn-lt"/>
            </a:endParaRPr>
          </a:p>
        </p:txBody>
      </p:sp>
      <p:cxnSp>
        <p:nvCxnSpPr>
          <p:cNvPr id="10" name="Connettore 1 9"/>
          <p:cNvCxnSpPr/>
          <p:nvPr/>
        </p:nvCxnSpPr>
        <p:spPr>
          <a:xfrm>
            <a:off x="686403" y="1224000"/>
            <a:ext cx="7771199" cy="0"/>
          </a:xfrm>
          <a:prstGeom prst="line">
            <a:avLst/>
          </a:prstGeom>
          <a:ln w="28575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/>
          <p:nvPr/>
        </p:nvSpPr>
        <p:spPr>
          <a:xfrm>
            <a:off x="1046894" y="468000"/>
            <a:ext cx="7044955" cy="990566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89986" tIns="46793" rIns="89986" bIns="46793" anchor="ctr" anchorCtr="0" compatLnSpc="1"/>
          <a:lstStyle/>
          <a:p>
            <a:pPr algn="ctr" hangingPunct="0">
              <a:tabLst>
                <a:tab pos="0" algn="l"/>
                <a:tab pos="914217" algn="l"/>
                <a:tab pos="1828434" algn="l"/>
                <a:tab pos="2742650" algn="l"/>
                <a:tab pos="3656868" algn="l"/>
                <a:tab pos="4571086" algn="l"/>
                <a:tab pos="5485302" algn="l"/>
                <a:tab pos="6399519" algn="l"/>
                <a:tab pos="7313737" algn="l"/>
                <a:tab pos="8227954" algn="l"/>
                <a:tab pos="9142171" algn="l"/>
                <a:tab pos="10056388" algn="l"/>
              </a:tabLst>
            </a:pPr>
            <a:r>
              <a:rPr lang="it-IT" sz="3199" b="1" dirty="0" smtClean="0">
                <a:solidFill>
                  <a:srgbClr val="009999"/>
                </a:solidFill>
                <a:latin typeface="Calibri" panose="020F0502020204030204" pitchFamily="34" charset="0"/>
                <a:ea typeface="Microsoft YaHei" pitchFamily="2"/>
                <a:cs typeface="Arial" pitchFamily="2"/>
              </a:rPr>
              <a:t>2017 McDonald </a:t>
            </a:r>
            <a:r>
              <a:rPr lang="it-IT" sz="3199" b="1" dirty="0" err="1" smtClean="0">
                <a:solidFill>
                  <a:srgbClr val="009999"/>
                </a:solidFill>
                <a:latin typeface="Calibri" panose="020F0502020204030204" pitchFamily="34" charset="0"/>
                <a:ea typeface="Microsoft YaHei" pitchFamily="2"/>
                <a:cs typeface="Arial" pitchFamily="2"/>
              </a:rPr>
              <a:t>Revision</a:t>
            </a:r>
            <a:endParaRPr lang="it-IT" sz="3199" b="1" dirty="0">
              <a:solidFill>
                <a:srgbClr val="009999"/>
              </a:solidFill>
              <a:latin typeface="Calibri" panose="020F0502020204030204" pitchFamily="34" charset="0"/>
              <a:ea typeface="Microsoft YaHei" pitchFamily="2"/>
              <a:cs typeface="Arial" pitchFamily="2"/>
            </a:endParaRPr>
          </a:p>
        </p:txBody>
      </p:sp>
      <p:pic>
        <p:nvPicPr>
          <p:cNvPr id="13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8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6752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uppo 41"/>
          <p:cNvGrpSpPr>
            <a:grpSpLocks/>
          </p:cNvGrpSpPr>
          <p:nvPr/>
        </p:nvGrpSpPr>
        <p:grpSpPr bwMode="auto">
          <a:xfrm>
            <a:off x="251520" y="1198494"/>
            <a:ext cx="4624211" cy="5582221"/>
            <a:chOff x="-370242" y="1198259"/>
            <a:chExt cx="5854481" cy="5582959"/>
          </a:xfrm>
        </p:grpSpPr>
        <p:grpSp>
          <p:nvGrpSpPr>
            <p:cNvPr id="101422" name="Gruppo 42"/>
            <p:cNvGrpSpPr>
              <a:grpSpLocks/>
            </p:cNvGrpSpPr>
            <p:nvPr/>
          </p:nvGrpSpPr>
          <p:grpSpPr bwMode="auto">
            <a:xfrm>
              <a:off x="-370242" y="1198259"/>
              <a:ext cx="5854481" cy="5582959"/>
              <a:chOff x="-370242" y="1360812"/>
              <a:chExt cx="5854481" cy="5582959"/>
            </a:xfrm>
          </p:grpSpPr>
          <p:pic>
            <p:nvPicPr>
              <p:cNvPr id="101424" name="Picture 3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3552" b="17545"/>
              <a:stretch>
                <a:fillRect/>
              </a:stretch>
            </p:blipFill>
            <p:spPr bwMode="auto">
              <a:xfrm>
                <a:off x="649515" y="1953916"/>
                <a:ext cx="3900062" cy="250190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1425" name="Picture 2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70242" y="4455825"/>
                <a:ext cx="5486859" cy="24879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7" name="Rettangolo 46">
                <a:extLst>
                  <a:ext uri="{FF2B5EF4-FFF2-40B4-BE49-F238E27FC236}"/>
                </a:extLst>
              </p:cNvPr>
              <p:cNvSpPr/>
              <p:nvPr/>
            </p:nvSpPr>
            <p:spPr bwMode="auto">
              <a:xfrm>
                <a:off x="-209454" y="5181575"/>
                <a:ext cx="5270283" cy="210479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it-IT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48" name="Rettangolo 47">
                <a:extLst>
                  <a:ext uri="{FF2B5EF4-FFF2-40B4-BE49-F238E27FC236}"/>
                </a:extLst>
              </p:cNvPr>
              <p:cNvSpPr/>
              <p:nvPr/>
            </p:nvSpPr>
            <p:spPr bwMode="auto">
              <a:xfrm>
                <a:off x="-209454" y="6263374"/>
                <a:ext cx="5270283" cy="208943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it-IT" sz="2400">
                  <a:solidFill>
                    <a:prstClr val="white"/>
                  </a:solidFill>
                </a:endParaRPr>
              </a:p>
            </p:txBody>
          </p:sp>
          <p:sp>
            <p:nvSpPr>
              <p:cNvPr id="49" name="CasellaDiTesto 48"/>
              <p:cNvSpPr txBox="1"/>
              <p:nvPr/>
            </p:nvSpPr>
            <p:spPr>
              <a:xfrm>
                <a:off x="-339869" y="1360812"/>
                <a:ext cx="5824108" cy="646417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it-IT" b="1" dirty="0" err="1">
                    <a:solidFill>
                      <a:srgbClr val="CC0066"/>
                    </a:solidFill>
                  </a:rPr>
                  <a:t>Survival</a:t>
                </a:r>
                <a:r>
                  <a:rPr lang="it-IT" b="1" dirty="0">
                    <a:solidFill>
                      <a:srgbClr val="CC0066"/>
                    </a:solidFill>
                  </a:rPr>
                  <a:t> </a:t>
                </a:r>
                <a:r>
                  <a:rPr lang="it-IT" b="1" dirty="0" err="1">
                    <a:solidFill>
                      <a:srgbClr val="CC0066"/>
                    </a:solidFill>
                  </a:rPr>
                  <a:t>curves</a:t>
                </a:r>
                <a:r>
                  <a:rPr lang="it-IT" b="1" dirty="0">
                    <a:solidFill>
                      <a:srgbClr val="CC0066"/>
                    </a:solidFill>
                  </a:rPr>
                  <a:t> for time from CIS to MS for CDMS </a:t>
                </a:r>
                <a:r>
                  <a:rPr lang="it-IT" b="1" dirty="0" smtClean="0">
                    <a:solidFill>
                      <a:srgbClr val="CC0066"/>
                    </a:solidFill>
                  </a:rPr>
                  <a:t>with </a:t>
                </a:r>
                <a:r>
                  <a:rPr lang="it-IT" b="1" dirty="0">
                    <a:solidFill>
                      <a:srgbClr val="CC0066"/>
                    </a:solidFill>
                  </a:rPr>
                  <a:t>2010 and 2017 </a:t>
                </a:r>
                <a:r>
                  <a:rPr lang="it-IT" b="1" dirty="0" err="1">
                    <a:solidFill>
                      <a:srgbClr val="CC0066"/>
                    </a:solidFill>
                  </a:rPr>
                  <a:t>criteria</a:t>
                </a:r>
                <a:endParaRPr lang="it-IT" b="1" dirty="0">
                  <a:solidFill>
                    <a:srgbClr val="CC0066"/>
                  </a:solidFill>
                </a:endParaRPr>
              </a:p>
            </p:txBody>
          </p:sp>
        </p:grpSp>
        <p:sp>
          <p:nvSpPr>
            <p:cNvPr id="44" name="Rectangle 20"/>
            <p:cNvSpPr>
              <a:spLocks noChangeArrowheads="1"/>
            </p:cNvSpPr>
            <p:nvPr/>
          </p:nvSpPr>
          <p:spPr bwMode="auto">
            <a:xfrm rot="16200000">
              <a:off x="-812002" y="2574724"/>
              <a:ext cx="2403861" cy="9351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r" eaLnBrk="1" fontAlgn="base" hangingPunct="1">
                <a:spcBef>
                  <a:spcPct val="0"/>
                </a:spcBef>
                <a:spcAft>
                  <a:spcPct val="0"/>
                </a:spcAft>
                <a:buFontTx/>
                <a:buNone/>
                <a:defRPr/>
              </a:pPr>
              <a:endParaRPr lang="nl-NL" altLang="it-IT" sz="1400" dirty="0">
                <a:solidFill>
                  <a:prstClr val="black"/>
                </a:solidFill>
                <a:latin typeface="Calibri"/>
              </a:endParaRPr>
            </a:p>
            <a:p>
              <a:pPr algn="r" eaLnBrk="1" fontAlgn="base" hangingPunct="1">
                <a:spcBef>
                  <a:spcPct val="0"/>
                </a:spcBef>
                <a:spcAft>
                  <a:spcPct val="0"/>
                </a:spcAft>
                <a:buFontTx/>
                <a:buNone/>
                <a:defRPr/>
              </a:pPr>
              <a:r>
                <a:rPr lang="nl-NL" altLang="it-IT" sz="1400" dirty="0">
                  <a:solidFill>
                    <a:prstClr val="black"/>
                  </a:solidFill>
                  <a:latin typeface="Calibri"/>
                </a:rPr>
                <a:t>van der Vuurst de Vries </a:t>
              </a:r>
              <a:r>
                <a:rPr lang="fr-FR" altLang="it-IT" sz="1400" dirty="0">
                  <a:solidFill>
                    <a:prstClr val="black"/>
                  </a:solidFill>
                  <a:latin typeface="Calibri"/>
                </a:rPr>
                <a:t> et al., </a:t>
              </a:r>
            </a:p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buFontTx/>
                <a:buNone/>
                <a:defRPr/>
              </a:pPr>
              <a:r>
                <a:rPr lang="fr-FR" altLang="it-IT" sz="1400" dirty="0">
                  <a:solidFill>
                    <a:prstClr val="black"/>
                  </a:solidFill>
                  <a:latin typeface="Calibri"/>
                </a:rPr>
                <a:t>JAMA </a:t>
              </a:r>
              <a:r>
                <a:rPr lang="fr-FR" altLang="it-IT" sz="1400" dirty="0" err="1">
                  <a:solidFill>
                    <a:prstClr val="black"/>
                  </a:solidFill>
                  <a:latin typeface="Calibri"/>
                </a:rPr>
                <a:t>Neurol</a:t>
              </a:r>
              <a:r>
                <a:rPr lang="fr-FR" altLang="it-IT" sz="1400" dirty="0">
                  <a:solidFill>
                    <a:prstClr val="black"/>
                  </a:solidFill>
                  <a:latin typeface="Calibri"/>
                </a:rPr>
                <a:t> 2018</a:t>
              </a:r>
            </a:p>
          </p:txBody>
        </p:sp>
      </p:grpSp>
      <p:sp>
        <p:nvSpPr>
          <p:cNvPr id="50" name="CasellaDiTesto 49"/>
          <p:cNvSpPr txBox="1"/>
          <p:nvPr/>
        </p:nvSpPr>
        <p:spPr>
          <a:xfrm>
            <a:off x="4752230" y="6008691"/>
            <a:ext cx="4188576" cy="723263"/>
          </a:xfrm>
          <a:prstGeom prst="rect">
            <a:avLst/>
          </a:prstGeom>
          <a:noFill/>
        </p:spPr>
        <p:txBody>
          <a:bodyPr wrap="square" lIns="76188" tIns="38094" rIns="76188" bIns="38094"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dirty="0">
                <a:solidFill>
                  <a:prstClr val="black"/>
                </a:solidFill>
              </a:rPr>
              <a:t>The inclusion of ON involvement  in the </a:t>
            </a:r>
            <a:r>
              <a:rPr lang="en-US" sz="1400" b="1" dirty="0">
                <a:solidFill>
                  <a:prstClr val="black"/>
                </a:solidFill>
              </a:rPr>
              <a:t>group without ON did not identify additional patients </a:t>
            </a:r>
            <a:r>
              <a:rPr lang="en-US" sz="1400" dirty="0">
                <a:solidFill>
                  <a:prstClr val="black"/>
                </a:solidFill>
              </a:rPr>
              <a:t>and the performance of </a:t>
            </a:r>
            <a:r>
              <a:rPr lang="en-US" sz="1400" b="1" dirty="0">
                <a:solidFill>
                  <a:prstClr val="black"/>
                </a:solidFill>
              </a:rPr>
              <a:t>McDonald 2017 remained the same</a:t>
            </a:r>
            <a:endParaRPr lang="it-IT" sz="1400" b="1" dirty="0">
              <a:solidFill>
                <a:prstClr val="black"/>
              </a:solidFill>
            </a:endParaRPr>
          </a:p>
        </p:txBody>
      </p:sp>
      <p:graphicFrame>
        <p:nvGraphicFramePr>
          <p:cNvPr id="51" name="Tabella 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942130"/>
              </p:ext>
            </p:extLst>
          </p:nvPr>
        </p:nvGraphicFramePr>
        <p:xfrm>
          <a:off x="5212648" y="1340476"/>
          <a:ext cx="3646311" cy="20165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2162"/>
                <a:gridCol w="1145009"/>
                <a:gridCol w="1269140"/>
              </a:tblGrid>
              <a:tr h="370698">
                <a:tc>
                  <a:txBody>
                    <a:bodyPr/>
                    <a:lstStyle/>
                    <a:p>
                      <a:pPr algn="ctr"/>
                      <a:endParaRPr lang="it-IT" sz="1500" dirty="0"/>
                    </a:p>
                  </a:txBody>
                  <a:tcPr marL="72222" marR="72222" marT="45703" marB="45703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it-IT" sz="1500" dirty="0" smtClean="0"/>
                        <a:t>160 CIS with 15 </a:t>
                      </a:r>
                      <a:r>
                        <a:rPr lang="it-IT" sz="1500" dirty="0" err="1" smtClean="0"/>
                        <a:t>year</a:t>
                      </a:r>
                      <a:r>
                        <a:rPr lang="it-IT" sz="1500" dirty="0" smtClean="0"/>
                        <a:t>-FU</a:t>
                      </a:r>
                      <a:endParaRPr lang="it-IT" sz="1500" dirty="0"/>
                    </a:p>
                  </a:txBody>
                  <a:tcPr marL="72222" marR="72222" marT="45703" marB="45703"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</a:tr>
              <a:tr h="548430">
                <a:tc>
                  <a:txBody>
                    <a:bodyPr/>
                    <a:lstStyle/>
                    <a:p>
                      <a:r>
                        <a:rPr lang="it-IT" sz="1500" dirty="0" err="1" smtClean="0"/>
                        <a:t>Clinical</a:t>
                      </a:r>
                      <a:endParaRPr lang="it-IT" sz="1500" dirty="0"/>
                    </a:p>
                  </a:txBody>
                  <a:tcPr marL="72222" marR="72222" marT="45703" marB="45703"/>
                </a:tc>
                <a:tc>
                  <a:txBody>
                    <a:bodyPr/>
                    <a:lstStyle/>
                    <a:p>
                      <a:r>
                        <a:rPr lang="it-IT" sz="1500" dirty="0" smtClean="0"/>
                        <a:t>With</a:t>
                      </a:r>
                      <a:r>
                        <a:rPr lang="it-IT" sz="1500" baseline="0" dirty="0" smtClean="0"/>
                        <a:t> ON (n=129)</a:t>
                      </a:r>
                      <a:endParaRPr lang="it-IT" sz="1500" dirty="0"/>
                    </a:p>
                  </a:txBody>
                  <a:tcPr marL="72222" marR="72222" marT="45703" marB="45703"/>
                </a:tc>
                <a:tc>
                  <a:txBody>
                    <a:bodyPr/>
                    <a:lstStyle/>
                    <a:p>
                      <a:r>
                        <a:rPr lang="it-IT" sz="1500" dirty="0" err="1" smtClean="0"/>
                        <a:t>Without</a:t>
                      </a:r>
                      <a:r>
                        <a:rPr lang="it-IT" sz="1500" dirty="0" smtClean="0"/>
                        <a:t> ON (n=31)</a:t>
                      </a:r>
                      <a:endParaRPr lang="it-IT" sz="1500" dirty="0"/>
                    </a:p>
                  </a:txBody>
                  <a:tcPr marL="72222" marR="72222" marT="45703" marB="45703"/>
                </a:tc>
              </a:tr>
              <a:tr h="370698">
                <a:tc>
                  <a:txBody>
                    <a:bodyPr/>
                    <a:lstStyle/>
                    <a:p>
                      <a:r>
                        <a:rPr lang="it-IT" sz="1500" dirty="0" err="1" smtClean="0"/>
                        <a:t>Abnormal</a:t>
                      </a:r>
                      <a:r>
                        <a:rPr lang="it-IT" sz="1500" dirty="0" smtClean="0"/>
                        <a:t> </a:t>
                      </a:r>
                      <a:r>
                        <a:rPr lang="it-IT" sz="1500" dirty="0" err="1" smtClean="0"/>
                        <a:t>VEPs</a:t>
                      </a:r>
                      <a:endParaRPr lang="it-IT" sz="1500" dirty="0"/>
                    </a:p>
                  </a:txBody>
                  <a:tcPr marL="72222" marR="72222" marT="45703" marB="45703"/>
                </a:tc>
                <a:tc>
                  <a:txBody>
                    <a:bodyPr/>
                    <a:lstStyle/>
                    <a:p>
                      <a:r>
                        <a:rPr lang="it-IT" sz="1500" dirty="0" smtClean="0"/>
                        <a:t>25/26 </a:t>
                      </a:r>
                      <a:endParaRPr lang="it-IT" sz="1500" dirty="0"/>
                    </a:p>
                  </a:txBody>
                  <a:tcPr marL="72222" marR="72222" marT="45703" marB="45703"/>
                </a:tc>
                <a:tc>
                  <a:txBody>
                    <a:bodyPr/>
                    <a:lstStyle/>
                    <a:p>
                      <a:r>
                        <a:rPr lang="it-IT" sz="1500" dirty="0" smtClean="0"/>
                        <a:t>3/16</a:t>
                      </a:r>
                      <a:endParaRPr lang="it-IT" sz="1500" dirty="0"/>
                    </a:p>
                  </a:txBody>
                  <a:tcPr marL="72222" marR="72222" marT="45703" marB="45703"/>
                </a:tc>
              </a:tr>
              <a:tr h="370698">
                <a:tc>
                  <a:txBody>
                    <a:bodyPr/>
                    <a:lstStyle/>
                    <a:p>
                      <a:r>
                        <a:rPr lang="it-IT" sz="1500" dirty="0" err="1" smtClean="0"/>
                        <a:t>Abnormal</a:t>
                      </a:r>
                      <a:r>
                        <a:rPr lang="it-IT" sz="1500" dirty="0" smtClean="0"/>
                        <a:t> MRI</a:t>
                      </a:r>
                      <a:endParaRPr lang="it-IT" sz="1500" dirty="0"/>
                    </a:p>
                  </a:txBody>
                  <a:tcPr marL="72222" marR="72222" marT="45703" marB="45703"/>
                </a:tc>
                <a:tc>
                  <a:txBody>
                    <a:bodyPr/>
                    <a:lstStyle/>
                    <a:p>
                      <a:r>
                        <a:rPr lang="it-IT" sz="1500" dirty="0" smtClean="0"/>
                        <a:t>104</a:t>
                      </a:r>
                      <a:endParaRPr lang="it-IT" sz="1500" dirty="0"/>
                    </a:p>
                  </a:txBody>
                  <a:tcPr marL="72222" marR="72222" marT="45703" marB="45703"/>
                </a:tc>
                <a:tc>
                  <a:txBody>
                    <a:bodyPr/>
                    <a:lstStyle/>
                    <a:p>
                      <a:r>
                        <a:rPr lang="it-IT" sz="1500" dirty="0" smtClean="0"/>
                        <a:t>23</a:t>
                      </a:r>
                      <a:endParaRPr lang="it-IT" sz="1500" dirty="0"/>
                    </a:p>
                  </a:txBody>
                  <a:tcPr marL="72222" marR="72222" marT="45703" marB="45703"/>
                </a:tc>
              </a:tr>
            </a:tbl>
          </a:graphicData>
        </a:graphic>
      </p:graphicFrame>
      <p:grpSp>
        <p:nvGrpSpPr>
          <p:cNvPr id="52" name="Gruppo 51"/>
          <p:cNvGrpSpPr>
            <a:grpSpLocks/>
          </p:cNvGrpSpPr>
          <p:nvPr/>
        </p:nvGrpSpPr>
        <p:grpSpPr bwMode="auto">
          <a:xfrm>
            <a:off x="4569183" y="1700807"/>
            <a:ext cx="4395304" cy="4255496"/>
            <a:chOff x="4982704" y="1574693"/>
            <a:chExt cx="5227110" cy="4033145"/>
          </a:xfrm>
        </p:grpSpPr>
        <p:sp>
          <p:nvSpPr>
            <p:cNvPr id="53" name="Rettangolo 52"/>
            <p:cNvSpPr/>
            <p:nvPr/>
          </p:nvSpPr>
          <p:spPr>
            <a:xfrm>
              <a:off x="7246545" y="1574693"/>
              <a:ext cx="1335817" cy="89220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400">
                <a:solidFill>
                  <a:prstClr val="white"/>
                </a:solidFill>
              </a:endParaRPr>
            </a:p>
          </p:txBody>
        </p:sp>
        <p:grpSp>
          <p:nvGrpSpPr>
            <p:cNvPr id="101407" name="Gruppo 53"/>
            <p:cNvGrpSpPr>
              <a:grpSpLocks/>
            </p:cNvGrpSpPr>
            <p:nvPr/>
          </p:nvGrpSpPr>
          <p:grpSpPr bwMode="auto">
            <a:xfrm>
              <a:off x="4982704" y="3212590"/>
              <a:ext cx="5227110" cy="2395248"/>
              <a:chOff x="5126720" y="3162354"/>
              <a:chExt cx="5227110" cy="2395248"/>
            </a:xfrm>
          </p:grpSpPr>
          <p:grpSp>
            <p:nvGrpSpPr>
              <p:cNvPr id="101408" name="Gruppo 55"/>
              <p:cNvGrpSpPr>
                <a:grpSpLocks/>
              </p:cNvGrpSpPr>
              <p:nvPr/>
            </p:nvGrpSpPr>
            <p:grpSpPr bwMode="auto">
              <a:xfrm>
                <a:off x="6195323" y="3230598"/>
                <a:ext cx="4158507" cy="2327004"/>
                <a:chOff x="3089159" y="782760"/>
                <a:chExt cx="4158507" cy="2327004"/>
              </a:xfrm>
            </p:grpSpPr>
            <p:grpSp>
              <p:nvGrpSpPr>
                <p:cNvPr id="101414" name="Gruppo 61"/>
                <p:cNvGrpSpPr>
                  <a:grpSpLocks/>
                </p:cNvGrpSpPr>
                <p:nvPr/>
              </p:nvGrpSpPr>
              <p:grpSpPr bwMode="auto">
                <a:xfrm>
                  <a:off x="3089159" y="782760"/>
                  <a:ext cx="4158507" cy="2327004"/>
                  <a:chOff x="4200884" y="920618"/>
                  <a:chExt cx="4158507" cy="2327004"/>
                </a:xfrm>
              </p:grpSpPr>
              <p:pic>
                <p:nvPicPr>
                  <p:cNvPr id="101417" name="Picture 6"/>
                  <p:cNvPicPr>
                    <a:picLocks noChangeAspect="1" noChangeArrowheads="1"/>
                  </p:cNvPicPr>
                  <p:nvPr/>
                </p:nvPicPr>
                <p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91122" t="5521"/>
                  <a:stretch>
                    <a:fillRect/>
                  </a:stretch>
                </p:blipFill>
                <p:spPr bwMode="auto">
                  <a:xfrm>
                    <a:off x="7472401" y="920619"/>
                    <a:ext cx="886990" cy="232700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101418" name="Picture 6"/>
                  <p:cNvPicPr>
                    <a:picLocks noChangeAspect="1" noChangeArrowheads="1"/>
                  </p:cNvPicPr>
                  <p:nvPr/>
                </p:nvPicPr>
                <p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43797" t="5521" r="46944"/>
                  <a:stretch>
                    <a:fillRect/>
                  </a:stretch>
                </p:blipFill>
                <p:spPr bwMode="auto">
                  <a:xfrm>
                    <a:off x="4200884" y="920618"/>
                    <a:ext cx="925286" cy="232700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101419" name="Picture 6"/>
                  <p:cNvPicPr>
                    <a:picLocks noChangeAspect="1" noChangeArrowheads="1"/>
                  </p:cNvPicPr>
                  <p:nvPr/>
                </p:nvPicPr>
                <p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55890" t="5521" r="35612"/>
                  <a:stretch>
                    <a:fillRect/>
                  </a:stretch>
                </p:blipFill>
                <p:spPr bwMode="auto">
                  <a:xfrm>
                    <a:off x="5126170" y="920618"/>
                    <a:ext cx="849086" cy="232700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101420" name="Picture 6"/>
                  <p:cNvPicPr>
                    <a:picLocks noChangeAspect="1" noChangeArrowheads="1"/>
                  </p:cNvPicPr>
                  <p:nvPr/>
                </p:nvPicPr>
                <p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67438" t="5521" r="24173"/>
                  <a:stretch>
                    <a:fillRect/>
                  </a:stretch>
                </p:blipFill>
                <p:spPr bwMode="auto">
                  <a:xfrm>
                    <a:off x="5952014" y="920619"/>
                    <a:ext cx="838200" cy="232700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101421" name="Picture 6"/>
                  <p:cNvPicPr>
                    <a:picLocks noChangeAspect="1" noChangeArrowheads="1"/>
                  </p:cNvPicPr>
                  <p:nvPr/>
                </p:nvPicPr>
                <p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79205" t="5521" r="13968"/>
                  <a:stretch>
                    <a:fillRect/>
                  </a:stretch>
                </p:blipFill>
                <p:spPr bwMode="auto">
                  <a:xfrm>
                    <a:off x="6790214" y="920618"/>
                    <a:ext cx="682188" cy="232700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</p:grpSp>
            <p:sp>
              <p:nvSpPr>
                <p:cNvPr id="63" name="CasellaDiTesto 62"/>
                <p:cNvSpPr txBox="1"/>
                <p:nvPr/>
              </p:nvSpPr>
              <p:spPr>
                <a:xfrm>
                  <a:off x="4443458" y="1174838"/>
                  <a:ext cx="1367703" cy="290379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r>
                    <a:rPr lang="it-IT" sz="1400" b="1" dirty="0">
                      <a:solidFill>
                        <a:prstClr val="black"/>
                      </a:solidFill>
                    </a:rPr>
                    <a:t>DIS alone</a:t>
                  </a:r>
                </a:p>
              </p:txBody>
            </p:sp>
            <p:sp>
              <p:nvSpPr>
                <p:cNvPr id="64" name="CasellaDiTesto 63"/>
                <p:cNvSpPr txBox="1"/>
                <p:nvPr/>
              </p:nvSpPr>
              <p:spPr>
                <a:xfrm>
                  <a:off x="4443458" y="2147673"/>
                  <a:ext cx="1367703" cy="291883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/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r>
                    <a:rPr lang="it-IT" sz="1400" b="1" dirty="0">
                      <a:solidFill>
                        <a:prstClr val="black"/>
                      </a:solidFill>
                    </a:rPr>
                    <a:t>DIS plus DIT</a:t>
                  </a:r>
                </a:p>
              </p:txBody>
            </p:sp>
          </p:grpSp>
          <p:sp>
            <p:nvSpPr>
              <p:cNvPr id="57" name="CasellaDiTesto 56"/>
              <p:cNvSpPr txBox="1"/>
              <p:nvPr/>
            </p:nvSpPr>
            <p:spPr>
              <a:xfrm>
                <a:off x="5479134" y="3913055"/>
                <a:ext cx="716576" cy="29188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it-IT" sz="1400" b="1" dirty="0">
                    <a:solidFill>
                      <a:prstClr val="black"/>
                    </a:solidFill>
                  </a:rPr>
                  <a:t>2017</a:t>
                </a:r>
              </a:p>
            </p:txBody>
          </p:sp>
          <p:sp>
            <p:nvSpPr>
              <p:cNvPr id="58" name="CasellaDiTesto 57"/>
              <p:cNvSpPr txBox="1"/>
              <p:nvPr/>
            </p:nvSpPr>
            <p:spPr>
              <a:xfrm>
                <a:off x="5492559" y="4835417"/>
                <a:ext cx="714897" cy="29188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it-IT" sz="1400" b="1" dirty="0">
                    <a:solidFill>
                      <a:prstClr val="black"/>
                    </a:solidFill>
                  </a:rPr>
                  <a:t>2017</a:t>
                </a:r>
              </a:p>
            </p:txBody>
          </p:sp>
          <p:sp>
            <p:nvSpPr>
              <p:cNvPr id="59" name="CasellaDiTesto 58"/>
              <p:cNvSpPr txBox="1"/>
              <p:nvPr/>
            </p:nvSpPr>
            <p:spPr>
              <a:xfrm>
                <a:off x="5126720" y="4253084"/>
                <a:ext cx="1136115" cy="29188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it-IT" sz="1400" b="1" dirty="0">
                    <a:solidFill>
                      <a:prstClr val="black"/>
                    </a:solidFill>
                  </a:rPr>
                  <a:t>2017+ON</a:t>
                </a:r>
              </a:p>
            </p:txBody>
          </p:sp>
          <p:sp>
            <p:nvSpPr>
              <p:cNvPr id="60" name="CasellaDiTesto 59"/>
              <p:cNvSpPr txBox="1"/>
              <p:nvPr/>
            </p:nvSpPr>
            <p:spPr>
              <a:xfrm>
                <a:off x="5126720" y="5137832"/>
                <a:ext cx="1146185" cy="29188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it-IT" sz="1400" b="1" dirty="0">
                    <a:solidFill>
                      <a:prstClr val="black"/>
                    </a:solidFill>
                  </a:rPr>
                  <a:t>2017+ON</a:t>
                </a:r>
              </a:p>
            </p:txBody>
          </p:sp>
          <p:sp>
            <p:nvSpPr>
              <p:cNvPr id="61" name="Rettangolo 60"/>
              <p:cNvSpPr/>
              <p:nvPr/>
            </p:nvSpPr>
            <p:spPr>
              <a:xfrm>
                <a:off x="6211737" y="3162354"/>
                <a:ext cx="847471" cy="2304975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it-IT" sz="2400">
                  <a:solidFill>
                    <a:prstClr val="white"/>
                  </a:solidFill>
                </a:endParaRPr>
              </a:p>
            </p:txBody>
          </p:sp>
        </p:grpSp>
      </p:grpSp>
      <p:cxnSp>
        <p:nvCxnSpPr>
          <p:cNvPr id="6" name="Connettore 2 5"/>
          <p:cNvCxnSpPr/>
          <p:nvPr/>
        </p:nvCxnSpPr>
        <p:spPr>
          <a:xfrm flipH="1">
            <a:off x="7034390" y="2659689"/>
            <a:ext cx="0" cy="6477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20"/>
          <p:cNvSpPr>
            <a:spLocks noChangeArrowheads="1"/>
          </p:cNvSpPr>
          <p:nvPr/>
        </p:nvSpPr>
        <p:spPr bwMode="auto">
          <a:xfrm rot="16200000">
            <a:off x="3651067" y="2504512"/>
            <a:ext cx="251010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it-IT" altLang="it-IT" sz="1400" dirty="0" err="1" smtClean="0">
                <a:solidFill>
                  <a:prstClr val="black"/>
                </a:solidFill>
                <a:latin typeface="Calibri"/>
              </a:rPr>
              <a:t>Brownlee</a:t>
            </a:r>
            <a:r>
              <a:rPr lang="it-IT" altLang="it-IT" sz="1400" dirty="0" smtClean="0">
                <a:solidFill>
                  <a:prstClr val="black"/>
                </a:solidFill>
                <a:latin typeface="Calibri"/>
              </a:rPr>
              <a:t> et al., </a:t>
            </a:r>
            <a:r>
              <a:rPr lang="it-IT" altLang="it-IT" sz="1400" dirty="0" err="1" smtClean="0">
                <a:solidFill>
                  <a:prstClr val="black"/>
                </a:solidFill>
                <a:latin typeface="Calibri"/>
              </a:rPr>
              <a:t>Neurology</a:t>
            </a:r>
            <a:r>
              <a:rPr lang="it-IT" altLang="it-IT" sz="1400" dirty="0" smtClean="0">
                <a:solidFill>
                  <a:prstClr val="black"/>
                </a:solidFill>
                <a:latin typeface="Calibri"/>
              </a:rPr>
              <a:t> 2018</a:t>
            </a:r>
            <a:endParaRPr lang="fr-FR" altLang="it-IT" sz="1400" dirty="0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35" name="Connettore 1 34"/>
          <p:cNvCxnSpPr/>
          <p:nvPr/>
        </p:nvCxnSpPr>
        <p:spPr>
          <a:xfrm>
            <a:off x="686403" y="1224000"/>
            <a:ext cx="7771199" cy="0"/>
          </a:xfrm>
          <a:prstGeom prst="line">
            <a:avLst/>
          </a:prstGeom>
          <a:ln w="28575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2"/>
          <p:cNvSpPr/>
          <p:nvPr/>
        </p:nvSpPr>
        <p:spPr>
          <a:xfrm>
            <a:off x="1046894" y="468000"/>
            <a:ext cx="7044955" cy="990566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89986" tIns="46793" rIns="89986" bIns="46793" anchor="ctr" anchorCtr="0" compatLnSpc="1"/>
          <a:lstStyle/>
          <a:p>
            <a:pPr algn="ctr" hangingPunct="0">
              <a:tabLst>
                <a:tab pos="0" algn="l"/>
                <a:tab pos="914217" algn="l"/>
                <a:tab pos="1828434" algn="l"/>
                <a:tab pos="2742650" algn="l"/>
                <a:tab pos="3656868" algn="l"/>
                <a:tab pos="4571086" algn="l"/>
                <a:tab pos="5485302" algn="l"/>
                <a:tab pos="6399519" algn="l"/>
                <a:tab pos="7313737" algn="l"/>
                <a:tab pos="8227954" algn="l"/>
                <a:tab pos="9142171" algn="l"/>
                <a:tab pos="10056388" algn="l"/>
              </a:tabLst>
            </a:pPr>
            <a:r>
              <a:rPr lang="it-IT" sz="3199" b="1" dirty="0" smtClean="0">
                <a:solidFill>
                  <a:srgbClr val="009999"/>
                </a:solidFill>
                <a:latin typeface="Calibri" panose="020F0502020204030204" pitchFamily="34" charset="0"/>
                <a:ea typeface="Microsoft YaHei" pitchFamily="2"/>
                <a:cs typeface="Arial" pitchFamily="2"/>
              </a:rPr>
              <a:t>2017 McDonald </a:t>
            </a:r>
            <a:r>
              <a:rPr lang="it-IT" sz="3199" b="1" dirty="0" err="1" smtClean="0">
                <a:solidFill>
                  <a:srgbClr val="009999"/>
                </a:solidFill>
                <a:latin typeface="Calibri" panose="020F0502020204030204" pitchFamily="34" charset="0"/>
                <a:ea typeface="Microsoft YaHei" pitchFamily="2"/>
                <a:cs typeface="Arial" pitchFamily="2"/>
              </a:rPr>
              <a:t>Revision</a:t>
            </a:r>
            <a:endParaRPr lang="it-IT" sz="3199" b="1" dirty="0">
              <a:solidFill>
                <a:srgbClr val="009999"/>
              </a:solidFill>
              <a:latin typeface="Calibri" panose="020F0502020204030204" pitchFamily="34" charset="0"/>
              <a:ea typeface="Microsoft YaHei" pitchFamily="2"/>
              <a:cs typeface="Arial" pitchFamily="2"/>
            </a:endParaRPr>
          </a:p>
        </p:txBody>
      </p:sp>
      <p:pic>
        <p:nvPicPr>
          <p:cNvPr id="37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8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9508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3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/>
            </a:extLst>
          </p:cNvPr>
          <p:cNvSpPr>
            <a:spLocks/>
          </p:cNvSpPr>
          <p:nvPr/>
        </p:nvSpPr>
        <p:spPr bwMode="auto">
          <a:xfrm>
            <a:off x="898879" y="44450"/>
            <a:ext cx="7340600" cy="9906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1041861716 h 21600"/>
              <a:gd name="T4" fmla="*/ 2147483647 w 21600"/>
              <a:gd name="T5" fmla="*/ 2083721322 h 21600"/>
              <a:gd name="T6" fmla="*/ 0 w 21600"/>
              <a:gd name="T7" fmla="*/ 1041861716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986" tIns="46793" rIns="89986" bIns="46793" anchor="ctr"/>
          <a:lstStyle>
            <a:lvl1pPr eaLnBrk="0" hangingPunct="0">
              <a:spcBef>
                <a:spcPts val="800"/>
              </a:spcBef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Cambria" panose="02040503050406030204" pitchFamily="18" charset="0"/>
                <a:ea typeface="Microsoft YaHei" panose="020B0503020204020204" pitchFamily="34" charset="-122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fontAlgn="auto">
              <a:spcBef>
                <a:spcPct val="0"/>
              </a:spcBef>
              <a:spcAft>
                <a:spcPts val="0"/>
              </a:spcAft>
              <a:defRPr/>
            </a:pPr>
            <a:endParaRPr lang="it-IT" altLang="it-IT" sz="3199" b="1" dirty="0">
              <a:solidFill>
                <a:srgbClr val="009999"/>
              </a:solidFill>
              <a:latin typeface="Calibri" panose="020F0502020204030204" pitchFamily="34" charset="0"/>
            </a:endParaRPr>
          </a:p>
        </p:txBody>
      </p:sp>
      <p:sp>
        <p:nvSpPr>
          <p:cNvPr id="76803" name="Rectangle 2"/>
          <p:cNvSpPr>
            <a:spLocks/>
          </p:cNvSpPr>
          <p:nvPr/>
        </p:nvSpPr>
        <p:spPr bwMode="auto">
          <a:xfrm>
            <a:off x="0" y="468000"/>
            <a:ext cx="9144000" cy="990600"/>
          </a:xfrm>
          <a:custGeom>
            <a:avLst/>
            <a:gdLst>
              <a:gd name="T0" fmla="*/ 1453760533 w 21600"/>
              <a:gd name="T1" fmla="*/ 0 h 21600"/>
              <a:gd name="T2" fmla="*/ 2147483647 w 21600"/>
              <a:gd name="T3" fmla="*/ 22715008 h 21600"/>
              <a:gd name="T4" fmla="*/ 1453760533 w 21600"/>
              <a:gd name="T5" fmla="*/ 45430017 h 21600"/>
              <a:gd name="T6" fmla="*/ 0 w 21600"/>
              <a:gd name="T7" fmla="*/ 22715008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986" tIns="46793" rIns="89986" bIns="46793" anchor="ctr"/>
          <a:lstStyle>
            <a:lvl1pPr>
              <a:spcBef>
                <a:spcPts val="800"/>
              </a:spcBef>
              <a:tabLst>
                <a:tab pos="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6425" algn="l"/>
                <a:tab pos="9140825" algn="l"/>
                <a:tab pos="10055225" algn="l"/>
              </a:tabLst>
              <a:defRPr sz="3200">
                <a:solidFill>
                  <a:srgbClr val="000000"/>
                </a:solidFill>
                <a:latin typeface="Cambria" pitchFamily="18" charset="0"/>
                <a:ea typeface="Microsoft YaHei" pitchFamily="34" charset="-122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6425" algn="l"/>
                <a:tab pos="9140825" algn="l"/>
                <a:tab pos="10055225" algn="l"/>
              </a:tabLst>
              <a:defRPr sz="2800"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6425" algn="l"/>
                <a:tab pos="9140825" algn="l"/>
                <a:tab pos="10055225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6425" algn="l"/>
                <a:tab pos="9140825" algn="l"/>
                <a:tab pos="10055225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6425" algn="l"/>
                <a:tab pos="9140825" algn="l"/>
                <a:tab pos="10055225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6425" algn="l"/>
                <a:tab pos="9140825" algn="l"/>
                <a:tab pos="10055225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6425" algn="l"/>
                <a:tab pos="9140825" algn="l"/>
                <a:tab pos="10055225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6425" algn="l"/>
                <a:tab pos="9140825" algn="l"/>
                <a:tab pos="10055225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6425" algn="l"/>
                <a:tab pos="9140825" algn="l"/>
                <a:tab pos="10055225" algn="l"/>
              </a:tabLst>
              <a:defRPr sz="2000"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9pPr>
          </a:lstStyle>
          <a:p>
            <a:pPr algn="ctr" eaLnBrk="1">
              <a:spcBef>
                <a:spcPct val="0"/>
              </a:spcBef>
            </a:pPr>
            <a:r>
              <a:rPr lang="it-IT" altLang="en-US" sz="2800" b="1" dirty="0" err="1">
                <a:solidFill>
                  <a:srgbClr val="009999"/>
                </a:solidFill>
                <a:latin typeface="Calibri" pitchFamily="34" charset="0"/>
              </a:rPr>
              <a:t>Implementing</a:t>
            </a:r>
            <a:r>
              <a:rPr lang="it-IT" altLang="en-US" sz="2800" b="1" dirty="0">
                <a:solidFill>
                  <a:srgbClr val="009999"/>
                </a:solidFill>
                <a:latin typeface="Calibri" pitchFamily="34" charset="0"/>
              </a:rPr>
              <a:t> </a:t>
            </a:r>
            <a:r>
              <a:rPr lang="it-IT" altLang="en-US" sz="2800" b="1" dirty="0" smtClean="0">
                <a:solidFill>
                  <a:srgbClr val="009999"/>
                </a:solidFill>
                <a:latin typeface="Calibri" pitchFamily="34" charset="0"/>
              </a:rPr>
              <a:t>the 2017 </a:t>
            </a:r>
            <a:r>
              <a:rPr lang="it-IT" altLang="en-US" sz="2800" b="1" dirty="0">
                <a:solidFill>
                  <a:srgbClr val="009999"/>
                </a:solidFill>
                <a:latin typeface="Calibri" pitchFamily="34" charset="0"/>
              </a:rPr>
              <a:t>McDonald </a:t>
            </a:r>
            <a:r>
              <a:rPr lang="it-IT" altLang="en-US" sz="2800" b="1" dirty="0" err="1" smtClean="0">
                <a:solidFill>
                  <a:srgbClr val="009999"/>
                </a:solidFill>
                <a:latin typeface="Calibri" pitchFamily="34" charset="0"/>
              </a:rPr>
              <a:t>criteria</a:t>
            </a:r>
            <a:r>
              <a:rPr lang="it-IT" altLang="en-US" sz="2800" b="1" dirty="0" smtClean="0">
                <a:solidFill>
                  <a:srgbClr val="009999"/>
                </a:solidFill>
                <a:latin typeface="Calibri" pitchFamily="34" charset="0"/>
              </a:rPr>
              <a:t> </a:t>
            </a:r>
            <a:r>
              <a:rPr lang="it-IT" altLang="en-US" sz="2800" b="1" dirty="0">
                <a:solidFill>
                  <a:srgbClr val="009999"/>
                </a:solidFill>
                <a:latin typeface="Calibri" pitchFamily="34" charset="0"/>
              </a:rPr>
              <a:t>in </a:t>
            </a:r>
            <a:r>
              <a:rPr lang="it-IT" altLang="en-US" sz="2800" b="1" dirty="0" err="1">
                <a:solidFill>
                  <a:srgbClr val="009999"/>
                </a:solidFill>
                <a:latin typeface="Calibri" pitchFamily="34" charset="0"/>
              </a:rPr>
              <a:t>daily</a:t>
            </a:r>
            <a:r>
              <a:rPr lang="it-IT" altLang="en-US" sz="2800" b="1" dirty="0">
                <a:solidFill>
                  <a:srgbClr val="009999"/>
                </a:solidFill>
                <a:latin typeface="Calibri" pitchFamily="34" charset="0"/>
              </a:rPr>
              <a:t> life </a:t>
            </a:r>
          </a:p>
        </p:txBody>
      </p:sp>
      <p:cxnSp>
        <p:nvCxnSpPr>
          <p:cNvPr id="18" name="Connettore 1 17">
            <a:extLst>
              <a:ext uri="{FF2B5EF4-FFF2-40B4-BE49-F238E27FC236}"/>
            </a:extLst>
          </p:cNvPr>
          <p:cNvCxnSpPr/>
          <p:nvPr/>
        </p:nvCxnSpPr>
        <p:spPr>
          <a:xfrm>
            <a:off x="685800" y="1224000"/>
            <a:ext cx="7772400" cy="0"/>
          </a:xfrm>
          <a:prstGeom prst="line">
            <a:avLst/>
          </a:prstGeom>
          <a:ln w="28575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8274766"/>
              </p:ext>
            </p:extLst>
          </p:nvPr>
        </p:nvGraphicFramePr>
        <p:xfrm>
          <a:off x="395536" y="1340768"/>
          <a:ext cx="8568952" cy="5342347"/>
        </p:xfrm>
        <a:graphic>
          <a:graphicData uri="http://schemas.openxmlformats.org/drawingml/2006/table">
            <a:tbl>
              <a:tblPr/>
              <a:tblGrid>
                <a:gridCol w="1224136"/>
                <a:gridCol w="3473277"/>
                <a:gridCol w="3871539"/>
              </a:tblGrid>
              <a:tr h="243312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Cambria" pitchFamily="18" charset="0"/>
                          <a:ea typeface="Microsoft YaHei" pitchFamily="34" charset="-122"/>
                          <a:cs typeface="Arial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CA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Lesion category</a:t>
                      </a:r>
                      <a:endParaRPr kumimoji="0" lang="en-US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Cambria" pitchFamily="18" charset="0"/>
                          <a:ea typeface="Microsoft YaHei" pitchFamily="34" charset="-122"/>
                          <a:cs typeface="Arial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CA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Green flags</a:t>
                      </a:r>
                      <a:endParaRPr kumimoji="0" lang="en-US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Cambria" pitchFamily="18" charset="0"/>
                          <a:ea typeface="Microsoft YaHei" pitchFamily="34" charset="-122"/>
                          <a:cs typeface="Arial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CA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Red flags</a:t>
                      </a:r>
                      <a:endParaRPr kumimoji="0" lang="en-US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</a:tr>
              <a:tr h="816067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Cambria" pitchFamily="18" charset="0"/>
                          <a:ea typeface="Microsoft YaHei" pitchFamily="34" charset="-122"/>
                          <a:cs typeface="Arial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Periventricular</a:t>
                      </a:r>
                      <a:endParaRPr kumimoji="0" lang="en-US" alt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marL="18000" marR="180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174625" indent="-174625">
                        <a:spcBef>
                          <a:spcPts val="800"/>
                        </a:spcBef>
                        <a:tabLst>
                          <a:tab pos="87313" algn="l"/>
                        </a:tabLst>
                        <a:defRPr sz="2800">
                          <a:solidFill>
                            <a:srgbClr val="000000"/>
                          </a:solidFill>
                          <a:latin typeface="Cambria" pitchFamily="18" charset="0"/>
                          <a:ea typeface="Microsoft YaHei" pitchFamily="34" charset="-122"/>
                          <a:cs typeface="Arial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tabLst>
                          <a:tab pos="87313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tabLst>
                          <a:tab pos="87313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tabLst>
                          <a:tab pos="87313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tabLst>
                          <a:tab pos="87313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87313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87313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87313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87313" algn="l"/>
                        </a:tabLs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9pPr>
                    </a:lstStyle>
                    <a:p>
                      <a:pPr marL="174625" marR="0" lvl="0" indent="-1746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-"/>
                        <a:tabLst>
                          <a:tab pos="87313" algn="l"/>
                        </a:tabLst>
                      </a:pPr>
                      <a:r>
                        <a:rPr kumimoji="0" lang="en-CA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Location: </a:t>
                      </a:r>
                      <a:r>
                        <a:rPr kumimoji="0" lang="en-CA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abutting the lateral ventricles without intervening </a:t>
                      </a:r>
                      <a:r>
                        <a:rPr kumimoji="0" lang="en-CA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WM</a:t>
                      </a:r>
                      <a:endParaRPr kumimoji="0" lang="en-US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174625" marR="0" lvl="0" indent="-1746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7313" algn="l"/>
                        </a:tabLst>
                      </a:pPr>
                      <a:r>
                        <a:rPr kumimoji="0" lang="en-CA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  </a:t>
                      </a:r>
                      <a:endParaRPr kumimoji="0" lang="en-US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174625" marR="0" lvl="0" indent="-1746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7313" algn="l"/>
                        </a:tabLst>
                      </a:pPr>
                      <a:r>
                        <a:rPr kumimoji="0" lang="en-CA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 </a:t>
                      </a:r>
                      <a:endParaRPr kumimoji="0" lang="en-US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174625" marR="0" lvl="0" indent="-1746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7313" algn="l"/>
                        </a:tabLst>
                      </a:pPr>
                      <a:r>
                        <a:rPr kumimoji="0" lang="en-CA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 </a:t>
                      </a:r>
                      <a:endParaRPr kumimoji="0" lang="en-US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174625" indent="-174625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Cambria" pitchFamily="18" charset="0"/>
                          <a:ea typeface="Microsoft YaHei" pitchFamily="34" charset="-122"/>
                          <a:cs typeface="Arial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9pPr>
                    </a:lstStyle>
                    <a:p>
                      <a:pPr marL="174625" marR="0" lvl="0" indent="-1746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-"/>
                        <a:tabLst/>
                      </a:pPr>
                      <a:r>
                        <a:rPr kumimoji="0" lang="en-US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Periependymal lesions </a:t>
                      </a: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surrounding the lateral ventricles </a:t>
                      </a:r>
                      <a:r>
                        <a:rPr kumimoji="0" lang="en-CA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(NMOSD)</a:t>
                      </a:r>
                      <a:endParaRPr kumimoji="0" lang="en-US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174625" marR="0" lvl="0" indent="-1746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-"/>
                        <a:tabLst/>
                      </a:pPr>
                      <a:r>
                        <a:rPr kumimoji="0" lang="en-US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Infarcts or microbleeds </a:t>
                      </a: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(amyloid angliopathy, cerebrovascular disease)</a:t>
                      </a:r>
                    </a:p>
                    <a:p>
                      <a:pPr marL="174625" marR="0" lvl="0" indent="-1746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-"/>
                        <a:tabLst/>
                      </a:pPr>
                      <a:r>
                        <a:rPr kumimoji="0" lang="en-US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Extensive symmetric </a:t>
                      </a: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white matter lesions </a:t>
                      </a:r>
                      <a:r>
                        <a:rPr kumimoji="0" lang="en-CA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(leukodystrophy)</a:t>
                      </a:r>
                      <a:endParaRPr kumimoji="0" lang="en-US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174625" marR="0" lvl="0" indent="-1746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-"/>
                        <a:tabLst/>
                      </a:pPr>
                      <a:r>
                        <a:rPr kumimoji="0" lang="en-CA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ounded lesions centrally located in the corpus callosum </a:t>
                      </a:r>
                      <a:r>
                        <a:rPr kumimoji="0" lang="en-US" alt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(“snowball”-like </a:t>
                      </a:r>
                      <a:r>
                        <a:rPr kumimoji="0" lang="en-US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lesion) (Susac syndrome)</a:t>
                      </a:r>
                    </a:p>
                  </a:txBody>
                  <a:tcPr marL="18000" marR="180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74351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Cambria" pitchFamily="18" charset="0"/>
                          <a:ea typeface="Microsoft YaHei" pitchFamily="34" charset="-122"/>
                          <a:cs typeface="Arial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Juxtacortical</a:t>
                      </a:r>
                      <a:r>
                        <a:rPr kumimoji="0" lang="en-GB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 / cortical</a:t>
                      </a:r>
                    </a:p>
                  </a:txBody>
                  <a:tcPr marL="18000" marR="180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174625" indent="-174625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Cambria" pitchFamily="18" charset="0"/>
                          <a:ea typeface="Microsoft YaHei" pitchFamily="34" charset="-122"/>
                          <a:cs typeface="Arial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9pPr>
                    </a:lstStyle>
                    <a:p>
                      <a:pPr marL="174625" marR="0" lvl="0" indent="-1746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-"/>
                        <a:tabLst/>
                      </a:pPr>
                      <a:r>
                        <a:rPr kumimoji="0" lang="en-CA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Location: </a:t>
                      </a:r>
                      <a:r>
                        <a:rPr kumimoji="0" lang="en-CA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touching or within the cortex</a:t>
                      </a:r>
                      <a:endParaRPr kumimoji="0" lang="en-US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174625" indent="-174625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Cambria" pitchFamily="18" charset="0"/>
                          <a:ea typeface="Microsoft YaHei" pitchFamily="34" charset="-122"/>
                          <a:cs typeface="Arial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9pPr>
                    </a:lstStyle>
                    <a:p>
                      <a:pPr marL="174625" marR="0" lvl="0" indent="-1746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-"/>
                        <a:tabLst/>
                      </a:pPr>
                      <a:r>
                        <a:rPr kumimoji="0" lang="en-US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Infarcts or </a:t>
                      </a:r>
                      <a:r>
                        <a:rPr kumimoji="0" lang="en-US" altLang="en-US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microbleeds</a:t>
                      </a:r>
                      <a:endParaRPr kumimoji="0" lang="en-US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18000" marR="180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835533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Cambria" pitchFamily="18" charset="0"/>
                          <a:ea typeface="Microsoft YaHei" pitchFamily="34" charset="-122"/>
                          <a:cs typeface="Arial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Infratentorial</a:t>
                      </a:r>
                      <a:endParaRPr kumimoji="0" lang="en-US" alt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marL="18000" marR="180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174625" indent="-174625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Cambria" pitchFamily="18" charset="0"/>
                          <a:ea typeface="Microsoft YaHei" pitchFamily="34" charset="-122"/>
                          <a:cs typeface="Arial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9pPr>
                    </a:lstStyle>
                    <a:p>
                      <a:pPr marL="174625" marR="0" lvl="0" indent="-174625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-"/>
                        <a:tabLst/>
                      </a:pPr>
                      <a:r>
                        <a:rPr kumimoji="0" lang="en-CA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Location: brainstem, cerebellar peduncles and cerebellar hemispheres; contiguous to cisterns or the floor of the fourth ventricle; </a:t>
                      </a:r>
                      <a:r>
                        <a:rPr kumimoji="0" lang="en-US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surface of the pons and the pontine trigeminal root entry zone;  </a:t>
                      </a:r>
                      <a:r>
                        <a:rPr kumimoji="0" lang="en-CA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lining of CSF border zones; </a:t>
                      </a:r>
                      <a:r>
                        <a:rPr kumimoji="0" lang="en-US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cerebral peduncles and close to the periaqueductal </a:t>
                      </a:r>
                      <a:r>
                        <a:rPr kumimoji="0" lang="en-US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GM</a:t>
                      </a:r>
                      <a:r>
                        <a:rPr kumimoji="0" lang="en-CA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; </a:t>
                      </a:r>
                      <a:r>
                        <a:rPr kumimoji="0" lang="en-US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uni</a:t>
                      </a:r>
                      <a:r>
                        <a:rPr kumimoji="0" lang="en-US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- or bilateral </a:t>
                      </a:r>
                      <a:r>
                        <a:rPr kumimoji="0" lang="en-US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paramedian</a:t>
                      </a:r>
                      <a:r>
                        <a:rPr kumimoji="0" lang="en-US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location in medulla oblongata</a:t>
                      </a:r>
                      <a:endParaRPr kumimoji="0" lang="en-US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174625" indent="-174625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Cambria" pitchFamily="18" charset="0"/>
                          <a:ea typeface="Microsoft YaHei" pitchFamily="34" charset="-122"/>
                          <a:cs typeface="Arial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9pPr>
                    </a:lstStyle>
                    <a:p>
                      <a:pPr marL="174625" marR="0" lvl="0" indent="-1746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-"/>
                        <a:tabLst/>
                      </a:pPr>
                      <a:r>
                        <a:rPr kumimoji="0" lang="en-US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Infarcts or </a:t>
                      </a:r>
                      <a:r>
                        <a:rPr kumimoji="0" lang="en-US" altLang="en-US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microbleeds</a:t>
                      </a:r>
                      <a:r>
                        <a:rPr kumimoji="0" lang="en-US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(amyloid </a:t>
                      </a:r>
                      <a:r>
                        <a:rPr kumimoji="0" lang="en-US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angliopathy</a:t>
                      </a:r>
                      <a:r>
                        <a:rPr kumimoji="0" lang="en-US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, cerebrovascular disease)</a:t>
                      </a:r>
                    </a:p>
                    <a:p>
                      <a:pPr marL="174625" marR="0" lvl="0" indent="-1746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-"/>
                        <a:tabLst/>
                      </a:pPr>
                      <a:r>
                        <a:rPr kumimoji="0" lang="en-US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Symmetric lesions </a:t>
                      </a:r>
                      <a:r>
                        <a:rPr kumimoji="0" lang="en-US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in the central pons (amyloid </a:t>
                      </a:r>
                      <a:r>
                        <a:rPr kumimoji="0" lang="en-US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angliopathy</a:t>
                      </a:r>
                      <a:r>
                        <a:rPr kumimoji="0" lang="en-US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, cerebrovascular disease)</a:t>
                      </a:r>
                    </a:p>
                    <a:p>
                      <a:pPr marL="174625" marR="0" lvl="0" indent="-1746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-"/>
                        <a:tabLst/>
                      </a:pPr>
                      <a:r>
                        <a:rPr kumimoji="0" lang="en-CA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Periaqueductal lesions </a:t>
                      </a:r>
                      <a:r>
                        <a:rPr kumimoji="0" lang="en-CA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(NMOSD)</a:t>
                      </a:r>
                      <a:endParaRPr kumimoji="0" lang="en-US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174625" marR="0" lvl="0" indent="-1746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-"/>
                        <a:tabLst/>
                      </a:pPr>
                      <a:r>
                        <a:rPr kumimoji="0" lang="en-CA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Area </a:t>
                      </a:r>
                      <a:r>
                        <a:rPr kumimoji="0" lang="en-CA" altLang="en-US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postrema</a:t>
                      </a:r>
                      <a:r>
                        <a:rPr kumimoji="0" lang="en-CA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CA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lesions (NMOSD)</a:t>
                      </a:r>
                      <a:endParaRPr kumimoji="0" lang="en-US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174625" marR="0" lvl="0" indent="-1746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-"/>
                        <a:tabLst/>
                      </a:pPr>
                      <a:r>
                        <a:rPr kumimoji="0" lang="en-CA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Medullary lesions </a:t>
                      </a:r>
                      <a:r>
                        <a:rPr kumimoji="0" lang="en-CA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contiguous to cord lesions </a:t>
                      </a:r>
                      <a:r>
                        <a:rPr kumimoji="0" lang="en-US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(NMOSD)</a:t>
                      </a:r>
                    </a:p>
                  </a:txBody>
                  <a:tcPr marL="18000" marR="180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054306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Cambria" pitchFamily="18" charset="0"/>
                          <a:ea typeface="Microsoft YaHei" pitchFamily="34" charset="-122"/>
                          <a:cs typeface="Arial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Spinal cord</a:t>
                      </a:r>
                      <a:endParaRPr kumimoji="0" lang="en-US" alt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marL="18000" marR="180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144463" indent="-142875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Cambria" pitchFamily="18" charset="0"/>
                          <a:ea typeface="Microsoft YaHei" pitchFamily="34" charset="-122"/>
                          <a:cs typeface="Arial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9pPr>
                    </a:lstStyle>
                    <a:p>
                      <a:pPr marL="144463" marR="0" lvl="0" indent="-1428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CA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Multiple discrete (</a:t>
                      </a:r>
                      <a:r>
                        <a:rPr kumimoji="0" lang="en-CA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focal</a:t>
                      </a:r>
                      <a:r>
                        <a:rPr kumimoji="0" lang="en-CA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) lesions</a:t>
                      </a:r>
                      <a:endParaRPr kumimoji="0" lang="en-US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144463" marR="0" lvl="0" indent="-1428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-"/>
                        <a:tabLst/>
                      </a:pPr>
                      <a:r>
                        <a:rPr kumimoji="0" lang="en-CA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Shape: sagittal: cigar-like; axial: wedge-shaped</a:t>
                      </a:r>
                      <a:endParaRPr kumimoji="0" lang="en-US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144463" marR="0" lvl="0" indent="-1428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-"/>
                        <a:tabLst/>
                      </a:pPr>
                      <a:r>
                        <a:rPr kumimoji="0" lang="en-CA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Size: small; ≤ 2 vertebral segments; &lt; half of the cord</a:t>
                      </a:r>
                      <a:endParaRPr kumimoji="0" lang="en-US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144463" marR="0" lvl="0" indent="-1428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-"/>
                        <a:tabLst/>
                      </a:pPr>
                      <a:r>
                        <a:rPr kumimoji="0" lang="en-CA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Location: cervical&gt;thoracic; peripheral region; lateral and posterior columns, but central </a:t>
                      </a:r>
                      <a:r>
                        <a:rPr kumimoji="0" lang="en-CA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GM </a:t>
                      </a:r>
                      <a:r>
                        <a:rPr kumimoji="0" lang="en-CA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not spared</a:t>
                      </a:r>
                      <a:endParaRPr kumimoji="0" lang="en-US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144463" marR="0" lvl="0" indent="-1428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-"/>
                        <a:tabLst/>
                      </a:pPr>
                      <a:r>
                        <a:rPr kumimoji="0" lang="en-CA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Signal characteristics: T1-hypointensity (&gt; at higher field strengths)</a:t>
                      </a:r>
                      <a:endParaRPr kumimoji="0" lang="en-US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174625" indent="-174625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Cambria" pitchFamily="18" charset="0"/>
                          <a:ea typeface="Microsoft YaHei" pitchFamily="34" charset="-122"/>
                          <a:cs typeface="Arial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9pPr>
                    </a:lstStyle>
                    <a:p>
                      <a:pPr marL="174625" marR="0" lvl="0" indent="-1746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-"/>
                        <a:tabLst/>
                      </a:pPr>
                      <a:r>
                        <a:rPr kumimoji="0" lang="en-CA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Longitudinal extensive transverse myelitis affecting </a:t>
                      </a:r>
                      <a:r>
                        <a:rPr kumimoji="0" lang="en-CA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≥ 3 vertebral segments </a:t>
                      </a:r>
                      <a:r>
                        <a:rPr kumimoji="0" lang="en-CA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(NMOSD)</a:t>
                      </a:r>
                      <a:endParaRPr kumimoji="0" lang="en-US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174625" marR="0" lvl="0" indent="-1746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-"/>
                        <a:tabLst/>
                      </a:pPr>
                      <a:r>
                        <a:rPr kumimoji="0" lang="en-CA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Cavities</a:t>
                      </a:r>
                      <a:r>
                        <a:rPr kumimoji="0" lang="en-CA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(</a:t>
                      </a:r>
                      <a:r>
                        <a:rPr kumimoji="0" lang="en-CA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syringohydromyelia</a:t>
                      </a:r>
                      <a:r>
                        <a:rPr kumimoji="0" lang="en-CA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)</a:t>
                      </a:r>
                      <a:endParaRPr kumimoji="0" lang="en-US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174625" marR="0" lvl="0" indent="-1746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-"/>
                        <a:tabLst/>
                      </a:pPr>
                      <a:r>
                        <a:rPr kumimoji="0" lang="en-CA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Micro/</a:t>
                      </a:r>
                      <a:r>
                        <a:rPr kumimoji="0" lang="en-CA" altLang="en-US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macrobleeds</a:t>
                      </a:r>
                      <a:r>
                        <a:rPr kumimoji="0" lang="en-CA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and ischemic lesions </a:t>
                      </a:r>
                      <a:r>
                        <a:rPr kumimoji="0" lang="en-CA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(arteriovenous fistula, ischemic myelopathy)</a:t>
                      </a:r>
                      <a:endParaRPr kumimoji="0" lang="en-US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174625" marR="0" lvl="0" indent="-1746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-"/>
                        <a:tabLst/>
                      </a:pPr>
                      <a:r>
                        <a:rPr kumimoji="0" lang="en-CA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Indistinct/diffuse/increasing</a:t>
                      </a:r>
                      <a:r>
                        <a:rPr kumimoji="0" lang="en-CA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(malignancy)</a:t>
                      </a:r>
                      <a:endParaRPr kumimoji="0" lang="en-US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174625" marR="0" lvl="0" indent="-1746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-"/>
                        <a:tabLst/>
                      </a:pPr>
                      <a:r>
                        <a:rPr kumimoji="0" lang="en-CA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Lesion involving </a:t>
                      </a:r>
                      <a:r>
                        <a:rPr kumimoji="0" lang="en-CA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only the </a:t>
                      </a:r>
                      <a:r>
                        <a:rPr kumimoji="0" lang="en-CA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GM </a:t>
                      </a:r>
                      <a:r>
                        <a:rPr kumimoji="0" lang="en-CA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(NMOSD, infections, ischemia)</a:t>
                      </a:r>
                      <a:endParaRPr kumimoji="0" lang="en-US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18000" marR="180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446621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Cambria" pitchFamily="18" charset="0"/>
                          <a:ea typeface="Microsoft YaHei" pitchFamily="34" charset="-122"/>
                          <a:cs typeface="Arial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Gadolinium-enhancing lesions</a:t>
                      </a:r>
                      <a:endParaRPr kumimoji="0" lang="en-US" alt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marL="18000" marR="1800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174625" indent="-174625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Cambria" pitchFamily="18" charset="0"/>
                          <a:ea typeface="Microsoft YaHei" pitchFamily="34" charset="-122"/>
                          <a:cs typeface="Arial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9pPr>
                    </a:lstStyle>
                    <a:p>
                      <a:pPr marL="174625" marR="0" lvl="0" indent="-1746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-"/>
                        <a:tabLst/>
                      </a:pPr>
                      <a:r>
                        <a:rPr kumimoji="0" lang="en-CA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Shape: nodular; open-ring; closed-ring</a:t>
                      </a:r>
                      <a:endParaRPr kumimoji="0" lang="en-US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174625" marR="0" lvl="0" indent="-1746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-"/>
                        <a:tabLst/>
                      </a:pPr>
                      <a:r>
                        <a:rPr kumimoji="0" lang="en-CA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Location: brain&gt;spinal cord</a:t>
                      </a:r>
                      <a:endParaRPr kumimoji="0" lang="en-US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8000" marR="180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174625" indent="-174625">
                        <a:spcBef>
                          <a:spcPts val="800"/>
                        </a:spcBef>
                        <a:defRPr sz="2800">
                          <a:solidFill>
                            <a:srgbClr val="000000"/>
                          </a:solidFill>
                          <a:latin typeface="Cambria" pitchFamily="18" charset="0"/>
                          <a:ea typeface="Microsoft YaHei" pitchFamily="34" charset="-122"/>
                          <a:cs typeface="Arial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itchFamily="34" charset="0"/>
                          <a:ea typeface="Microsoft YaHei" pitchFamily="34" charset="-122"/>
                        </a:defRPr>
                      </a:lvl9pPr>
                    </a:lstStyle>
                    <a:p>
                      <a:pPr marL="174625" marR="0" lvl="0" indent="-1746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-"/>
                        <a:tabLst/>
                      </a:pPr>
                      <a:r>
                        <a:rPr kumimoji="0" lang="en-GB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Large or multiple </a:t>
                      </a:r>
                      <a:r>
                        <a:rPr kumimoji="0" lang="en-GB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closed-ring enhancement </a:t>
                      </a:r>
                      <a:r>
                        <a:rPr kumimoji="0" lang="en-GB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(ADEM, </a:t>
                      </a:r>
                      <a:r>
                        <a:rPr kumimoji="0" lang="en-CA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malignancy</a:t>
                      </a:r>
                      <a:r>
                        <a:rPr kumimoji="0" lang="en-GB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, infection)</a:t>
                      </a:r>
                      <a:endParaRPr kumimoji="0" lang="en-US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174625" marR="0" lvl="0" indent="-1746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-"/>
                        <a:tabLst/>
                      </a:pPr>
                      <a:r>
                        <a:rPr kumimoji="0" lang="en-CA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en-CA" altLang="en-US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Lepto</a:t>
                      </a:r>
                      <a:r>
                        <a:rPr kumimoji="0" lang="en-CA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)meningeal/root enhancement </a:t>
                      </a:r>
                      <a:r>
                        <a:rPr kumimoji="0" lang="en-CA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en-CA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neurosarcoidosis</a:t>
                      </a:r>
                      <a:r>
                        <a:rPr kumimoji="0" lang="en-CA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)</a:t>
                      </a:r>
                      <a:endParaRPr kumimoji="0" lang="en-US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174625" marR="0" lvl="0" indent="-1746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-"/>
                        <a:tabLst/>
                      </a:pPr>
                      <a:r>
                        <a:rPr kumimoji="0" lang="en-CA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Trident sign </a:t>
                      </a:r>
                      <a:r>
                        <a:rPr kumimoji="0" lang="en-CA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en-CA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neurosarcoidosis</a:t>
                      </a:r>
                      <a:r>
                        <a:rPr kumimoji="0" lang="en-CA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)</a:t>
                      </a:r>
                      <a:endParaRPr kumimoji="0" lang="en-US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174625" marR="0" lvl="0" indent="-1746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-"/>
                        <a:tabLst/>
                      </a:pPr>
                      <a:r>
                        <a:rPr kumimoji="0" lang="en-CA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Pancake sign </a:t>
                      </a:r>
                      <a:r>
                        <a:rPr kumimoji="0" lang="en-CA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en-CA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spondilothic</a:t>
                      </a:r>
                      <a:r>
                        <a:rPr kumimoji="0" lang="en-CA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myelopathy)</a:t>
                      </a:r>
                      <a:endParaRPr kumimoji="0" lang="en-US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174625" marR="0" lvl="0" indent="-1746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-"/>
                        <a:tabLst/>
                      </a:pPr>
                      <a:r>
                        <a:rPr kumimoji="0" lang="en-GB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Punctate or </a:t>
                      </a:r>
                      <a:r>
                        <a:rPr kumimoji="0" lang="en-GB" altLang="en-US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miliary</a:t>
                      </a:r>
                      <a:r>
                        <a:rPr kumimoji="0" lang="en-GB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GB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enhancement (CLIPPERS, vasculitis, PML, </a:t>
                      </a:r>
                      <a:r>
                        <a:rPr kumimoji="0" lang="en-GB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Susac</a:t>
                      </a:r>
                      <a:r>
                        <a:rPr kumimoji="0" lang="en-GB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syndrome)</a:t>
                      </a:r>
                      <a:endParaRPr kumimoji="0" lang="en-US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174625" marR="0" lvl="0" indent="-1746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-"/>
                        <a:tabLst/>
                      </a:pPr>
                      <a:r>
                        <a:rPr kumimoji="0" lang="en-GB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Band-like</a:t>
                      </a:r>
                      <a:r>
                        <a:rPr kumimoji="0" lang="en-GB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enhancement (</a:t>
                      </a:r>
                      <a:r>
                        <a:rPr kumimoji="0" lang="en-GB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Balò’s</a:t>
                      </a:r>
                      <a:r>
                        <a:rPr kumimoji="0" lang="en-GB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concentric sclerosis)</a:t>
                      </a:r>
                      <a:endParaRPr kumimoji="0" lang="en-US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174625" marR="0" lvl="0" indent="-1746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-"/>
                        <a:tabLst/>
                      </a:pPr>
                      <a:r>
                        <a:rPr kumimoji="0" lang="en-GB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Cloud-like</a:t>
                      </a:r>
                      <a:r>
                        <a:rPr kumimoji="0" lang="en-GB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enhancement (NMOSD)</a:t>
                      </a:r>
                      <a:endParaRPr kumimoji="0" lang="en-US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174625" marR="0" lvl="0" indent="-1746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-"/>
                        <a:tabLst/>
                      </a:pPr>
                      <a:r>
                        <a:rPr kumimoji="0" lang="en-GB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Purely cortical </a:t>
                      </a:r>
                      <a:r>
                        <a:rPr kumimoji="0" lang="en-GB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enhancement (vasculitis, ischemic lesion)</a:t>
                      </a:r>
                      <a:endParaRPr kumimoji="0" lang="en-US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174625" marR="0" lvl="0" indent="-1746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-"/>
                        <a:tabLst/>
                      </a:pPr>
                      <a:r>
                        <a:rPr kumimoji="0" lang="en-US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Persistence of enhancement </a:t>
                      </a:r>
                      <a:r>
                        <a:rPr kumimoji="0" lang="en-US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&gt;3 months </a:t>
                      </a:r>
                      <a:r>
                        <a:rPr kumimoji="0" lang="en-US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en-CA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malignancy</a:t>
                      </a:r>
                      <a:r>
                        <a:rPr kumimoji="0" lang="en-US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18000" marR="1800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sp>
        <p:nvSpPr>
          <p:cNvPr id="76835" name="Text Box 15"/>
          <p:cNvSpPr txBox="1">
            <a:spLocks noChangeArrowheads="1"/>
          </p:cNvSpPr>
          <p:nvPr/>
        </p:nvSpPr>
        <p:spPr bwMode="auto">
          <a:xfrm rot="-5400000">
            <a:off x="-1113728" y="3700190"/>
            <a:ext cx="260622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 sz="3200">
                <a:solidFill>
                  <a:srgbClr val="000000"/>
                </a:solidFill>
                <a:latin typeface="Cambria" pitchFamily="18" charset="0"/>
                <a:ea typeface="Microsoft YaHei" pitchFamily="34" charset="-122"/>
                <a:cs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9pPr>
          </a:lstStyle>
          <a:p>
            <a:pPr algn="r">
              <a:spcBef>
                <a:spcPct val="0"/>
              </a:spcBef>
            </a:pPr>
            <a:r>
              <a:rPr lang="it-IT" altLang="it-IT" sz="1400" dirty="0">
                <a:latin typeface="Calibri" pitchFamily="34" charset="0"/>
              </a:rPr>
              <a:t>Filippi et al., Brain 2019 (in press)</a:t>
            </a:r>
          </a:p>
        </p:txBody>
      </p:sp>
      <p:pic>
        <p:nvPicPr>
          <p:cNvPr id="8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8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9863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76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3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"/>
          <p:cNvSpPr/>
          <p:nvPr/>
        </p:nvSpPr>
        <p:spPr>
          <a:xfrm>
            <a:off x="604172" y="468000"/>
            <a:ext cx="7944635" cy="99071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ctr" anchorCtr="0" compatLnSpc="1"/>
          <a:lstStyle/>
          <a:p>
            <a:pPr algn="ctr" hangingPunct="0"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3200" b="1" dirty="0">
                <a:solidFill>
                  <a:srgbClr val="009999"/>
                </a:solidFill>
                <a:latin typeface="Calibri" panose="020F0502020204030204" pitchFamily="34" charset="0"/>
                <a:ea typeface="Microsoft YaHei" pitchFamily="2"/>
                <a:cs typeface="Arial" pitchFamily="2"/>
              </a:rPr>
              <a:t>Future MRI </a:t>
            </a:r>
            <a:r>
              <a:rPr lang="it-IT" sz="3200" b="1" dirty="0" err="1" smtClean="0">
                <a:solidFill>
                  <a:srgbClr val="009999"/>
                </a:solidFill>
                <a:latin typeface="Calibri" panose="020F0502020204030204" pitchFamily="34" charset="0"/>
                <a:ea typeface="Microsoft YaHei" pitchFamily="2"/>
                <a:cs typeface="Arial" pitchFamily="2"/>
              </a:rPr>
              <a:t>criteria</a:t>
            </a:r>
            <a:r>
              <a:rPr lang="it-IT" sz="3200" b="1" dirty="0" smtClean="0">
                <a:solidFill>
                  <a:srgbClr val="009999"/>
                </a:solidFill>
                <a:latin typeface="Calibri" panose="020F0502020204030204" pitchFamily="34" charset="0"/>
                <a:ea typeface="Microsoft YaHei" pitchFamily="2"/>
                <a:cs typeface="Arial" pitchFamily="2"/>
              </a:rPr>
              <a:t>?</a:t>
            </a:r>
            <a:endParaRPr lang="it-IT" sz="2800" b="1" i="0" u="none" strike="noStrike" baseline="0" dirty="0">
              <a:ln>
                <a:noFill/>
              </a:ln>
              <a:solidFill>
                <a:srgbClr val="CC0066"/>
              </a:solidFill>
              <a:latin typeface="Calibri" panose="020F0502020204030204" pitchFamily="34" charset="0"/>
              <a:ea typeface="Microsoft YaHei" pitchFamily="2"/>
              <a:cs typeface="Arial" pitchFamily="2"/>
            </a:endParaRPr>
          </a:p>
        </p:txBody>
      </p:sp>
      <p:cxnSp>
        <p:nvCxnSpPr>
          <p:cNvPr id="11" name="Connettore 1 17">
            <a:extLst>
              <a:ext uri="{FF2B5EF4-FFF2-40B4-BE49-F238E27FC236}">
                <a16:creationId xmlns="" xmlns:a16="http://schemas.microsoft.com/office/drawing/2014/main" id="{0B2E2468-62AB-4329-9ABF-859A4D39004C}"/>
              </a:ext>
            </a:extLst>
          </p:cNvPr>
          <p:cNvCxnSpPr/>
          <p:nvPr/>
        </p:nvCxnSpPr>
        <p:spPr>
          <a:xfrm>
            <a:off x="686403" y="1224000"/>
            <a:ext cx="7771199" cy="0"/>
          </a:xfrm>
          <a:prstGeom prst="line">
            <a:avLst/>
          </a:prstGeom>
          <a:ln w="28575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uppo 4"/>
          <p:cNvGrpSpPr/>
          <p:nvPr/>
        </p:nvGrpSpPr>
        <p:grpSpPr>
          <a:xfrm>
            <a:off x="579510" y="1628800"/>
            <a:ext cx="7952930" cy="4680520"/>
            <a:chOff x="868608" y="1331965"/>
            <a:chExt cx="8596166" cy="4338085"/>
          </a:xfrm>
        </p:grpSpPr>
        <p:grpSp>
          <p:nvGrpSpPr>
            <p:cNvPr id="15" name="Gruppo 14"/>
            <p:cNvGrpSpPr/>
            <p:nvPr/>
          </p:nvGrpSpPr>
          <p:grpSpPr>
            <a:xfrm>
              <a:off x="868608" y="1331965"/>
              <a:ext cx="8596166" cy="4338085"/>
              <a:chOff x="215763" y="753944"/>
              <a:chExt cx="8596166" cy="4338085"/>
            </a:xfrm>
          </p:grpSpPr>
          <p:grpSp>
            <p:nvGrpSpPr>
              <p:cNvPr id="16" name="Gruppo 15"/>
              <p:cNvGrpSpPr>
                <a:grpSpLocks/>
              </p:cNvGrpSpPr>
              <p:nvPr/>
            </p:nvGrpSpPr>
            <p:grpSpPr bwMode="auto">
              <a:xfrm>
                <a:off x="3891488" y="753944"/>
                <a:ext cx="1832639" cy="4263971"/>
                <a:chOff x="157012" y="1101414"/>
                <a:chExt cx="2062540" cy="5685516"/>
              </a:xfrm>
            </p:grpSpPr>
            <p:sp>
              <p:nvSpPr>
                <p:cNvPr id="32" name="Rettangolo 31"/>
                <p:cNvSpPr/>
                <p:nvPr/>
              </p:nvSpPr>
              <p:spPr>
                <a:xfrm>
                  <a:off x="157012" y="1101414"/>
                  <a:ext cx="2029316" cy="5685516"/>
                </a:xfrm>
                <a:prstGeom prst="rect">
                  <a:avLst/>
                </a:prstGeom>
                <a:solidFill>
                  <a:srgbClr val="000000"/>
                </a:solidFill>
                <a:ln w="25400" cap="flat" cmpd="sng" algn="ctr">
                  <a:solidFill>
                    <a:srgbClr val="000000"/>
                  </a:solidFill>
                  <a:prstDash val="solid"/>
                </a:ln>
                <a:effectLst/>
              </p:spPr>
              <p:txBody>
                <a:bodyPr anchor="ctr"/>
                <a:lstStyle>
                  <a:defPPr>
                    <a:defRPr lang="it-IT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800" b="0" i="0" u="none" strike="noStrike" kern="1200" cap="none" spc="0" normalizeH="0" baseline="0" noProof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pic>
              <p:nvPicPr>
                <p:cNvPr id="33" name="Immagine 32"/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902"/>
                <a:stretch>
                  <a:fillRect/>
                </a:stretch>
              </p:blipFill>
              <p:spPr bwMode="auto">
                <a:xfrm>
                  <a:off x="200555" y="1156043"/>
                  <a:ext cx="1959646" cy="167319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4" name="Immagine 33"/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52249"/>
                <a:stretch>
                  <a:fillRect/>
                </a:stretch>
              </p:blipFill>
              <p:spPr bwMode="auto">
                <a:xfrm>
                  <a:off x="189671" y="2896256"/>
                  <a:ext cx="1959645" cy="180748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5" name="Immagine 34"/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51086" r="15787"/>
                <a:stretch>
                  <a:fillRect/>
                </a:stretch>
              </p:blipFill>
              <p:spPr bwMode="auto">
                <a:xfrm>
                  <a:off x="841852" y="4770757"/>
                  <a:ext cx="1327648" cy="190358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6" name="Immagine 35"/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3688" t="2568" r="-32600" b="-2568"/>
                <a:stretch>
                  <a:fillRect/>
                </a:stretch>
              </p:blipFill>
              <p:spPr bwMode="auto">
                <a:xfrm>
                  <a:off x="189671" y="4770758"/>
                  <a:ext cx="2029881" cy="197060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37" name="CasellaDiTesto 26"/>
                <p:cNvSpPr txBox="1"/>
                <p:nvPr/>
              </p:nvSpPr>
              <p:spPr>
                <a:xfrm>
                  <a:off x="1325697" y="4716749"/>
                  <a:ext cx="565286" cy="342324"/>
                </a:xfrm>
                <a:prstGeom prst="rect">
                  <a:avLst/>
                </a:prstGeom>
                <a:solidFill>
                  <a:srgbClr val="000000"/>
                </a:solidFill>
              </p:spPr>
              <p:txBody>
                <a:bodyPr>
                  <a:spAutoFit/>
                </a:bodyPr>
                <a:lstStyle>
                  <a:defPPr>
                    <a:defRPr lang="it-IT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it-IT" sz="1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ysClr val="window" lastClr="FFFFFF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SLE</a:t>
                  </a:r>
                </a:p>
              </p:txBody>
            </p:sp>
            <p:sp>
              <p:nvSpPr>
                <p:cNvPr id="38" name="CasellaDiTesto 27"/>
                <p:cNvSpPr txBox="1"/>
                <p:nvPr/>
              </p:nvSpPr>
              <p:spPr>
                <a:xfrm>
                  <a:off x="1417044" y="2845012"/>
                  <a:ext cx="565287" cy="342324"/>
                </a:xfrm>
                <a:prstGeom prst="rect">
                  <a:avLst/>
                </a:prstGeom>
                <a:solidFill>
                  <a:srgbClr val="000000"/>
                </a:solidFill>
              </p:spPr>
              <p:txBody>
                <a:bodyPr>
                  <a:spAutoFit/>
                </a:bodyPr>
                <a:lstStyle>
                  <a:defPPr>
                    <a:defRPr lang="it-IT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it-IT" sz="1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ysClr val="window" lastClr="FFFFFF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APS</a:t>
                  </a:r>
                </a:p>
              </p:txBody>
            </p:sp>
            <p:sp>
              <p:nvSpPr>
                <p:cNvPr id="40" name="CasellaDiTesto 28"/>
                <p:cNvSpPr txBox="1"/>
                <p:nvPr/>
              </p:nvSpPr>
              <p:spPr>
                <a:xfrm>
                  <a:off x="1225662" y="1139599"/>
                  <a:ext cx="565286" cy="342324"/>
                </a:xfrm>
                <a:prstGeom prst="rect">
                  <a:avLst/>
                </a:prstGeom>
                <a:solidFill>
                  <a:srgbClr val="000000"/>
                </a:solidFill>
              </p:spPr>
              <p:txBody>
                <a:bodyPr>
                  <a:spAutoFit/>
                </a:bodyPr>
                <a:lstStyle>
                  <a:defPPr>
                    <a:defRPr lang="it-IT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it-IT" sz="1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ysClr val="window" lastClr="FFFFFF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MS</a:t>
                  </a:r>
                </a:p>
              </p:txBody>
            </p:sp>
          </p:grpSp>
          <p:sp>
            <p:nvSpPr>
              <p:cNvPr id="17" name="Text Box 13"/>
              <p:cNvSpPr txBox="1">
                <a:spLocks noChangeArrowheads="1"/>
              </p:cNvSpPr>
              <p:nvPr/>
            </p:nvSpPr>
            <p:spPr bwMode="auto">
              <a:xfrm>
                <a:off x="6170098" y="4795195"/>
                <a:ext cx="2641831" cy="2567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altLang="it-IT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+mn-cs"/>
                  </a:rPr>
                  <a:t>Maggi et al., </a:t>
                </a:r>
                <a:r>
                  <a:rPr kumimoji="0" lang="it-IT" altLang="it-IT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+mn-cs"/>
                  </a:rPr>
                  <a:t>Ann</a:t>
                </a:r>
                <a:r>
                  <a:rPr kumimoji="0" lang="it-IT" altLang="it-IT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+mn-cs"/>
                  </a:rPr>
                  <a:t> </a:t>
                </a:r>
                <a:r>
                  <a:rPr kumimoji="0" lang="it-IT" altLang="it-IT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+mn-cs"/>
                  </a:rPr>
                  <a:t>Neurol</a:t>
                </a:r>
                <a:r>
                  <a:rPr kumimoji="0" lang="it-IT" altLang="it-IT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+mn-cs"/>
                  </a:rPr>
                  <a:t> 2018</a:t>
                </a:r>
              </a:p>
            </p:txBody>
          </p:sp>
          <p:grpSp>
            <p:nvGrpSpPr>
              <p:cNvPr id="18" name="Gruppo 17"/>
              <p:cNvGrpSpPr/>
              <p:nvPr/>
            </p:nvGrpSpPr>
            <p:grpSpPr>
              <a:xfrm>
                <a:off x="215763" y="762258"/>
                <a:ext cx="4149912" cy="4329771"/>
                <a:chOff x="215763" y="762258"/>
                <a:chExt cx="4149912" cy="4329771"/>
              </a:xfrm>
            </p:grpSpPr>
            <p:sp>
              <p:nvSpPr>
                <p:cNvPr id="19" name="CasellaDiTesto 14">
                  <a:extLst>
                    <a:ext uri="{FF2B5EF4-FFF2-40B4-BE49-F238E27FC236}"/>
                  </a:extLst>
                </p:cNvPr>
                <p:cNvSpPr txBox="1"/>
                <p:nvPr/>
              </p:nvSpPr>
              <p:spPr bwMode="auto">
                <a:xfrm>
                  <a:off x="871799" y="762258"/>
                  <a:ext cx="2548073" cy="370837"/>
                </a:xfrm>
                <a:prstGeom prst="rect">
                  <a:avLst/>
                </a:prstGeom>
                <a:noFill/>
              </p:spPr>
              <p:txBody>
                <a:bodyPr>
                  <a:spAutoFit/>
                </a:bodyPr>
                <a:lstStyle>
                  <a:defPPr>
                    <a:defRPr lang="it-IT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CC0066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Central vein sign</a:t>
                  </a:r>
                  <a:endParaRPr kumimoji="0" lang="it-IT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pic>
              <p:nvPicPr>
                <p:cNvPr id="20" name="Immagine 19"/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83568" y="1101848"/>
                  <a:ext cx="2902740" cy="190746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1" name="Immagine 20"/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46903" y="3050009"/>
                  <a:ext cx="2939405" cy="194784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27" name="Text Box 13"/>
                <p:cNvSpPr txBox="1">
                  <a:spLocks noChangeArrowheads="1"/>
                </p:cNvSpPr>
                <p:nvPr/>
              </p:nvSpPr>
              <p:spPr bwMode="auto">
                <a:xfrm rot="16200000">
                  <a:off x="-579863" y="3749533"/>
                  <a:ext cx="2185987" cy="4990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defPPr>
                    <a:defRPr lang="it-IT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it-IT" altLang="it-IT" sz="1200" b="0" i="0" u="none" strike="noStrike" kern="1200" cap="none" spc="0" normalizeH="0" baseline="0" noProof="0" dirty="0" err="1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Calibri" pitchFamily="34" charset="0"/>
                      <a:ea typeface="+mn-ea"/>
                      <a:cs typeface="+mn-cs"/>
                    </a:rPr>
                    <a:t>Mistry</a:t>
                  </a:r>
                  <a:r>
                    <a:rPr kumimoji="0" lang="it-IT" altLang="it-IT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Calibri" pitchFamily="34" charset="0"/>
                      <a:ea typeface="+mn-ea"/>
                      <a:cs typeface="+mn-cs"/>
                    </a:rPr>
                    <a:t> et al</a:t>
                  </a:r>
                  <a:r>
                    <a:rPr kumimoji="0" lang="it-IT" altLang="it-IT" sz="1200" b="0" i="0" u="none" strike="noStrike" kern="1200" cap="none" spc="0" normalizeH="0" baseline="0" noProof="0" dirty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Calibri" pitchFamily="34" charset="0"/>
                      <a:ea typeface="+mn-ea"/>
                      <a:cs typeface="+mn-cs"/>
                    </a:rPr>
                    <a:t>.,</a:t>
                  </a:r>
                </a:p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it-IT" altLang="it-IT" sz="1200" b="0" i="0" u="none" strike="noStrike" kern="1200" cap="none" spc="0" normalizeH="0" baseline="0" noProof="0" dirty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Calibri" pitchFamily="34" charset="0"/>
                      <a:ea typeface="+mn-ea"/>
                      <a:cs typeface="+mn-cs"/>
                    </a:rPr>
                    <a:t> </a:t>
                  </a:r>
                  <a:r>
                    <a:rPr kumimoji="0" lang="it-IT" altLang="it-IT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Calibri" pitchFamily="34" charset="0"/>
                      <a:ea typeface="+mn-ea"/>
                      <a:cs typeface="+mn-cs"/>
                    </a:rPr>
                    <a:t>MSJ 2016</a:t>
                  </a:r>
                </a:p>
              </p:txBody>
            </p:sp>
            <p:sp>
              <p:nvSpPr>
                <p:cNvPr id="29" name="Text Box 13"/>
                <p:cNvSpPr txBox="1">
                  <a:spLocks noChangeArrowheads="1"/>
                </p:cNvSpPr>
                <p:nvPr/>
              </p:nvSpPr>
              <p:spPr bwMode="auto">
                <a:xfrm rot="16200000">
                  <a:off x="-824578" y="1889415"/>
                  <a:ext cx="2579687" cy="4990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defPPr>
                    <a:defRPr lang="it-IT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it-IT" altLang="it-IT" sz="1200" b="0" i="0" u="none" strike="noStrike" kern="1200" cap="none" spc="0" normalizeH="0" baseline="0" noProof="0" dirty="0" err="1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Calibri" pitchFamily="34" charset="0"/>
                      <a:ea typeface="+mn-ea"/>
                      <a:cs typeface="+mn-cs"/>
                    </a:rPr>
                    <a:t>Mistry</a:t>
                  </a:r>
                  <a:r>
                    <a:rPr kumimoji="0" lang="it-IT" altLang="it-IT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Calibri" pitchFamily="34" charset="0"/>
                      <a:ea typeface="+mn-ea"/>
                      <a:cs typeface="+mn-cs"/>
                    </a:rPr>
                    <a:t> et al., </a:t>
                  </a:r>
                  <a:endParaRPr kumimoji="0" lang="it-IT" altLang="it-IT" sz="12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 pitchFamily="34" charset="0"/>
                    <a:ea typeface="+mn-ea"/>
                    <a:cs typeface="+mn-cs"/>
                  </a:endParaRPr>
                </a:p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it-IT" altLang="it-IT" sz="1200" b="0" i="0" u="none" strike="noStrike" kern="1200" cap="none" spc="0" normalizeH="0" baseline="0" noProof="0" dirty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Calibri" pitchFamily="34" charset="0"/>
                      <a:ea typeface="+mn-ea"/>
                      <a:cs typeface="+mn-cs"/>
                    </a:rPr>
                    <a:t>JAMA </a:t>
                  </a:r>
                  <a:r>
                    <a:rPr kumimoji="0" lang="it-IT" altLang="it-IT" sz="1200" b="0" i="0" u="none" strike="noStrike" kern="1200" cap="none" spc="0" normalizeH="0" baseline="0" noProof="0" dirty="0" err="1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Calibri" pitchFamily="34" charset="0"/>
                      <a:ea typeface="+mn-ea"/>
                      <a:cs typeface="+mn-cs"/>
                    </a:rPr>
                    <a:t>Neurol</a:t>
                  </a:r>
                  <a:r>
                    <a:rPr kumimoji="0" lang="it-IT" altLang="it-IT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Calibri" pitchFamily="34" charset="0"/>
                      <a:ea typeface="+mn-ea"/>
                      <a:cs typeface="+mn-cs"/>
                    </a:rPr>
                    <a:t> 2013</a:t>
                  </a:r>
                </a:p>
              </p:txBody>
            </p:sp>
            <p:sp>
              <p:nvSpPr>
                <p:cNvPr id="30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259632" y="1873572"/>
                  <a:ext cx="1095375" cy="28525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defPPr>
                    <a:defRPr lang="it-IT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it-IT" altLang="it-IT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Calibri" pitchFamily="34" charset="0"/>
                      <a:ea typeface="+mn-ea"/>
                      <a:cs typeface="+mn-cs"/>
                    </a:rPr>
                    <a:t>CDMS</a:t>
                  </a:r>
                </a:p>
              </p:txBody>
            </p:sp>
            <p:sp>
              <p:nvSpPr>
                <p:cNvPr id="31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971600" y="3723878"/>
                  <a:ext cx="3394075" cy="28525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defPPr>
                    <a:defRPr lang="it-IT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it-IT" altLang="it-IT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Calibri" pitchFamily="34" charset="0"/>
                      <a:ea typeface="+mn-ea"/>
                      <a:cs typeface="+mn-cs"/>
                    </a:rPr>
                    <a:t>MICROANGIOPATHY</a:t>
                  </a:r>
                </a:p>
              </p:txBody>
            </p:sp>
          </p:grpSp>
        </p:grpSp>
        <p:grpSp>
          <p:nvGrpSpPr>
            <p:cNvPr id="41" name="Gruppo 40"/>
            <p:cNvGrpSpPr/>
            <p:nvPr/>
          </p:nvGrpSpPr>
          <p:grpSpPr>
            <a:xfrm>
              <a:off x="6675957" y="1474473"/>
              <a:ext cx="2743508" cy="3826735"/>
              <a:chOff x="6004956" y="966762"/>
              <a:chExt cx="2743508" cy="3826735"/>
            </a:xfrm>
          </p:grpSpPr>
          <p:pic>
            <p:nvPicPr>
              <p:cNvPr id="42" name="Immagine 41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1509"/>
              <a:stretch>
                <a:fillRect/>
              </a:stretch>
            </p:blipFill>
            <p:spPr bwMode="auto">
              <a:xfrm>
                <a:off x="6023419" y="2900477"/>
                <a:ext cx="2725045" cy="18930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3" name="Immagine 42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204" r="47975"/>
              <a:stretch>
                <a:fillRect/>
              </a:stretch>
            </p:blipFill>
            <p:spPr bwMode="auto">
              <a:xfrm>
                <a:off x="6004956" y="966762"/>
                <a:ext cx="2743508" cy="18930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44" name="Connettore 1 43"/>
              <p:cNvCxnSpPr/>
              <p:nvPr/>
            </p:nvCxnSpPr>
            <p:spPr>
              <a:xfrm>
                <a:off x="6445148" y="1779662"/>
                <a:ext cx="2303316" cy="0"/>
              </a:xfrm>
              <a:prstGeom prst="line">
                <a:avLst/>
              </a:prstGeom>
              <a:noFill/>
              <a:ln w="28575" cap="flat" cmpd="sng" algn="ctr">
                <a:solidFill>
                  <a:srgbClr val="FF0000"/>
                </a:solidFill>
                <a:prstDash val="dashDot"/>
              </a:ln>
              <a:effectLst/>
            </p:spPr>
          </p:cxnSp>
        </p:grpSp>
      </p:grpSp>
      <p:pic>
        <p:nvPicPr>
          <p:cNvPr id="39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8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0992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"/>
          <p:cNvSpPr/>
          <p:nvPr/>
        </p:nvSpPr>
        <p:spPr>
          <a:xfrm>
            <a:off x="604172" y="468000"/>
            <a:ext cx="7944635" cy="99071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ctr" anchorCtr="0" compatLnSpc="1"/>
          <a:lstStyle/>
          <a:p>
            <a:pPr algn="ctr" hangingPunct="0"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3200" b="1" dirty="0">
                <a:solidFill>
                  <a:srgbClr val="009999"/>
                </a:solidFill>
                <a:latin typeface="Calibri" panose="020F0502020204030204" pitchFamily="34" charset="0"/>
                <a:ea typeface="Microsoft YaHei" pitchFamily="2"/>
                <a:cs typeface="Arial" pitchFamily="2"/>
              </a:rPr>
              <a:t>Future MRI </a:t>
            </a:r>
            <a:r>
              <a:rPr lang="it-IT" sz="3200" b="1" dirty="0" err="1" smtClean="0">
                <a:solidFill>
                  <a:srgbClr val="009999"/>
                </a:solidFill>
                <a:latin typeface="Calibri" panose="020F0502020204030204" pitchFamily="34" charset="0"/>
                <a:ea typeface="Microsoft YaHei" pitchFamily="2"/>
                <a:cs typeface="Arial" pitchFamily="2"/>
              </a:rPr>
              <a:t>criteria</a:t>
            </a:r>
            <a:r>
              <a:rPr lang="it-IT" sz="3200" b="1" dirty="0" smtClean="0">
                <a:solidFill>
                  <a:srgbClr val="009999"/>
                </a:solidFill>
                <a:latin typeface="Calibri" panose="020F0502020204030204" pitchFamily="34" charset="0"/>
                <a:ea typeface="Microsoft YaHei" pitchFamily="2"/>
                <a:cs typeface="Arial" pitchFamily="2"/>
              </a:rPr>
              <a:t>?</a:t>
            </a:r>
            <a:endParaRPr lang="it-IT" sz="2800" b="1" i="0" u="none" strike="noStrike" baseline="0" dirty="0">
              <a:ln>
                <a:noFill/>
              </a:ln>
              <a:solidFill>
                <a:srgbClr val="CC0066"/>
              </a:solidFill>
              <a:latin typeface="Calibri" panose="020F0502020204030204" pitchFamily="34" charset="0"/>
              <a:ea typeface="Microsoft YaHei" pitchFamily="2"/>
              <a:cs typeface="Arial" pitchFamily="2"/>
            </a:endParaRPr>
          </a:p>
        </p:txBody>
      </p:sp>
      <p:cxnSp>
        <p:nvCxnSpPr>
          <p:cNvPr id="11" name="Connettore 1 17">
            <a:extLst>
              <a:ext uri="{FF2B5EF4-FFF2-40B4-BE49-F238E27FC236}">
                <a16:creationId xmlns="" xmlns:a16="http://schemas.microsoft.com/office/drawing/2014/main" id="{0B2E2468-62AB-4329-9ABF-859A4D39004C}"/>
              </a:ext>
            </a:extLst>
          </p:cNvPr>
          <p:cNvCxnSpPr/>
          <p:nvPr/>
        </p:nvCxnSpPr>
        <p:spPr>
          <a:xfrm>
            <a:off x="686403" y="1224000"/>
            <a:ext cx="7771199" cy="0"/>
          </a:xfrm>
          <a:prstGeom prst="line">
            <a:avLst/>
          </a:prstGeom>
          <a:ln w="28575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Gruppo 38"/>
          <p:cNvGrpSpPr/>
          <p:nvPr/>
        </p:nvGrpSpPr>
        <p:grpSpPr>
          <a:xfrm>
            <a:off x="4124020" y="1412776"/>
            <a:ext cx="4665778" cy="4935739"/>
            <a:chOff x="4284624" y="843558"/>
            <a:chExt cx="4586144" cy="4105034"/>
          </a:xfrm>
        </p:grpSpPr>
        <p:grpSp>
          <p:nvGrpSpPr>
            <p:cNvPr id="51" name="Group 28"/>
            <p:cNvGrpSpPr>
              <a:grpSpLocks/>
            </p:cNvGrpSpPr>
            <p:nvPr/>
          </p:nvGrpSpPr>
          <p:grpSpPr bwMode="auto">
            <a:xfrm>
              <a:off x="4284624" y="2673343"/>
              <a:ext cx="4586144" cy="2275249"/>
              <a:chOff x="2093" y="1236"/>
              <a:chExt cx="3208" cy="1773"/>
            </a:xfrm>
          </p:grpSpPr>
          <p:pic>
            <p:nvPicPr>
              <p:cNvPr id="55" name="Picture 58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93" y="1236"/>
                <a:ext cx="3029" cy="17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6" name="Text Box 5"/>
              <p:cNvSpPr txBox="1">
                <a:spLocks noChangeArrowheads="1"/>
              </p:cNvSpPr>
              <p:nvPr/>
            </p:nvSpPr>
            <p:spPr bwMode="auto">
              <a:xfrm rot="16200000">
                <a:off x="4462" y="2050"/>
                <a:ext cx="1533" cy="1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97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GB" altLang="it-IT" sz="1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Mainero</a:t>
                </a:r>
                <a:r>
                  <a:rPr kumimoji="0" lang="en-GB" altLang="it-IT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et al., Brain 2015</a:t>
                </a:r>
              </a:p>
            </p:txBody>
          </p:sp>
        </p:grpSp>
        <p:grpSp>
          <p:nvGrpSpPr>
            <p:cNvPr id="52" name="Gruppo 51"/>
            <p:cNvGrpSpPr/>
            <p:nvPr/>
          </p:nvGrpSpPr>
          <p:grpSpPr>
            <a:xfrm>
              <a:off x="4368884" y="843558"/>
              <a:ext cx="4235564" cy="1681375"/>
              <a:chOff x="-10312" y="1376420"/>
              <a:chExt cx="4765751" cy="2241834"/>
            </a:xfrm>
          </p:grpSpPr>
          <p:pic>
            <p:nvPicPr>
              <p:cNvPr id="53" name="Picture 12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4931" t="1386" r="1888"/>
              <a:stretch/>
            </p:blipFill>
            <p:spPr bwMode="auto">
              <a:xfrm>
                <a:off x="2569279" y="1376420"/>
                <a:ext cx="2186160" cy="22418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4" name="CasellaDiTesto 14">
                <a:extLst>
                  <a:ext uri="{FF2B5EF4-FFF2-40B4-BE49-F238E27FC236}"/>
                </a:extLst>
              </p:cNvPr>
              <p:cNvSpPr txBox="1"/>
              <p:nvPr/>
            </p:nvSpPr>
            <p:spPr bwMode="auto">
              <a:xfrm>
                <a:off x="-10312" y="2144506"/>
                <a:ext cx="2622078" cy="9215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CC0066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Subpial</a:t>
                </a:r>
                <a:r>
                  <a:rPr kumimoji="0" 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CC0066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endParaRPr kumimoji="0" lang="en-US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CC0066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CC0066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demyelination</a:t>
                </a:r>
                <a:endPara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CC0066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45" name="Gruppo 44"/>
          <p:cNvGrpSpPr>
            <a:grpSpLocks/>
          </p:cNvGrpSpPr>
          <p:nvPr/>
        </p:nvGrpSpPr>
        <p:grpSpPr bwMode="auto">
          <a:xfrm>
            <a:off x="156194" y="1301577"/>
            <a:ext cx="4050354" cy="4811469"/>
            <a:chOff x="6215430" y="1028980"/>
            <a:chExt cx="4383930" cy="5612646"/>
          </a:xfrm>
        </p:grpSpPr>
        <p:grpSp>
          <p:nvGrpSpPr>
            <p:cNvPr id="46" name="Gruppo 45"/>
            <p:cNvGrpSpPr>
              <a:grpSpLocks/>
            </p:cNvGrpSpPr>
            <p:nvPr/>
          </p:nvGrpSpPr>
          <p:grpSpPr bwMode="auto">
            <a:xfrm>
              <a:off x="6628621" y="1570158"/>
              <a:ext cx="3284406" cy="5071468"/>
              <a:chOff x="2310601" y="900320"/>
              <a:chExt cx="3285167" cy="5071935"/>
            </a:xfrm>
          </p:grpSpPr>
          <p:pic>
            <p:nvPicPr>
              <p:cNvPr id="48" name="Immagine 47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61595"/>
              <a:stretch>
                <a:fillRect/>
              </a:stretch>
            </p:blipFill>
            <p:spPr bwMode="auto">
              <a:xfrm>
                <a:off x="2490642" y="900320"/>
                <a:ext cx="3105126" cy="21814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9" name="Text Box 13"/>
              <p:cNvSpPr txBox="1">
                <a:spLocks noChangeArrowheads="1"/>
              </p:cNvSpPr>
              <p:nvPr/>
            </p:nvSpPr>
            <p:spPr bwMode="auto">
              <a:xfrm>
                <a:off x="2520869" y="5613196"/>
                <a:ext cx="2815779" cy="3590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altLang="it-IT" sz="1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Absinta</a:t>
                </a:r>
                <a:r>
                  <a:rPr kumimoji="0" lang="it-IT" altLang="it-IT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et al., </a:t>
                </a:r>
                <a:r>
                  <a:rPr kumimoji="0" lang="it-IT" altLang="it-IT" sz="1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Neurology</a:t>
                </a:r>
                <a:r>
                  <a:rPr kumimoji="0" lang="it-IT" altLang="it-IT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2017</a:t>
                </a:r>
              </a:p>
            </p:txBody>
          </p:sp>
          <p:pic>
            <p:nvPicPr>
              <p:cNvPr id="50" name="Immagine 49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41"/>
              <a:stretch>
                <a:fillRect/>
              </a:stretch>
            </p:blipFill>
            <p:spPr bwMode="auto">
              <a:xfrm>
                <a:off x="2310601" y="3165528"/>
                <a:ext cx="3113309" cy="24573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47" name="CasellaDiTesto 14">
              <a:extLst>
                <a:ext uri="{FF2B5EF4-FFF2-40B4-BE49-F238E27FC236}"/>
              </a:extLst>
            </p:cNvPr>
            <p:cNvSpPr txBox="1"/>
            <p:nvPr/>
          </p:nvSpPr>
          <p:spPr>
            <a:xfrm>
              <a:off x="6215430" y="1028980"/>
              <a:ext cx="4383930" cy="5385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it-IT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C0066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Leptomeningal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CC0066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enhancement </a:t>
              </a:r>
            </a:p>
          </p:txBody>
        </p:sp>
      </p:grpSp>
      <p:pic>
        <p:nvPicPr>
          <p:cNvPr id="17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8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8756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/>
          <p:nvPr/>
        </p:nvSpPr>
        <p:spPr>
          <a:xfrm>
            <a:off x="389776" y="1700808"/>
            <a:ext cx="8278047" cy="4275146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>
            <a:spAutoFit/>
          </a:bodyPr>
          <a:lstStyle/>
          <a:p>
            <a:pPr marL="358775" lvl="0" indent="-358775" algn="just" hangingPunct="0">
              <a:lnSpc>
                <a:spcPts val="2880"/>
              </a:lnSpc>
              <a:spcBef>
                <a:spcPts val="600"/>
              </a:spcBef>
              <a:buSzPct val="45000"/>
              <a:buFont typeface="StarSymbol"/>
              <a:buChar char="●"/>
              <a:tabLst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dirty="0">
                <a:latin typeface="Calibri" panose="020F0502020204030204" pitchFamily="34" charset="0"/>
                <a:ea typeface="Microsoft YaHei" pitchFamily="2"/>
                <a:cs typeface="Arial" pitchFamily="2"/>
              </a:rPr>
              <a:t>Refinement of MRI criteria to show DIS and DIT in MS patients with a "unified" (simplified) approach</a:t>
            </a:r>
          </a:p>
          <a:p>
            <a:pPr marL="358775" lvl="0" indent="-358775" algn="just" hangingPunct="0">
              <a:lnSpc>
                <a:spcPts val="2880"/>
              </a:lnSpc>
              <a:spcBef>
                <a:spcPts val="600"/>
              </a:spcBef>
              <a:buSzPct val="45000"/>
              <a:buFont typeface="StarSymbol"/>
              <a:buChar char="●"/>
              <a:tabLst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dirty="0">
              <a:latin typeface="Calibri" panose="020F0502020204030204" pitchFamily="34" charset="0"/>
              <a:ea typeface="Microsoft YaHei" pitchFamily="2"/>
              <a:cs typeface="Arial" pitchFamily="2"/>
            </a:endParaRPr>
          </a:p>
          <a:p>
            <a:pPr marL="358775" lvl="0" indent="-358775" algn="just" hangingPunct="0">
              <a:lnSpc>
                <a:spcPts val="2880"/>
              </a:lnSpc>
              <a:spcBef>
                <a:spcPts val="600"/>
              </a:spcBef>
              <a:buSzPct val="45000"/>
              <a:buFont typeface="StarSymbol"/>
              <a:buChar char="●"/>
              <a:tabLst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dirty="0">
                <a:latin typeface="Calibri" panose="020F0502020204030204" pitchFamily="34" charset="0"/>
                <a:ea typeface="Microsoft YaHei" pitchFamily="2"/>
                <a:cs typeface="Arial" pitchFamily="2"/>
              </a:rPr>
              <a:t>The clinical context remains central</a:t>
            </a:r>
          </a:p>
          <a:p>
            <a:pPr marL="358775" lvl="0" indent="-358775" algn="just" hangingPunct="0">
              <a:lnSpc>
                <a:spcPts val="2880"/>
              </a:lnSpc>
              <a:spcBef>
                <a:spcPts val="600"/>
              </a:spcBef>
              <a:buSzPct val="45000"/>
              <a:buFont typeface="StarSymbol"/>
              <a:buChar char="●"/>
              <a:tabLst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dirty="0">
              <a:latin typeface="Calibri" panose="020F0502020204030204" pitchFamily="34" charset="0"/>
              <a:ea typeface="Microsoft YaHei" pitchFamily="2"/>
              <a:cs typeface="Arial" pitchFamily="2"/>
            </a:endParaRPr>
          </a:p>
          <a:p>
            <a:pPr marL="358775" lvl="0" indent="-358775" algn="just" hangingPunct="0">
              <a:lnSpc>
                <a:spcPts val="2880"/>
              </a:lnSpc>
              <a:spcBef>
                <a:spcPts val="600"/>
              </a:spcBef>
              <a:buSzPct val="45000"/>
              <a:buFont typeface="StarSymbol"/>
              <a:buChar char="●"/>
              <a:tabLst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dirty="0">
                <a:latin typeface="Calibri" panose="020F0502020204030204" pitchFamily="34" charset="0"/>
                <a:ea typeface="Microsoft YaHei" pitchFamily="2"/>
                <a:cs typeface="Arial" pitchFamily="2"/>
              </a:rPr>
              <a:t>MR quality should be of high standard</a:t>
            </a:r>
          </a:p>
          <a:p>
            <a:pPr marL="358775" lvl="0" indent="-358775" algn="just" hangingPunct="0">
              <a:lnSpc>
                <a:spcPts val="2880"/>
              </a:lnSpc>
              <a:spcBef>
                <a:spcPts val="600"/>
              </a:spcBef>
              <a:buSzPct val="45000"/>
              <a:buFont typeface="StarSymbol"/>
              <a:buChar char="●"/>
              <a:tabLst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dirty="0">
              <a:latin typeface="Calibri" panose="020F0502020204030204" pitchFamily="34" charset="0"/>
              <a:ea typeface="Microsoft YaHei" pitchFamily="2"/>
              <a:cs typeface="Arial" pitchFamily="2"/>
            </a:endParaRPr>
          </a:p>
          <a:p>
            <a:pPr marL="358775" lvl="0" indent="-358775" algn="just" hangingPunct="0">
              <a:lnSpc>
                <a:spcPts val="2880"/>
              </a:lnSpc>
              <a:spcBef>
                <a:spcPts val="600"/>
              </a:spcBef>
              <a:buSzPct val="45000"/>
              <a:buFont typeface="StarSymbol"/>
              <a:buChar char="●"/>
              <a:tabLst>
                <a:tab pos="914400" algn="l"/>
                <a:tab pos="1828800" algn="l"/>
                <a:tab pos="2741613" algn="l"/>
                <a:tab pos="3657600" algn="l"/>
                <a:tab pos="4572000" algn="l"/>
                <a:tab pos="5484813" algn="l"/>
                <a:tab pos="6399213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dirty="0">
                <a:latin typeface="Calibri" panose="020F0502020204030204" pitchFamily="34" charset="0"/>
                <a:ea typeface="Microsoft YaHei" pitchFamily="2"/>
                <a:cs typeface="Arial" pitchFamily="2"/>
              </a:rPr>
              <a:t>Lesion identification and assessment of MRI scans should be done in the appropriate clinical context by qualified personnel</a:t>
            </a:r>
          </a:p>
        </p:txBody>
      </p:sp>
      <p:sp>
        <p:nvSpPr>
          <p:cNvPr id="4" name="Rectangle 2"/>
          <p:cNvSpPr/>
          <p:nvPr/>
        </p:nvSpPr>
        <p:spPr>
          <a:xfrm>
            <a:off x="668169" y="468000"/>
            <a:ext cx="7771280" cy="99071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ctr" anchorCtr="0" compatLnSpc="1"/>
          <a:lstStyle/>
          <a:p>
            <a:pPr lvl="0" algn="ctr" hangingPunct="0"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3200" b="1" dirty="0" err="1" smtClean="0">
                <a:solidFill>
                  <a:srgbClr val="009999"/>
                </a:solidFill>
                <a:latin typeface="Calibri" panose="020F0502020204030204" pitchFamily="34" charset="0"/>
                <a:ea typeface="Microsoft YaHei" pitchFamily="2"/>
                <a:cs typeface="Arial" pitchFamily="2"/>
              </a:rPr>
              <a:t>Conclusions</a:t>
            </a:r>
            <a:endParaRPr lang="it-IT" sz="3200" b="1" i="0" u="none" strike="noStrike" baseline="0" dirty="0">
              <a:ln>
                <a:noFill/>
              </a:ln>
              <a:solidFill>
                <a:srgbClr val="009999"/>
              </a:solidFill>
              <a:latin typeface="Calibri" panose="020F0502020204030204" pitchFamily="34" charset="0"/>
              <a:ea typeface="Microsoft YaHei" pitchFamily="2"/>
              <a:cs typeface="Arial" pitchFamily="2"/>
            </a:endParaRPr>
          </a:p>
        </p:txBody>
      </p:sp>
      <p:cxnSp>
        <p:nvCxnSpPr>
          <p:cNvPr id="6" name="Connettore 1 17">
            <a:extLst>
              <a:ext uri="{FF2B5EF4-FFF2-40B4-BE49-F238E27FC236}">
                <a16:creationId xmlns="" xmlns:a16="http://schemas.microsoft.com/office/drawing/2014/main" id="{54972D56-305F-49F5-9D36-F51FD583154F}"/>
              </a:ext>
            </a:extLst>
          </p:cNvPr>
          <p:cNvCxnSpPr/>
          <p:nvPr/>
        </p:nvCxnSpPr>
        <p:spPr>
          <a:xfrm>
            <a:off x="686403" y="1224000"/>
            <a:ext cx="7771199" cy="0"/>
          </a:xfrm>
          <a:prstGeom prst="line">
            <a:avLst/>
          </a:prstGeom>
          <a:ln w="28575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8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1601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657237" y="1312168"/>
            <a:ext cx="6729961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buFontTx/>
              <a:buNone/>
            </a:pPr>
            <a:r>
              <a:rPr lang="it-IT" altLang="it-IT" sz="2800" b="1" dirty="0" err="1">
                <a:solidFill>
                  <a:srgbClr val="CC0066"/>
                </a:solidFill>
                <a:latin typeface="+mn-lt"/>
              </a:rPr>
              <a:t>What</a:t>
            </a:r>
            <a:r>
              <a:rPr lang="it-IT" altLang="it-IT" sz="2800" b="1" dirty="0">
                <a:solidFill>
                  <a:srgbClr val="CC0066"/>
                </a:solidFill>
                <a:latin typeface="+mn-lt"/>
              </a:rPr>
              <a:t> </a:t>
            </a:r>
            <a:r>
              <a:rPr lang="it-IT" altLang="it-IT" sz="2800" b="1" dirty="0" err="1">
                <a:solidFill>
                  <a:srgbClr val="CC0066"/>
                </a:solidFill>
                <a:latin typeface="+mn-lt"/>
              </a:rPr>
              <a:t>has</a:t>
            </a:r>
            <a:r>
              <a:rPr lang="it-IT" altLang="it-IT" sz="2800" b="1" dirty="0">
                <a:solidFill>
                  <a:srgbClr val="CC0066"/>
                </a:solidFill>
                <a:latin typeface="+mn-lt"/>
              </a:rPr>
              <a:t> to be </a:t>
            </a:r>
            <a:r>
              <a:rPr lang="it-IT" altLang="it-IT" sz="2800" b="1" dirty="0" err="1">
                <a:solidFill>
                  <a:srgbClr val="CC0066"/>
                </a:solidFill>
                <a:latin typeface="+mn-lt"/>
              </a:rPr>
              <a:t>shown</a:t>
            </a:r>
            <a:r>
              <a:rPr lang="it-IT" altLang="it-IT" sz="2800" b="1" dirty="0">
                <a:solidFill>
                  <a:srgbClr val="CC0066"/>
                </a:solidFill>
                <a:latin typeface="+mn-lt"/>
              </a:rPr>
              <a:t>?</a:t>
            </a:r>
          </a:p>
          <a:p>
            <a:pPr>
              <a:spcBef>
                <a:spcPct val="0"/>
              </a:spcBef>
            </a:pPr>
            <a:r>
              <a:rPr lang="it-IT" altLang="it-IT" sz="2600" b="0" dirty="0" err="1">
                <a:latin typeface="+mn-lt"/>
              </a:rPr>
              <a:t>Dissemination</a:t>
            </a:r>
            <a:r>
              <a:rPr lang="it-IT" altLang="it-IT" sz="2600" b="0" dirty="0">
                <a:latin typeface="+mn-lt"/>
              </a:rPr>
              <a:t> of the </a:t>
            </a:r>
            <a:r>
              <a:rPr lang="it-IT" altLang="it-IT" sz="2600" b="0" dirty="0" err="1">
                <a:latin typeface="+mn-lt"/>
              </a:rPr>
              <a:t>disease</a:t>
            </a:r>
            <a:r>
              <a:rPr lang="it-IT" altLang="it-IT" sz="2600" b="0" dirty="0">
                <a:latin typeface="+mn-lt"/>
              </a:rPr>
              <a:t> in </a:t>
            </a:r>
            <a:r>
              <a:rPr lang="it-IT" altLang="it-IT" sz="2600" b="0" dirty="0" err="1">
                <a:latin typeface="+mn-lt"/>
              </a:rPr>
              <a:t>space</a:t>
            </a:r>
            <a:r>
              <a:rPr lang="it-IT" altLang="it-IT" sz="2600" b="0" dirty="0">
                <a:latin typeface="+mn-lt"/>
              </a:rPr>
              <a:t> (</a:t>
            </a:r>
            <a:r>
              <a:rPr lang="it-IT" altLang="it-IT" sz="2600" b="1" dirty="0">
                <a:solidFill>
                  <a:srgbClr val="CC0066"/>
                </a:solidFill>
                <a:latin typeface="+mn-lt"/>
              </a:rPr>
              <a:t>DIS</a:t>
            </a:r>
            <a:r>
              <a:rPr lang="it-IT" altLang="it-IT" sz="2600" b="0" dirty="0">
                <a:latin typeface="+mn-lt"/>
              </a:rPr>
              <a:t>)</a:t>
            </a:r>
          </a:p>
          <a:p>
            <a:pPr>
              <a:spcBef>
                <a:spcPct val="0"/>
              </a:spcBef>
            </a:pPr>
            <a:r>
              <a:rPr lang="it-IT" altLang="it-IT" sz="2600" b="0" dirty="0" err="1">
                <a:latin typeface="+mn-lt"/>
              </a:rPr>
              <a:t>Dissemination</a:t>
            </a:r>
            <a:r>
              <a:rPr lang="it-IT" altLang="it-IT" sz="2600" b="0" dirty="0">
                <a:latin typeface="+mn-lt"/>
              </a:rPr>
              <a:t> of the </a:t>
            </a:r>
            <a:r>
              <a:rPr lang="it-IT" altLang="it-IT" sz="2600" b="0" dirty="0" err="1">
                <a:latin typeface="+mn-lt"/>
              </a:rPr>
              <a:t>disease</a:t>
            </a:r>
            <a:r>
              <a:rPr lang="it-IT" altLang="it-IT" sz="2600" b="0" dirty="0">
                <a:latin typeface="+mn-lt"/>
              </a:rPr>
              <a:t> in time (</a:t>
            </a:r>
            <a:r>
              <a:rPr lang="it-IT" altLang="it-IT" sz="2600" b="1" dirty="0">
                <a:solidFill>
                  <a:srgbClr val="CC0066"/>
                </a:solidFill>
                <a:latin typeface="+mn-lt"/>
              </a:rPr>
              <a:t>DIT</a:t>
            </a:r>
            <a:r>
              <a:rPr lang="it-IT" altLang="it-IT" sz="2600" b="0" dirty="0">
                <a:latin typeface="+mn-lt"/>
              </a:rPr>
              <a:t>)</a:t>
            </a:r>
          </a:p>
          <a:p>
            <a:pPr>
              <a:spcBef>
                <a:spcPct val="0"/>
              </a:spcBef>
            </a:pPr>
            <a:r>
              <a:rPr lang="it-IT" altLang="it-IT" sz="2600" b="0" dirty="0" err="1">
                <a:latin typeface="+mn-lt"/>
              </a:rPr>
              <a:t>Exclusion</a:t>
            </a:r>
            <a:r>
              <a:rPr lang="it-IT" altLang="it-IT" sz="2600" b="0" dirty="0">
                <a:latin typeface="+mn-lt"/>
              </a:rPr>
              <a:t> of alternative </a:t>
            </a:r>
            <a:r>
              <a:rPr lang="it-IT" altLang="it-IT" sz="2600" b="0" dirty="0" err="1">
                <a:latin typeface="+mn-lt"/>
              </a:rPr>
              <a:t>conditions</a:t>
            </a:r>
            <a:endParaRPr lang="it-IT" altLang="it-IT" sz="2600" b="0" dirty="0">
              <a:latin typeface="+mn-lt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657236" y="5085184"/>
            <a:ext cx="7587172" cy="1560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77825" indent="-377825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it-IT" altLang="it-IT" sz="2800" b="1" dirty="0" err="1">
                <a:solidFill>
                  <a:srgbClr val="CC0066"/>
                </a:solidFill>
                <a:latin typeface="+mn-lt"/>
              </a:rPr>
              <a:t>Why</a:t>
            </a:r>
            <a:r>
              <a:rPr lang="it-IT" altLang="it-IT" sz="2800" b="1" dirty="0">
                <a:solidFill>
                  <a:srgbClr val="CC0066"/>
                </a:solidFill>
                <a:latin typeface="+mn-lt"/>
              </a:rPr>
              <a:t> </a:t>
            </a:r>
            <a:r>
              <a:rPr lang="it-IT" altLang="it-IT" sz="2800" b="1" dirty="0" err="1">
                <a:solidFill>
                  <a:srgbClr val="CC0066"/>
                </a:solidFill>
                <a:latin typeface="+mn-lt"/>
              </a:rPr>
              <a:t>paraclinical</a:t>
            </a:r>
            <a:r>
              <a:rPr lang="it-IT" altLang="it-IT" sz="2800" b="1" dirty="0">
                <a:solidFill>
                  <a:srgbClr val="CC0066"/>
                </a:solidFill>
                <a:latin typeface="+mn-lt"/>
              </a:rPr>
              <a:t> and lab </a:t>
            </a:r>
            <a:r>
              <a:rPr lang="it-IT" altLang="it-IT" sz="2800" b="1" dirty="0" err="1">
                <a:solidFill>
                  <a:srgbClr val="CC0066"/>
                </a:solidFill>
                <a:latin typeface="+mn-lt"/>
              </a:rPr>
              <a:t>tests</a:t>
            </a:r>
            <a:r>
              <a:rPr lang="it-IT" altLang="it-IT" sz="2800" b="1" dirty="0">
                <a:solidFill>
                  <a:srgbClr val="CC0066"/>
                </a:solidFill>
                <a:latin typeface="+mn-lt"/>
              </a:rPr>
              <a:t>?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it-IT" altLang="it-IT" sz="2600" b="0" dirty="0">
                <a:latin typeface="+mn-lt"/>
              </a:rPr>
              <a:t>To </a:t>
            </a:r>
            <a:r>
              <a:rPr lang="it-IT" altLang="it-IT" sz="2600" b="0" dirty="0" err="1">
                <a:latin typeface="+mn-lt"/>
              </a:rPr>
              <a:t>increase</a:t>
            </a:r>
            <a:r>
              <a:rPr lang="it-IT" altLang="it-IT" sz="2600" b="0" dirty="0">
                <a:latin typeface="+mn-lt"/>
              </a:rPr>
              <a:t> </a:t>
            </a:r>
            <a:r>
              <a:rPr lang="it-IT" altLang="it-IT" sz="2600" b="0" dirty="0" err="1">
                <a:latin typeface="+mn-lt"/>
              </a:rPr>
              <a:t>diagnostic</a:t>
            </a:r>
            <a:r>
              <a:rPr lang="it-IT" altLang="it-IT" sz="2600" b="0" dirty="0">
                <a:latin typeface="+mn-lt"/>
              </a:rPr>
              <a:t> </a:t>
            </a:r>
            <a:r>
              <a:rPr lang="it-IT" altLang="it-IT" sz="2600" b="0" dirty="0" err="1">
                <a:latin typeface="+mn-lt"/>
              </a:rPr>
              <a:t>confidence</a:t>
            </a:r>
            <a:endParaRPr lang="it-IT" altLang="it-IT" sz="2600" b="0" dirty="0">
              <a:latin typeface="+mn-lt"/>
            </a:endParaRP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it-IT" altLang="it-IT" sz="2600" b="0" dirty="0">
                <a:latin typeface="+mn-lt"/>
              </a:rPr>
              <a:t>To </a:t>
            </a:r>
            <a:r>
              <a:rPr lang="it-IT" altLang="it-IT" sz="2600" b="0" dirty="0" err="1">
                <a:latin typeface="+mn-lt"/>
              </a:rPr>
              <a:t>allow</a:t>
            </a:r>
            <a:r>
              <a:rPr lang="it-IT" altLang="it-IT" sz="2600" b="0" dirty="0">
                <a:latin typeface="+mn-lt"/>
              </a:rPr>
              <a:t> an </a:t>
            </a:r>
            <a:r>
              <a:rPr lang="it-IT" altLang="it-IT" sz="2600" b="0" dirty="0" err="1">
                <a:latin typeface="+mn-lt"/>
              </a:rPr>
              <a:t>earlier</a:t>
            </a:r>
            <a:r>
              <a:rPr lang="it-IT" altLang="it-IT" sz="2600" b="0" dirty="0">
                <a:latin typeface="+mn-lt"/>
              </a:rPr>
              <a:t> </a:t>
            </a:r>
            <a:r>
              <a:rPr lang="it-IT" altLang="it-IT" sz="2600" b="0" dirty="0" err="1">
                <a:latin typeface="+mn-lt"/>
              </a:rPr>
              <a:t>diagnosis</a:t>
            </a:r>
            <a:endParaRPr lang="it-IT" altLang="it-IT" sz="2600" b="0" dirty="0">
              <a:latin typeface="+mn-lt"/>
            </a:endParaRP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it-IT" altLang="it-IT" sz="2600" b="0" dirty="0">
                <a:latin typeface="+mn-lt"/>
              </a:rPr>
              <a:t>To help </a:t>
            </a:r>
            <a:r>
              <a:rPr lang="it-IT" altLang="it-IT" sz="2600" b="0" dirty="0" err="1">
                <a:latin typeface="+mn-lt"/>
              </a:rPr>
              <a:t>deciding</a:t>
            </a:r>
            <a:r>
              <a:rPr lang="it-IT" altLang="it-IT" sz="2600" b="0" dirty="0">
                <a:latin typeface="+mn-lt"/>
              </a:rPr>
              <a:t> for the best </a:t>
            </a:r>
            <a:r>
              <a:rPr lang="it-IT" altLang="it-IT" sz="2600" b="0" dirty="0" err="1">
                <a:latin typeface="+mn-lt"/>
              </a:rPr>
              <a:t>therapeutic</a:t>
            </a:r>
            <a:r>
              <a:rPr lang="it-IT" altLang="it-IT" sz="2600" b="0" dirty="0">
                <a:latin typeface="+mn-lt"/>
              </a:rPr>
              <a:t> </a:t>
            </a:r>
            <a:r>
              <a:rPr lang="it-IT" altLang="it-IT" sz="2600" b="0" dirty="0" err="1">
                <a:latin typeface="+mn-lt"/>
              </a:rPr>
              <a:t>approach</a:t>
            </a:r>
            <a:endParaRPr lang="it-IT" altLang="it-IT" sz="2600" b="0" dirty="0">
              <a:latin typeface="+mn-lt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3548044" y="3068960"/>
            <a:ext cx="5416443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buFontTx/>
              <a:buNone/>
            </a:pPr>
            <a:r>
              <a:rPr lang="it-IT" altLang="it-IT" sz="2800" b="1" dirty="0">
                <a:solidFill>
                  <a:srgbClr val="CC0066"/>
                </a:solidFill>
                <a:latin typeface="+mn-lt"/>
              </a:rPr>
              <a:t>How?</a:t>
            </a:r>
          </a:p>
          <a:p>
            <a:pPr>
              <a:spcBef>
                <a:spcPct val="0"/>
              </a:spcBef>
            </a:pPr>
            <a:r>
              <a:rPr lang="it-IT" altLang="it-IT" sz="2600" b="0" dirty="0" err="1">
                <a:latin typeface="+mn-lt"/>
              </a:rPr>
              <a:t>Clinical</a:t>
            </a:r>
            <a:r>
              <a:rPr lang="it-IT" altLang="it-IT" sz="2600" b="0" dirty="0">
                <a:latin typeface="+mn-lt"/>
              </a:rPr>
              <a:t> </a:t>
            </a:r>
            <a:r>
              <a:rPr lang="it-IT" altLang="it-IT" sz="2600" b="0" dirty="0" err="1">
                <a:latin typeface="+mn-lt"/>
              </a:rPr>
              <a:t>assessment</a:t>
            </a:r>
            <a:endParaRPr lang="it-IT" altLang="it-IT" sz="2600" b="0" dirty="0">
              <a:latin typeface="+mn-lt"/>
            </a:endParaRPr>
          </a:p>
          <a:p>
            <a:pPr>
              <a:spcBef>
                <a:spcPct val="0"/>
              </a:spcBef>
            </a:pPr>
            <a:r>
              <a:rPr lang="it-IT" altLang="it-IT" sz="2600" b="0" dirty="0" err="1">
                <a:latin typeface="+mn-lt"/>
              </a:rPr>
              <a:t>Laboratory</a:t>
            </a:r>
            <a:r>
              <a:rPr lang="it-IT" altLang="it-IT" sz="2600" b="0" dirty="0">
                <a:latin typeface="+mn-lt"/>
              </a:rPr>
              <a:t> </a:t>
            </a:r>
            <a:r>
              <a:rPr lang="it-IT" altLang="it-IT" sz="2600" b="0" dirty="0" err="1">
                <a:latin typeface="+mn-lt"/>
              </a:rPr>
              <a:t>tests</a:t>
            </a:r>
            <a:r>
              <a:rPr lang="it-IT" altLang="it-IT" sz="2600" b="0" dirty="0">
                <a:latin typeface="+mn-lt"/>
              </a:rPr>
              <a:t> (e.g., CSF </a:t>
            </a:r>
            <a:r>
              <a:rPr lang="it-IT" altLang="it-IT" sz="2600" b="0" dirty="0" err="1">
                <a:latin typeface="+mn-lt"/>
              </a:rPr>
              <a:t>analysis</a:t>
            </a:r>
            <a:r>
              <a:rPr lang="it-IT" altLang="it-IT" sz="2600" b="0" dirty="0">
                <a:latin typeface="+mn-lt"/>
              </a:rPr>
              <a:t>)</a:t>
            </a:r>
          </a:p>
          <a:p>
            <a:pPr>
              <a:spcBef>
                <a:spcPct val="0"/>
              </a:spcBef>
            </a:pPr>
            <a:r>
              <a:rPr lang="it-IT" altLang="it-IT" sz="2600" b="0" dirty="0" err="1">
                <a:latin typeface="+mn-lt"/>
              </a:rPr>
              <a:t>Paraclinical</a:t>
            </a:r>
            <a:r>
              <a:rPr lang="it-IT" altLang="it-IT" sz="2600" b="0" dirty="0">
                <a:latin typeface="+mn-lt"/>
              </a:rPr>
              <a:t> </a:t>
            </a:r>
            <a:r>
              <a:rPr lang="it-IT" altLang="it-IT" sz="2600" b="0" dirty="0" err="1">
                <a:latin typeface="+mn-lt"/>
              </a:rPr>
              <a:t>tests</a:t>
            </a:r>
            <a:r>
              <a:rPr lang="it-IT" altLang="it-IT" sz="2600" b="0" dirty="0">
                <a:latin typeface="+mn-lt"/>
              </a:rPr>
              <a:t> (e.g., </a:t>
            </a:r>
            <a:r>
              <a:rPr lang="it-IT" altLang="it-IT" sz="2600" b="0" dirty="0" err="1">
                <a:latin typeface="+mn-lt"/>
              </a:rPr>
              <a:t>EPs</a:t>
            </a:r>
            <a:r>
              <a:rPr lang="it-IT" altLang="it-IT" sz="2600" b="0" dirty="0">
                <a:latin typeface="+mn-lt"/>
              </a:rPr>
              <a:t>, MRI)</a:t>
            </a:r>
          </a:p>
        </p:txBody>
      </p:sp>
      <p:cxnSp>
        <p:nvCxnSpPr>
          <p:cNvPr id="10" name="Connettore 1 17">
            <a:extLst>
              <a:ext uri="{FF2B5EF4-FFF2-40B4-BE49-F238E27FC236}">
                <a16:creationId xmlns="" xmlns:a16="http://schemas.microsoft.com/office/drawing/2014/main" id="{7BAA952C-42BF-4183-BE7E-D45D9E600E20}"/>
              </a:ext>
            </a:extLst>
          </p:cNvPr>
          <p:cNvCxnSpPr/>
          <p:nvPr/>
        </p:nvCxnSpPr>
        <p:spPr>
          <a:xfrm>
            <a:off x="686403" y="1224000"/>
            <a:ext cx="7771199" cy="0"/>
          </a:xfrm>
          <a:prstGeom prst="line">
            <a:avLst/>
          </a:prstGeom>
          <a:ln w="28575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2">
            <a:extLst>
              <a:ext uri="{FF2B5EF4-FFF2-40B4-BE49-F238E27FC236}">
                <a16:creationId xmlns="" xmlns:a16="http://schemas.microsoft.com/office/drawing/2014/main" id="{2493CC34-584E-44E2-A0BF-1256EB6AED41}"/>
              </a:ext>
            </a:extLst>
          </p:cNvPr>
          <p:cNvSpPr/>
          <p:nvPr/>
        </p:nvSpPr>
        <p:spPr>
          <a:xfrm>
            <a:off x="1046894" y="468000"/>
            <a:ext cx="7044955" cy="990566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89986" tIns="46793" rIns="89986" bIns="46793" anchor="ctr" anchorCtr="0" compatLnSpc="1"/>
          <a:lstStyle/>
          <a:p>
            <a:pPr algn="ctr" hangingPunct="0">
              <a:tabLst>
                <a:tab pos="0" algn="l"/>
                <a:tab pos="914217" algn="l"/>
                <a:tab pos="1828434" algn="l"/>
                <a:tab pos="2742650" algn="l"/>
                <a:tab pos="3656868" algn="l"/>
                <a:tab pos="4571086" algn="l"/>
                <a:tab pos="5485302" algn="l"/>
                <a:tab pos="6399519" algn="l"/>
                <a:tab pos="7313737" algn="l"/>
                <a:tab pos="8227954" algn="l"/>
                <a:tab pos="9142171" algn="l"/>
                <a:tab pos="10056388" algn="l"/>
              </a:tabLst>
            </a:pPr>
            <a:r>
              <a:rPr lang="it-IT" sz="3199" b="1" dirty="0" smtClean="0">
                <a:solidFill>
                  <a:srgbClr val="009999"/>
                </a:solidFill>
                <a:latin typeface="Calibri" panose="020F0502020204030204" pitchFamily="34" charset="0"/>
                <a:ea typeface="Microsoft YaHei" pitchFamily="2"/>
                <a:cs typeface="Arial" pitchFamily="2"/>
              </a:rPr>
              <a:t>Background</a:t>
            </a:r>
            <a:endParaRPr lang="it-IT" sz="3199" b="1" dirty="0">
              <a:solidFill>
                <a:srgbClr val="009999"/>
              </a:solidFill>
              <a:latin typeface="Calibri" panose="020F0502020204030204" pitchFamily="34" charset="0"/>
              <a:ea typeface="Microsoft YaHei" pitchFamily="2"/>
              <a:cs typeface="Arial" pitchFamily="2"/>
            </a:endParaRPr>
          </a:p>
        </p:txBody>
      </p:sp>
      <p:pic>
        <p:nvPicPr>
          <p:cNvPr id="7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8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4049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1"/>
          <p:cNvGrpSpPr/>
          <p:nvPr/>
        </p:nvGrpSpPr>
        <p:grpSpPr>
          <a:xfrm>
            <a:off x="1807503" y="1386508"/>
            <a:ext cx="5500801" cy="3122612"/>
            <a:chOff x="1807503" y="1386508"/>
            <a:chExt cx="5500801" cy="3122612"/>
          </a:xfrm>
        </p:grpSpPr>
        <p:pic>
          <p:nvPicPr>
            <p:cNvPr id="46104" name="Picture 11" descr="t1"/>
            <p:cNvPicPr>
              <a:picLocks noChangeAspect="1" noChangeArrowheads="1"/>
            </p:cNvPicPr>
            <p:nvPr/>
          </p:nvPicPr>
          <p:blipFill>
            <a:blip r:embed="rId2" cstate="print">
              <a:lum bright="36000" contrast="60000"/>
            </a:blip>
            <a:srcRect l="15517" t="13794" r="22414" b="13792"/>
            <a:stretch>
              <a:fillRect/>
            </a:stretch>
          </p:blipFill>
          <p:spPr bwMode="auto">
            <a:xfrm>
              <a:off x="5277509" y="1608672"/>
              <a:ext cx="2030795" cy="26782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6103" name="Text Box 13"/>
            <p:cNvSpPr txBox="1">
              <a:spLocks noChangeArrowheads="1"/>
            </p:cNvSpPr>
            <p:nvPr/>
          </p:nvSpPr>
          <p:spPr bwMode="auto">
            <a:xfrm rot="16200000">
              <a:off x="3753250" y="2794002"/>
              <a:ext cx="2482006" cy="3076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it-IT" altLang="it-IT" sz="1400" dirty="0">
                  <a:solidFill>
                    <a:srgbClr val="000000"/>
                  </a:solidFill>
                  <a:latin typeface="Calibri" pitchFamily="34" charset="0"/>
                </a:rPr>
                <a:t>Katz et al., </a:t>
              </a:r>
              <a:r>
                <a:rPr lang="it-IT" altLang="it-IT" sz="1400" dirty="0" err="1">
                  <a:solidFill>
                    <a:srgbClr val="000000"/>
                  </a:solidFill>
                  <a:latin typeface="Calibri" pitchFamily="34" charset="0"/>
                </a:rPr>
                <a:t>Ann</a:t>
              </a:r>
              <a:r>
                <a:rPr lang="it-IT" altLang="it-IT" sz="1400" dirty="0">
                  <a:solidFill>
                    <a:srgbClr val="000000"/>
                  </a:solidFill>
                  <a:latin typeface="Calibri" pitchFamily="34" charset="0"/>
                </a:rPr>
                <a:t> </a:t>
              </a:r>
              <a:r>
                <a:rPr lang="it-IT" altLang="it-IT" sz="1400" dirty="0" err="1">
                  <a:solidFill>
                    <a:srgbClr val="000000"/>
                  </a:solidFill>
                  <a:latin typeface="Calibri" pitchFamily="34" charset="0"/>
                </a:rPr>
                <a:t>Neurol</a:t>
              </a:r>
              <a:r>
                <a:rPr lang="it-IT" altLang="it-IT" sz="1400" dirty="0">
                  <a:solidFill>
                    <a:srgbClr val="000000"/>
                  </a:solidFill>
                  <a:latin typeface="Calibri" pitchFamily="34" charset="0"/>
                </a:rPr>
                <a:t> 1993</a:t>
              </a:r>
            </a:p>
          </p:txBody>
        </p:sp>
        <p:sp>
          <p:nvSpPr>
            <p:cNvPr id="46090" name="Text Box 15"/>
            <p:cNvSpPr txBox="1">
              <a:spLocks noChangeArrowheads="1"/>
            </p:cNvSpPr>
            <p:nvPr/>
          </p:nvSpPr>
          <p:spPr bwMode="auto">
            <a:xfrm rot="16200000">
              <a:off x="400008" y="2794003"/>
              <a:ext cx="3122612" cy="3076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 eaLnBrk="0" hangingPunct="0"/>
              <a:r>
                <a:rPr lang="it-IT" altLang="it-IT" sz="1400" dirty="0">
                  <a:solidFill>
                    <a:srgbClr val="000000"/>
                  </a:solidFill>
                  <a:latin typeface="Calibri" pitchFamily="34" charset="0"/>
                </a:rPr>
                <a:t>van </a:t>
              </a:r>
              <a:r>
                <a:rPr lang="it-IT" altLang="it-IT" sz="1400" dirty="0" err="1">
                  <a:solidFill>
                    <a:srgbClr val="000000"/>
                  </a:solidFill>
                  <a:latin typeface="Calibri" pitchFamily="34" charset="0"/>
                </a:rPr>
                <a:t>Waesberghe</a:t>
              </a:r>
              <a:r>
                <a:rPr lang="it-IT" altLang="it-IT" sz="1400" dirty="0">
                  <a:solidFill>
                    <a:srgbClr val="000000"/>
                  </a:solidFill>
                  <a:latin typeface="Calibri" pitchFamily="34" charset="0"/>
                </a:rPr>
                <a:t> et al., </a:t>
              </a:r>
              <a:r>
                <a:rPr lang="it-IT" altLang="it-IT" sz="1400" dirty="0" err="1">
                  <a:solidFill>
                    <a:srgbClr val="000000"/>
                  </a:solidFill>
                  <a:latin typeface="Calibri" pitchFamily="34" charset="0"/>
                </a:rPr>
                <a:t>Ann</a:t>
              </a:r>
              <a:r>
                <a:rPr lang="it-IT" altLang="it-IT" sz="1400" dirty="0">
                  <a:solidFill>
                    <a:srgbClr val="000000"/>
                  </a:solidFill>
                  <a:latin typeface="Calibri" pitchFamily="34" charset="0"/>
                </a:rPr>
                <a:t> </a:t>
              </a:r>
              <a:r>
                <a:rPr lang="it-IT" altLang="it-IT" sz="1400" dirty="0" err="1">
                  <a:solidFill>
                    <a:srgbClr val="000000"/>
                  </a:solidFill>
                  <a:latin typeface="Calibri" pitchFamily="34" charset="0"/>
                </a:rPr>
                <a:t>Neurol</a:t>
              </a:r>
              <a:r>
                <a:rPr lang="it-IT" altLang="it-IT" sz="1400" dirty="0">
                  <a:solidFill>
                    <a:srgbClr val="000000"/>
                  </a:solidFill>
                  <a:latin typeface="Calibri" pitchFamily="34" charset="0"/>
                </a:rPr>
                <a:t> 1999</a:t>
              </a:r>
            </a:p>
          </p:txBody>
        </p:sp>
        <p:pic>
          <p:nvPicPr>
            <p:cNvPr id="46092" name="Picture 17" descr="dp"/>
            <p:cNvPicPr>
              <a:picLocks noChangeAspect="1" noChangeArrowheads="1"/>
            </p:cNvPicPr>
            <p:nvPr/>
          </p:nvPicPr>
          <p:blipFill>
            <a:blip r:embed="rId3" cstate="print">
              <a:lum bright="12000" contrast="54000"/>
            </a:blip>
            <a:srcRect l="17241" t="13794" r="20689" b="13792"/>
            <a:stretch>
              <a:fillRect/>
            </a:stretch>
          </p:blipFill>
          <p:spPr bwMode="auto">
            <a:xfrm>
              <a:off x="2244571" y="1581657"/>
              <a:ext cx="1946747" cy="2732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8" name="Text Box 2"/>
          <p:cNvSpPr txBox="1">
            <a:spLocks noChangeArrowheads="1"/>
          </p:cNvSpPr>
          <p:nvPr/>
        </p:nvSpPr>
        <p:spPr bwMode="auto">
          <a:xfrm>
            <a:off x="251520" y="4394200"/>
            <a:ext cx="3727817" cy="1938992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marL="198438" indent="-198438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it-IT" altLang="it-IT" b="1" dirty="0" err="1" smtClean="0">
                <a:solidFill>
                  <a:srgbClr val="CC0066"/>
                </a:solidFill>
                <a:latin typeface="Calibri" panose="020F0502020204030204" pitchFamily="34" charset="0"/>
              </a:rPr>
              <a:t>Sites</a:t>
            </a:r>
            <a:r>
              <a:rPr lang="it-IT" altLang="it-IT" b="1" dirty="0" smtClean="0">
                <a:solidFill>
                  <a:srgbClr val="CC0066"/>
                </a:solidFill>
                <a:latin typeface="Calibri" panose="020F0502020204030204" pitchFamily="34" charset="0"/>
              </a:rPr>
              <a:t>:</a:t>
            </a:r>
          </a:p>
          <a:p>
            <a:pPr marL="0" indent="0">
              <a:defRPr/>
            </a:pPr>
            <a:r>
              <a:rPr lang="it-IT" altLang="it-IT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Periventricular</a:t>
            </a:r>
            <a:endParaRPr lang="it-IT" altLang="it-IT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defRPr/>
            </a:pPr>
            <a:r>
              <a:rPr lang="it-IT" altLang="it-IT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Infratentorial</a:t>
            </a:r>
            <a:endParaRPr lang="it-IT" altLang="it-IT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defRPr/>
            </a:pPr>
            <a:r>
              <a:rPr lang="it-IT" altLang="it-IT" dirty="0" smtClean="0">
                <a:solidFill>
                  <a:srgbClr val="000000"/>
                </a:solidFill>
                <a:latin typeface="Calibri" panose="020F0502020204030204" pitchFamily="34" charset="0"/>
              </a:rPr>
              <a:t>Corpus </a:t>
            </a:r>
            <a:r>
              <a:rPr lang="it-IT" altLang="it-IT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callosum</a:t>
            </a:r>
            <a:r>
              <a:rPr lang="it-IT" altLang="it-IT" dirty="0" smtClean="0">
                <a:solidFill>
                  <a:srgbClr val="000000"/>
                </a:solidFill>
                <a:latin typeface="Calibri" panose="020F0502020204030204" pitchFamily="34" charset="0"/>
              </a:rPr>
              <a:t> (</a:t>
            </a:r>
            <a:r>
              <a:rPr lang="it-IT" altLang="it-IT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sagittal</a:t>
            </a:r>
            <a:r>
              <a:rPr lang="it-IT" altLang="it-IT" dirty="0" smtClean="0">
                <a:solidFill>
                  <a:srgbClr val="000000"/>
                </a:solidFill>
                <a:latin typeface="Calibri" panose="020F0502020204030204" pitchFamily="34" charset="0"/>
              </a:rPr>
              <a:t>)</a:t>
            </a:r>
          </a:p>
          <a:p>
            <a:pPr marL="0" indent="0">
              <a:defRPr/>
            </a:pPr>
            <a:r>
              <a:rPr lang="it-IT" altLang="it-IT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Juxtacortical</a:t>
            </a:r>
            <a:r>
              <a:rPr lang="it-IT" altLang="it-IT" dirty="0" smtClean="0">
                <a:solidFill>
                  <a:srgbClr val="000000"/>
                </a:solidFill>
                <a:latin typeface="Calibri" panose="020F0502020204030204" pitchFamily="34" charset="0"/>
              </a:rPr>
              <a:t> (U-</a:t>
            </a:r>
            <a:r>
              <a:rPr lang="it-IT" altLang="it-IT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fibers</a:t>
            </a:r>
            <a:r>
              <a:rPr lang="it-IT" altLang="it-IT" dirty="0" smtClean="0">
                <a:solidFill>
                  <a:srgbClr val="000000"/>
                </a:solidFill>
                <a:latin typeface="Calibri" panose="020F0502020204030204" pitchFamily="34" charset="0"/>
              </a:rPr>
              <a:t>)</a:t>
            </a:r>
          </a:p>
        </p:txBody>
      </p:sp>
      <p:sp>
        <p:nvSpPr>
          <p:cNvPr id="29" name="Text Box 3"/>
          <p:cNvSpPr txBox="1">
            <a:spLocks noChangeArrowheads="1"/>
          </p:cNvSpPr>
          <p:nvPr/>
        </p:nvSpPr>
        <p:spPr bwMode="auto">
          <a:xfrm>
            <a:off x="4284135" y="4394200"/>
            <a:ext cx="1490134" cy="120015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marL="198438" indent="-198438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it-IT" altLang="it-IT" b="1" smtClean="0">
                <a:solidFill>
                  <a:srgbClr val="CC0066"/>
                </a:solidFill>
                <a:latin typeface="Calibri" panose="020F0502020204030204" pitchFamily="34" charset="0"/>
              </a:rPr>
              <a:t>Shape:</a:t>
            </a:r>
          </a:p>
          <a:p>
            <a:pPr marL="0" indent="0">
              <a:defRPr/>
            </a:pPr>
            <a:r>
              <a:rPr lang="it-IT" altLang="it-IT" smtClean="0">
                <a:solidFill>
                  <a:srgbClr val="000000"/>
                </a:solidFill>
                <a:latin typeface="Calibri" panose="020F0502020204030204" pitchFamily="34" charset="0"/>
              </a:rPr>
              <a:t>Irregular</a:t>
            </a:r>
          </a:p>
          <a:p>
            <a:pPr marL="0" indent="0">
              <a:defRPr/>
            </a:pPr>
            <a:r>
              <a:rPr lang="it-IT" altLang="it-IT" smtClean="0">
                <a:solidFill>
                  <a:srgbClr val="000000"/>
                </a:solidFill>
                <a:latin typeface="Calibri" panose="020F0502020204030204" pitchFamily="34" charset="0"/>
              </a:rPr>
              <a:t>Ovoid</a:t>
            </a:r>
          </a:p>
        </p:txBody>
      </p:sp>
      <p:sp>
        <p:nvSpPr>
          <p:cNvPr id="30" name="Text Box 4"/>
          <p:cNvSpPr txBox="1">
            <a:spLocks noChangeArrowheads="1"/>
          </p:cNvSpPr>
          <p:nvPr/>
        </p:nvSpPr>
        <p:spPr bwMode="auto">
          <a:xfrm>
            <a:off x="6011333" y="4394206"/>
            <a:ext cx="2080516" cy="83099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marL="198438" indent="-198438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it-IT" altLang="it-IT" b="1" dirty="0" smtClean="0">
                <a:solidFill>
                  <a:srgbClr val="CC0066"/>
                </a:solidFill>
                <a:latin typeface="Calibri" panose="020F0502020204030204" pitchFamily="34" charset="0"/>
              </a:rPr>
              <a:t>Distribution:</a:t>
            </a:r>
          </a:p>
          <a:p>
            <a:pPr marL="0" indent="0">
              <a:defRPr/>
            </a:pPr>
            <a:r>
              <a:rPr lang="it-IT" altLang="it-IT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Asymmetric</a:t>
            </a:r>
            <a:endParaRPr lang="it-IT" altLang="it-IT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31" name="Text Box 5"/>
          <p:cNvSpPr txBox="1">
            <a:spLocks noChangeArrowheads="1"/>
          </p:cNvSpPr>
          <p:nvPr/>
        </p:nvSpPr>
        <p:spPr bwMode="auto">
          <a:xfrm>
            <a:off x="6011336" y="5522919"/>
            <a:ext cx="1680416" cy="83099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marL="198438" indent="-198438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it-IT" altLang="it-IT" b="1" dirty="0" err="1" smtClean="0">
                <a:solidFill>
                  <a:srgbClr val="CC0066"/>
                </a:solidFill>
                <a:latin typeface="Calibri" panose="020F0502020204030204" pitchFamily="34" charset="0"/>
              </a:rPr>
              <a:t>Evolution</a:t>
            </a:r>
            <a:r>
              <a:rPr lang="it-IT" altLang="it-IT" b="1" dirty="0" smtClean="0">
                <a:solidFill>
                  <a:srgbClr val="CC0066"/>
                </a:solidFill>
                <a:latin typeface="Calibri" panose="020F0502020204030204" pitchFamily="34" charset="0"/>
              </a:rPr>
              <a:t>:</a:t>
            </a:r>
          </a:p>
          <a:p>
            <a:pPr marL="0" indent="0">
              <a:defRPr/>
            </a:pPr>
            <a:r>
              <a:rPr lang="it-IT" altLang="it-IT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Variable</a:t>
            </a:r>
            <a:endParaRPr lang="it-IT" altLang="it-IT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cxnSp>
        <p:nvCxnSpPr>
          <p:cNvPr id="27" name="Connettore 1 17">
            <a:extLst>
              <a:ext uri="{FF2B5EF4-FFF2-40B4-BE49-F238E27FC236}">
                <a16:creationId xmlns="" xmlns:a16="http://schemas.microsoft.com/office/drawing/2014/main" id="{7BAA952C-42BF-4183-BE7E-D45D9E600E20}"/>
              </a:ext>
            </a:extLst>
          </p:cNvPr>
          <p:cNvCxnSpPr/>
          <p:nvPr/>
        </p:nvCxnSpPr>
        <p:spPr>
          <a:xfrm>
            <a:off x="686403" y="1224000"/>
            <a:ext cx="7771199" cy="0"/>
          </a:xfrm>
          <a:prstGeom prst="line">
            <a:avLst/>
          </a:prstGeom>
          <a:ln w="28575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2">
            <a:extLst>
              <a:ext uri="{FF2B5EF4-FFF2-40B4-BE49-F238E27FC236}">
                <a16:creationId xmlns="" xmlns:a16="http://schemas.microsoft.com/office/drawing/2014/main" id="{2493CC34-584E-44E2-A0BF-1256EB6AED41}"/>
              </a:ext>
            </a:extLst>
          </p:cNvPr>
          <p:cNvSpPr/>
          <p:nvPr/>
        </p:nvSpPr>
        <p:spPr>
          <a:xfrm>
            <a:off x="1046894" y="468000"/>
            <a:ext cx="7044955" cy="990566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89986" tIns="46793" rIns="89986" bIns="46793" anchor="ctr" anchorCtr="0" compatLnSpc="1"/>
          <a:lstStyle/>
          <a:p>
            <a:pPr algn="ctr" hangingPunct="0">
              <a:tabLst>
                <a:tab pos="0" algn="l"/>
                <a:tab pos="914217" algn="l"/>
                <a:tab pos="1828434" algn="l"/>
                <a:tab pos="2742650" algn="l"/>
                <a:tab pos="3656868" algn="l"/>
                <a:tab pos="4571086" algn="l"/>
                <a:tab pos="5485302" algn="l"/>
                <a:tab pos="6399519" algn="l"/>
                <a:tab pos="7313737" algn="l"/>
                <a:tab pos="8227954" algn="l"/>
                <a:tab pos="9142171" algn="l"/>
                <a:tab pos="10056388" algn="l"/>
              </a:tabLst>
            </a:pPr>
            <a:r>
              <a:rPr lang="it-IT" sz="3199" b="1" dirty="0" smtClean="0">
                <a:solidFill>
                  <a:srgbClr val="009999"/>
                </a:solidFill>
                <a:latin typeface="Calibri" panose="020F0502020204030204" pitchFamily="34" charset="0"/>
                <a:ea typeface="Microsoft YaHei" pitchFamily="2"/>
                <a:cs typeface="Arial" pitchFamily="2"/>
              </a:rPr>
              <a:t>Background</a:t>
            </a:r>
            <a:endParaRPr lang="it-IT" sz="3199" b="1" dirty="0">
              <a:solidFill>
                <a:srgbClr val="009999"/>
              </a:solidFill>
              <a:latin typeface="Calibri" panose="020F0502020204030204" pitchFamily="34" charset="0"/>
              <a:ea typeface="Microsoft YaHei" pitchFamily="2"/>
              <a:cs typeface="Arial" pitchFamily="2"/>
            </a:endParaRPr>
          </a:p>
        </p:txBody>
      </p:sp>
      <p:pic>
        <p:nvPicPr>
          <p:cNvPr id="14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8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utoUpdateAnimBg="0"/>
      <p:bldP spid="29" grpId="0" autoUpdateAnimBg="0"/>
      <p:bldP spid="30" grpId="0" autoUpdateAnimBg="0"/>
      <p:bldP spid="31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Connettore 1 17">
            <a:extLst>
              <a:ext uri="{FF2B5EF4-FFF2-40B4-BE49-F238E27FC236}">
                <a16:creationId xmlns="" xmlns:a16="http://schemas.microsoft.com/office/drawing/2014/main" id="{7BAA952C-42BF-4183-BE7E-D45D9E600E20}"/>
              </a:ext>
            </a:extLst>
          </p:cNvPr>
          <p:cNvCxnSpPr/>
          <p:nvPr/>
        </p:nvCxnSpPr>
        <p:spPr>
          <a:xfrm>
            <a:off x="686403" y="1224000"/>
            <a:ext cx="7771199" cy="0"/>
          </a:xfrm>
          <a:prstGeom prst="line">
            <a:avLst/>
          </a:prstGeom>
          <a:ln w="28575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2">
            <a:extLst>
              <a:ext uri="{FF2B5EF4-FFF2-40B4-BE49-F238E27FC236}">
                <a16:creationId xmlns="" xmlns:a16="http://schemas.microsoft.com/office/drawing/2014/main" id="{2493CC34-584E-44E2-A0BF-1256EB6AED41}"/>
              </a:ext>
            </a:extLst>
          </p:cNvPr>
          <p:cNvSpPr/>
          <p:nvPr/>
        </p:nvSpPr>
        <p:spPr>
          <a:xfrm>
            <a:off x="1046894" y="468000"/>
            <a:ext cx="7044955" cy="990566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89986" tIns="46793" rIns="89986" bIns="46793" anchor="ctr" anchorCtr="0" compatLnSpc="1"/>
          <a:lstStyle/>
          <a:p>
            <a:pPr algn="ctr" hangingPunct="0">
              <a:tabLst>
                <a:tab pos="0" algn="l"/>
                <a:tab pos="914217" algn="l"/>
                <a:tab pos="1828434" algn="l"/>
                <a:tab pos="2742650" algn="l"/>
                <a:tab pos="3656868" algn="l"/>
                <a:tab pos="4571086" algn="l"/>
                <a:tab pos="5485302" algn="l"/>
                <a:tab pos="6399519" algn="l"/>
                <a:tab pos="7313737" algn="l"/>
                <a:tab pos="8227954" algn="l"/>
                <a:tab pos="9142171" algn="l"/>
                <a:tab pos="10056388" algn="l"/>
              </a:tabLst>
            </a:pPr>
            <a:r>
              <a:rPr lang="it-IT" sz="3199" b="1" dirty="0" smtClean="0">
                <a:solidFill>
                  <a:srgbClr val="009999"/>
                </a:solidFill>
                <a:latin typeface="Calibri" panose="020F0502020204030204" pitchFamily="34" charset="0"/>
                <a:ea typeface="Microsoft YaHei" pitchFamily="2"/>
                <a:cs typeface="Arial" pitchFamily="2"/>
              </a:rPr>
              <a:t>Background</a:t>
            </a:r>
            <a:endParaRPr lang="it-IT" sz="3199" b="1" dirty="0">
              <a:solidFill>
                <a:srgbClr val="009999"/>
              </a:solidFill>
              <a:latin typeface="Calibri" panose="020F0502020204030204" pitchFamily="34" charset="0"/>
              <a:ea typeface="Microsoft YaHei" pitchFamily="2"/>
              <a:cs typeface="Arial" pitchFamily="2"/>
            </a:endParaRPr>
          </a:p>
        </p:txBody>
      </p:sp>
      <p:pic>
        <p:nvPicPr>
          <p:cNvPr id="11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8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uppo 4"/>
          <p:cNvGrpSpPr/>
          <p:nvPr/>
        </p:nvGrpSpPr>
        <p:grpSpPr>
          <a:xfrm>
            <a:off x="156190" y="1167135"/>
            <a:ext cx="8900051" cy="5463227"/>
            <a:chOff x="156190" y="1167135"/>
            <a:chExt cx="8900051" cy="5463227"/>
          </a:xfrm>
        </p:grpSpPr>
        <p:sp>
          <p:nvSpPr>
            <p:cNvPr id="74" name="Rettangolo 73"/>
            <p:cNvSpPr/>
            <p:nvPr/>
          </p:nvSpPr>
          <p:spPr>
            <a:xfrm>
              <a:off x="4834269" y="4365104"/>
              <a:ext cx="3914195" cy="224878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17"/>
            <p:cNvSpPr>
              <a:spLocks noChangeArrowheads="1"/>
            </p:cNvSpPr>
            <p:nvPr/>
          </p:nvSpPr>
          <p:spPr bwMode="auto">
            <a:xfrm rot="16200000">
              <a:off x="7954722" y="5423824"/>
              <a:ext cx="1895262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defRPr/>
              </a:pPr>
              <a:r>
                <a:rPr lang="en-US" altLang="it-IT" sz="1400" dirty="0" err="1">
                  <a:solidFill>
                    <a:srgbClr val="000000"/>
                  </a:solidFill>
                  <a:latin typeface="+mn-lt"/>
                  <a:cs typeface="Times New Roman" pitchFamily="18" charset="0"/>
                </a:rPr>
                <a:t>Filippi</a:t>
              </a:r>
              <a:r>
                <a:rPr lang="en-US" altLang="it-IT" sz="1400" dirty="0">
                  <a:solidFill>
                    <a:srgbClr val="000000"/>
                  </a:solidFill>
                  <a:latin typeface="+mn-lt"/>
                  <a:cs typeface="Times New Roman" pitchFamily="18" charset="0"/>
                </a:rPr>
                <a:t> et al., Brain 2019</a:t>
              </a:r>
            </a:p>
          </p:txBody>
        </p:sp>
        <p:sp>
          <p:nvSpPr>
            <p:cNvPr id="73" name="Rettangolo 72"/>
            <p:cNvSpPr/>
            <p:nvPr/>
          </p:nvSpPr>
          <p:spPr>
            <a:xfrm>
              <a:off x="156190" y="4381574"/>
              <a:ext cx="4415813" cy="224878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ttangolo 45"/>
            <p:cNvSpPr/>
            <p:nvPr/>
          </p:nvSpPr>
          <p:spPr>
            <a:xfrm>
              <a:off x="4834269" y="1628801"/>
              <a:ext cx="4011965" cy="224878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ttangolo 26"/>
            <p:cNvSpPr/>
            <p:nvPr/>
          </p:nvSpPr>
          <p:spPr>
            <a:xfrm>
              <a:off x="156191" y="1628800"/>
              <a:ext cx="4415812" cy="224878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 Box 11"/>
            <p:cNvSpPr txBox="1">
              <a:spLocks noChangeArrowheads="1"/>
            </p:cNvSpPr>
            <p:nvPr/>
          </p:nvSpPr>
          <p:spPr bwMode="auto">
            <a:xfrm>
              <a:off x="156190" y="1167135"/>
              <a:ext cx="4559825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rIns="0">
              <a:spAutoFit/>
            </a:bodyPr>
            <a:lstStyle/>
            <a:p>
              <a:pPr algn="ctr"/>
              <a:r>
                <a:rPr lang="it-IT" altLang="it-IT" sz="2400" b="1" dirty="0" err="1">
                  <a:solidFill>
                    <a:srgbClr val="CC0066"/>
                  </a:solidFill>
                  <a:latin typeface="Calibri" pitchFamily="34" charset="0"/>
                </a:rPr>
                <a:t>Periventricular</a:t>
              </a:r>
              <a:r>
                <a:rPr lang="it-IT" altLang="it-IT" sz="2400" b="1" dirty="0">
                  <a:solidFill>
                    <a:srgbClr val="CC0066"/>
                  </a:solidFill>
                  <a:latin typeface="Calibri" pitchFamily="34" charset="0"/>
                </a:rPr>
                <a:t> </a:t>
              </a:r>
              <a:r>
                <a:rPr lang="it-IT" altLang="it-IT" sz="2400" b="1" dirty="0" smtClean="0">
                  <a:solidFill>
                    <a:srgbClr val="CC0066"/>
                  </a:solidFill>
                  <a:latin typeface="Calibri" pitchFamily="34" charset="0"/>
                </a:rPr>
                <a:t>and corpus </a:t>
              </a:r>
              <a:r>
                <a:rPr lang="it-IT" altLang="it-IT" sz="2400" b="1" dirty="0" err="1" smtClean="0">
                  <a:solidFill>
                    <a:srgbClr val="CC0066"/>
                  </a:solidFill>
                  <a:latin typeface="Calibri" pitchFamily="34" charset="0"/>
                </a:rPr>
                <a:t>callosum</a:t>
              </a:r>
              <a:endParaRPr lang="it-IT" altLang="it-IT" sz="2400" b="1" dirty="0">
                <a:solidFill>
                  <a:srgbClr val="CC0066"/>
                </a:solidFill>
                <a:latin typeface="Calibri" pitchFamily="34" charset="0"/>
              </a:endParaRPr>
            </a:p>
          </p:txBody>
        </p:sp>
        <p:pic>
          <p:nvPicPr>
            <p:cNvPr id="32" name="Picture 5" descr="C:\Users\Paolo\Documents\002_Milan_from_july2018\Progetti\002_Review-Editorial\004_Workshop lesions\x_figure\PV\001_flair_ax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878" t="12609" r="19310" b="9256"/>
            <a:stretch/>
          </p:blipFill>
          <p:spPr bwMode="auto">
            <a:xfrm>
              <a:off x="439996" y="1716582"/>
              <a:ext cx="1699890" cy="21610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" name="Picture 7" descr="C:\Users\Paolo\Documents\002_Milan_from_july2018\Progetti\002_Review-Editorial\004_Workshop lesions\x_figure\PV\011_flair_sag_cc.pn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873" t="5589" r="26587" b="39248"/>
            <a:stretch/>
          </p:blipFill>
          <p:spPr bwMode="auto">
            <a:xfrm>
              <a:off x="2426824" y="1738471"/>
              <a:ext cx="2084225" cy="20344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" name="Rettangolo 36"/>
            <p:cNvSpPr/>
            <p:nvPr/>
          </p:nvSpPr>
          <p:spPr>
            <a:xfrm>
              <a:off x="1289941" y="2929272"/>
              <a:ext cx="607906" cy="573160"/>
            </a:xfrm>
            <a:prstGeom prst="rect">
              <a:avLst/>
            </a:prstGeom>
            <a:noFill/>
            <a:ln w="28575">
              <a:solidFill>
                <a:srgbClr val="CC0066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C0066"/>
                </a:solidFill>
              </a:endParaRPr>
            </a:p>
          </p:txBody>
        </p:sp>
        <p:sp>
          <p:nvSpPr>
            <p:cNvPr id="39" name="Rettangolo 38"/>
            <p:cNvSpPr/>
            <p:nvPr/>
          </p:nvSpPr>
          <p:spPr>
            <a:xfrm>
              <a:off x="2651817" y="2329775"/>
              <a:ext cx="607906" cy="573160"/>
            </a:xfrm>
            <a:prstGeom prst="rect">
              <a:avLst/>
            </a:prstGeom>
            <a:noFill/>
            <a:ln w="28575">
              <a:solidFill>
                <a:srgbClr val="CC0066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C0066"/>
                </a:solidFill>
              </a:endParaRPr>
            </a:p>
          </p:txBody>
        </p:sp>
        <p:sp>
          <p:nvSpPr>
            <p:cNvPr id="40" name="Text Box 11"/>
            <p:cNvSpPr txBox="1">
              <a:spLocks noChangeArrowheads="1"/>
            </p:cNvSpPr>
            <p:nvPr/>
          </p:nvSpPr>
          <p:spPr bwMode="auto">
            <a:xfrm>
              <a:off x="4916519" y="1167135"/>
              <a:ext cx="3847464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altLang="it-IT" sz="2400" b="1" dirty="0" err="1">
                  <a:solidFill>
                    <a:srgbClr val="CC0066"/>
                  </a:solidFill>
                  <a:latin typeface="Calibri" pitchFamily="34" charset="0"/>
                </a:rPr>
                <a:t>Juxtacortical</a:t>
              </a:r>
              <a:r>
                <a:rPr lang="it-IT" altLang="it-IT" sz="2400" b="1" dirty="0">
                  <a:solidFill>
                    <a:srgbClr val="CC0066"/>
                  </a:solidFill>
                  <a:latin typeface="Calibri" pitchFamily="34" charset="0"/>
                </a:rPr>
                <a:t>/</a:t>
              </a:r>
              <a:r>
                <a:rPr lang="it-IT" altLang="it-IT" sz="2400" b="1" dirty="0" err="1">
                  <a:solidFill>
                    <a:srgbClr val="CC0066"/>
                  </a:solidFill>
                  <a:latin typeface="Calibri" pitchFamily="34" charset="0"/>
                </a:rPr>
                <a:t>Cortical</a:t>
              </a:r>
              <a:r>
                <a:rPr lang="it-IT" altLang="it-IT" sz="2400" b="1" dirty="0">
                  <a:solidFill>
                    <a:srgbClr val="CC0066"/>
                  </a:solidFill>
                  <a:latin typeface="Calibri" pitchFamily="34" charset="0"/>
                </a:rPr>
                <a:t> </a:t>
              </a:r>
              <a:r>
                <a:rPr lang="it-IT" altLang="it-IT" sz="2400" b="1" dirty="0" err="1">
                  <a:solidFill>
                    <a:srgbClr val="CC0066"/>
                  </a:solidFill>
                  <a:latin typeface="Calibri" pitchFamily="34" charset="0"/>
                </a:rPr>
                <a:t>lesions</a:t>
              </a:r>
              <a:endParaRPr lang="it-IT" altLang="it-IT" sz="2400" b="1" dirty="0">
                <a:solidFill>
                  <a:srgbClr val="CC0066"/>
                </a:solidFill>
                <a:latin typeface="Calibri" pitchFamily="34" charset="0"/>
              </a:endParaRPr>
            </a:p>
          </p:txBody>
        </p:sp>
        <p:pic>
          <p:nvPicPr>
            <p:cNvPr id="41" name="Picture 16" descr="C:\Users\Paolo\Documents\002_Milan_from_july2018\Progetti\002_Review-Editorial\004_Workshop lesions\x_figure\JC\104_DIR_ax_1CLs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422" t="15721" r="17516" b="11458"/>
            <a:stretch/>
          </p:blipFill>
          <p:spPr bwMode="auto">
            <a:xfrm>
              <a:off x="6876256" y="1628800"/>
              <a:ext cx="1910234" cy="22058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2" name="Picture 20" descr="C:\Users\Paolo\Downloads\JC.jpeg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4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700" t="17243" r="19281" b="5827"/>
            <a:stretch/>
          </p:blipFill>
          <p:spPr bwMode="auto">
            <a:xfrm>
              <a:off x="4981272" y="1676480"/>
              <a:ext cx="1742937" cy="21276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Rettangolo 42"/>
            <p:cNvSpPr/>
            <p:nvPr/>
          </p:nvSpPr>
          <p:spPr>
            <a:xfrm>
              <a:off x="5064410" y="2272098"/>
              <a:ext cx="607906" cy="459625"/>
            </a:xfrm>
            <a:prstGeom prst="rect">
              <a:avLst/>
            </a:prstGeom>
            <a:noFill/>
            <a:ln w="28575">
              <a:solidFill>
                <a:srgbClr val="CC0066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ttangolo 43"/>
            <p:cNvSpPr/>
            <p:nvPr/>
          </p:nvSpPr>
          <p:spPr>
            <a:xfrm>
              <a:off x="7078253" y="2671284"/>
              <a:ext cx="447981" cy="463302"/>
            </a:xfrm>
            <a:prstGeom prst="rect">
              <a:avLst/>
            </a:prstGeom>
            <a:noFill/>
            <a:ln w="28575">
              <a:solidFill>
                <a:srgbClr val="CC0066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Text Box 11"/>
            <p:cNvSpPr txBox="1">
              <a:spLocks noChangeArrowheads="1"/>
            </p:cNvSpPr>
            <p:nvPr/>
          </p:nvSpPr>
          <p:spPr bwMode="auto">
            <a:xfrm>
              <a:off x="918559" y="3903439"/>
              <a:ext cx="2834302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altLang="it-IT" sz="2400" b="1" dirty="0" err="1">
                  <a:solidFill>
                    <a:srgbClr val="CC0066"/>
                  </a:solidFill>
                  <a:latin typeface="Calibri" pitchFamily="34" charset="0"/>
                </a:rPr>
                <a:t>Infratentorial</a:t>
              </a:r>
              <a:r>
                <a:rPr lang="it-IT" altLang="it-IT" sz="2400" b="1" dirty="0">
                  <a:solidFill>
                    <a:srgbClr val="CC0066"/>
                  </a:solidFill>
                  <a:latin typeface="Calibri" pitchFamily="34" charset="0"/>
                </a:rPr>
                <a:t> </a:t>
              </a:r>
              <a:r>
                <a:rPr lang="it-IT" altLang="it-IT" sz="2400" b="1" dirty="0" err="1">
                  <a:solidFill>
                    <a:srgbClr val="CC0066"/>
                  </a:solidFill>
                  <a:latin typeface="Calibri" pitchFamily="34" charset="0"/>
                </a:rPr>
                <a:t>lesions</a:t>
              </a:r>
              <a:endParaRPr lang="it-IT" altLang="it-IT" sz="2400" b="1" dirty="0">
                <a:solidFill>
                  <a:srgbClr val="CC0066"/>
                </a:solidFill>
                <a:latin typeface="Calibri" pitchFamily="34" charset="0"/>
              </a:endParaRPr>
            </a:p>
          </p:txBody>
        </p:sp>
        <p:pic>
          <p:nvPicPr>
            <p:cNvPr id="48" name="Picture 7" descr="C:\Users\Paolo\Documents\002_Milan_from_july2018\Progetti\002_Review-Editorial\004_Workshop lesions\x_figure\PF\002_flair_ax.png"/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71" t="4869" r="18542" b="9151"/>
            <a:stretch/>
          </p:blipFill>
          <p:spPr bwMode="auto">
            <a:xfrm>
              <a:off x="411513" y="4404679"/>
              <a:ext cx="1924197" cy="22025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9" name="Picture 13" descr="C:\Users\Paolo\Documents\002_Milan_from_july2018\Progetti\002_Review-Editorial\004_Workshop lesions\x_figure\PF\007_flair_ax.png"/>
            <p:cNvPicPr>
              <a:picLocks noChangeArrowheads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237" t="20730" r="21645" b="12889"/>
            <a:stretch/>
          </p:blipFill>
          <p:spPr bwMode="auto">
            <a:xfrm>
              <a:off x="2335710" y="4404679"/>
              <a:ext cx="1916017" cy="22025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Rettangolo 49"/>
            <p:cNvSpPr/>
            <p:nvPr/>
          </p:nvSpPr>
          <p:spPr>
            <a:xfrm>
              <a:off x="1285438" y="5652439"/>
              <a:ext cx="490233" cy="449990"/>
            </a:xfrm>
            <a:prstGeom prst="rect">
              <a:avLst/>
            </a:prstGeom>
            <a:noFill/>
            <a:ln w="28575">
              <a:solidFill>
                <a:srgbClr val="CC0066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4725" tIns="37362" rIns="74725" bIns="37362" rtlCol="0" anchor="ctr"/>
            <a:lstStyle/>
            <a:p>
              <a:pPr algn="ctr"/>
              <a:endParaRPr lang="en-US"/>
            </a:p>
          </p:txBody>
        </p:sp>
        <p:sp>
          <p:nvSpPr>
            <p:cNvPr id="51" name="Rettangolo 50"/>
            <p:cNvSpPr/>
            <p:nvPr/>
          </p:nvSpPr>
          <p:spPr>
            <a:xfrm>
              <a:off x="3553176" y="5926585"/>
              <a:ext cx="490233" cy="449990"/>
            </a:xfrm>
            <a:prstGeom prst="rect">
              <a:avLst/>
            </a:prstGeom>
            <a:noFill/>
            <a:ln w="28575">
              <a:solidFill>
                <a:srgbClr val="CC0066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4725" tIns="37362" rIns="74725" bIns="37362" rtlCol="0" anchor="ctr"/>
            <a:lstStyle/>
            <a:p>
              <a:pPr algn="ctr"/>
              <a:endParaRPr lang="en-US"/>
            </a:p>
          </p:txBody>
        </p:sp>
        <p:sp>
          <p:nvSpPr>
            <p:cNvPr id="52" name="Rettangolo 51"/>
            <p:cNvSpPr/>
            <p:nvPr/>
          </p:nvSpPr>
          <p:spPr>
            <a:xfrm>
              <a:off x="2688033" y="5958172"/>
              <a:ext cx="490233" cy="449990"/>
            </a:xfrm>
            <a:prstGeom prst="rect">
              <a:avLst/>
            </a:prstGeom>
            <a:noFill/>
            <a:ln w="28575">
              <a:solidFill>
                <a:srgbClr val="CC0066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4725" tIns="37362" rIns="74725" bIns="37362" rtlCol="0" anchor="ctr"/>
            <a:lstStyle/>
            <a:p>
              <a:pPr algn="ctr"/>
              <a:endParaRPr lang="en-US"/>
            </a:p>
          </p:txBody>
        </p:sp>
        <p:sp>
          <p:nvSpPr>
            <p:cNvPr id="62" name="Text Box 11"/>
            <p:cNvSpPr txBox="1">
              <a:spLocks noChangeArrowheads="1"/>
            </p:cNvSpPr>
            <p:nvPr/>
          </p:nvSpPr>
          <p:spPr bwMode="auto">
            <a:xfrm>
              <a:off x="5566729" y="3903439"/>
              <a:ext cx="2547044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altLang="it-IT" sz="2400" b="1" dirty="0" err="1">
                  <a:solidFill>
                    <a:srgbClr val="CC0066"/>
                  </a:solidFill>
                  <a:latin typeface="Calibri" pitchFamily="34" charset="0"/>
                </a:rPr>
                <a:t>Spinal</a:t>
              </a:r>
              <a:r>
                <a:rPr lang="it-IT" altLang="it-IT" sz="2400" b="1" dirty="0">
                  <a:solidFill>
                    <a:srgbClr val="CC0066"/>
                  </a:solidFill>
                  <a:latin typeface="Calibri" pitchFamily="34" charset="0"/>
                </a:rPr>
                <a:t> </a:t>
              </a:r>
              <a:r>
                <a:rPr lang="it-IT" altLang="it-IT" sz="2400" b="1" dirty="0" err="1">
                  <a:solidFill>
                    <a:srgbClr val="CC0066"/>
                  </a:solidFill>
                  <a:latin typeface="Calibri" pitchFamily="34" charset="0"/>
                </a:rPr>
                <a:t>cord</a:t>
              </a:r>
              <a:r>
                <a:rPr lang="it-IT" altLang="it-IT" sz="2400" b="1" dirty="0">
                  <a:solidFill>
                    <a:srgbClr val="CC0066"/>
                  </a:solidFill>
                  <a:latin typeface="Calibri" pitchFamily="34" charset="0"/>
                </a:rPr>
                <a:t> </a:t>
              </a:r>
              <a:r>
                <a:rPr lang="it-IT" altLang="it-IT" sz="2400" b="1" dirty="0" err="1">
                  <a:solidFill>
                    <a:srgbClr val="CC0066"/>
                  </a:solidFill>
                  <a:latin typeface="Calibri" pitchFamily="34" charset="0"/>
                </a:rPr>
                <a:t>lesions</a:t>
              </a:r>
              <a:endParaRPr lang="it-IT" altLang="it-IT" sz="2400" b="1" dirty="0">
                <a:solidFill>
                  <a:srgbClr val="CC0066"/>
                </a:solidFill>
                <a:latin typeface="Calibri" pitchFamily="34" charset="0"/>
              </a:endParaRPr>
            </a:p>
          </p:txBody>
        </p:sp>
        <p:pic>
          <p:nvPicPr>
            <p:cNvPr id="63" name="Picture 2" descr="C:\Users\Paolo\Documents\002_Milan_from_july2018\Congressi\2018\Workshop_Lesions_December 2018\figure\T2_ax_lesion.png"/>
            <p:cNvPicPr>
              <a:picLocks noChangeAspect="1" noChangeArrowheads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643" t="28654" r="40072" b="45987"/>
            <a:stretch/>
          </p:blipFill>
          <p:spPr bwMode="auto">
            <a:xfrm>
              <a:off x="7252217" y="4509120"/>
              <a:ext cx="1134356" cy="875487"/>
            </a:xfrm>
            <a:prstGeom prst="rect">
              <a:avLst/>
            </a:prstGeom>
            <a:noFill/>
            <a:ln w="28575">
              <a:solidFill>
                <a:srgbClr val="CC0066"/>
              </a:solidFill>
              <a:prstDash val="dash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4" name="Picture 13" descr="C:\Users\Paolo\Documents\002_Milan_from_july2018\Congressi\2018\Workshop_Lesions_December 2018\figure\stir_lesions.png"/>
            <p:cNvPicPr>
              <a:picLocks noChangeAspect="1" noChangeArrowheads="1"/>
            </p:cNvPicPr>
            <p:nvPr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294" t="766" r="40357" b="53595"/>
            <a:stretch/>
          </p:blipFill>
          <p:spPr bwMode="auto">
            <a:xfrm>
              <a:off x="6312242" y="4509120"/>
              <a:ext cx="753730" cy="20011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5" name="Picture 17" descr="C:\Users\Paolo\Documents\002_Milan_from_july2018\Congressi\2018\Workshop_Lesions_December 2018\figure\T1_ax_lesion.png"/>
            <p:cNvPicPr>
              <a:picLocks noChangeAspect="1" noChangeArrowheads="1"/>
            </p:cNvPicPr>
            <p:nvPr/>
          </p:nvPicPr>
          <p:blipFill rotWithShape="1"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sharpenSoften amount="-30000"/>
                      </a14:imgEffect>
                      <a14:imgEffect>
                        <a14:brightnessContrast bright="-20000" contrast="3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815" t="43379" r="43729" b="43877"/>
            <a:stretch/>
          </p:blipFill>
          <p:spPr bwMode="auto">
            <a:xfrm flipH="1">
              <a:off x="7254068" y="5661248"/>
              <a:ext cx="1134356" cy="817480"/>
            </a:xfrm>
            <a:prstGeom prst="rect">
              <a:avLst/>
            </a:prstGeom>
            <a:noFill/>
            <a:ln w="28575">
              <a:solidFill>
                <a:srgbClr val="CC0066"/>
              </a:solidFill>
              <a:prstDash val="dash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6" name="Picture 56" descr="SC_les_STIR_2"/>
            <p:cNvPicPr>
              <a:picLocks noChangeAspect="1" noChangeArrowheads="1"/>
            </p:cNvPicPr>
            <p:nvPr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694" t="13180" r="39435" b="41744"/>
            <a:stretch/>
          </p:blipFill>
          <p:spPr bwMode="auto">
            <a:xfrm>
              <a:off x="5157691" y="4509120"/>
              <a:ext cx="1013120" cy="20011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67" name="Connettore 1 66"/>
            <p:cNvCxnSpPr/>
            <p:nvPr/>
          </p:nvCxnSpPr>
          <p:spPr>
            <a:xfrm>
              <a:off x="6454629" y="5221458"/>
              <a:ext cx="359246" cy="151758"/>
            </a:xfrm>
            <a:prstGeom prst="line">
              <a:avLst/>
            </a:prstGeom>
            <a:ln w="57150">
              <a:solidFill>
                <a:srgbClr val="CC0066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Triangolo isoscele 67"/>
            <p:cNvSpPr>
              <a:spLocks noChangeAspect="1"/>
            </p:cNvSpPr>
            <p:nvPr/>
          </p:nvSpPr>
          <p:spPr>
            <a:xfrm>
              <a:off x="7533971" y="5013176"/>
              <a:ext cx="144000" cy="139170"/>
            </a:xfrm>
            <a:prstGeom prst="triangle">
              <a:avLst/>
            </a:prstGeom>
            <a:solidFill>
              <a:srgbClr val="CC0066"/>
            </a:solidFill>
            <a:ln>
              <a:solidFill>
                <a:srgbClr val="CC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Triangolo isoscele 68"/>
            <p:cNvSpPr>
              <a:spLocks noChangeAspect="1"/>
            </p:cNvSpPr>
            <p:nvPr/>
          </p:nvSpPr>
          <p:spPr>
            <a:xfrm>
              <a:off x="7894011" y="5004828"/>
              <a:ext cx="144000" cy="139170"/>
            </a:xfrm>
            <a:prstGeom prst="triangle">
              <a:avLst/>
            </a:prstGeom>
            <a:solidFill>
              <a:srgbClr val="CC0066"/>
            </a:solidFill>
            <a:ln>
              <a:solidFill>
                <a:srgbClr val="CC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Triangolo isoscele 69"/>
            <p:cNvSpPr>
              <a:spLocks noChangeAspect="1"/>
            </p:cNvSpPr>
            <p:nvPr/>
          </p:nvSpPr>
          <p:spPr>
            <a:xfrm>
              <a:off x="7563351" y="6172570"/>
              <a:ext cx="144000" cy="139170"/>
            </a:xfrm>
            <a:prstGeom prst="triangle">
              <a:avLst/>
            </a:prstGeom>
            <a:solidFill>
              <a:srgbClr val="CC0066"/>
            </a:solidFill>
            <a:ln>
              <a:solidFill>
                <a:srgbClr val="CC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Triangolo isoscele 70"/>
            <p:cNvSpPr>
              <a:spLocks noChangeAspect="1"/>
            </p:cNvSpPr>
            <p:nvPr/>
          </p:nvSpPr>
          <p:spPr>
            <a:xfrm>
              <a:off x="7911344" y="6151580"/>
              <a:ext cx="144000" cy="139170"/>
            </a:xfrm>
            <a:prstGeom prst="triangle">
              <a:avLst/>
            </a:prstGeom>
            <a:solidFill>
              <a:srgbClr val="CC0066"/>
            </a:solidFill>
            <a:ln>
              <a:solidFill>
                <a:srgbClr val="CC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ttangolo 71"/>
            <p:cNvSpPr/>
            <p:nvPr/>
          </p:nvSpPr>
          <p:spPr>
            <a:xfrm>
              <a:off x="5466325" y="5495859"/>
              <a:ext cx="490233" cy="449990"/>
            </a:xfrm>
            <a:prstGeom prst="rect">
              <a:avLst/>
            </a:prstGeom>
            <a:noFill/>
            <a:ln w="28575">
              <a:solidFill>
                <a:srgbClr val="CC0066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4725" tIns="37362" rIns="74725" bIns="37362"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o 4"/>
          <p:cNvGrpSpPr/>
          <p:nvPr/>
        </p:nvGrpSpPr>
        <p:grpSpPr>
          <a:xfrm>
            <a:off x="807947" y="1196752"/>
            <a:ext cx="7603889" cy="5616624"/>
            <a:chOff x="909078" y="880249"/>
            <a:chExt cx="8555696" cy="5616624"/>
          </a:xfrm>
        </p:grpSpPr>
        <p:sp>
          <p:nvSpPr>
            <p:cNvPr id="8" name="Text Box 2"/>
            <p:cNvSpPr txBox="1">
              <a:spLocks noChangeArrowheads="1"/>
            </p:cNvSpPr>
            <p:nvPr/>
          </p:nvSpPr>
          <p:spPr bwMode="auto">
            <a:xfrm>
              <a:off x="2026790" y="880249"/>
              <a:ext cx="6162039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198438" indent="-198438" algn="ctr" eaLnBrk="0" hangingPunct="0"/>
              <a:r>
                <a:rPr lang="it-IT" altLang="it-IT" sz="2400" b="1" dirty="0" err="1" smtClean="0">
                  <a:solidFill>
                    <a:srgbClr val="CC0066"/>
                  </a:solidFill>
                  <a:latin typeface="Calibri" pitchFamily="34" charset="0"/>
                </a:rPr>
                <a:t>Optic</a:t>
              </a:r>
              <a:r>
                <a:rPr lang="it-IT" altLang="it-IT" sz="2400" b="1" dirty="0" smtClean="0">
                  <a:solidFill>
                    <a:srgbClr val="CC0066"/>
                  </a:solidFill>
                  <a:latin typeface="Calibri" pitchFamily="34" charset="0"/>
                </a:rPr>
                <a:t> </a:t>
              </a:r>
              <a:r>
                <a:rPr lang="it-IT" altLang="it-IT" sz="2400" b="1" dirty="0" err="1" smtClean="0">
                  <a:solidFill>
                    <a:srgbClr val="CC0066"/>
                  </a:solidFill>
                  <a:latin typeface="Calibri" pitchFamily="34" charset="0"/>
                </a:rPr>
                <a:t>nerve</a:t>
              </a:r>
              <a:endParaRPr lang="it-IT" altLang="it-IT" sz="2400" b="1" dirty="0">
                <a:solidFill>
                  <a:srgbClr val="CC0066"/>
                </a:solidFill>
                <a:latin typeface="Calibri" pitchFamily="34" charset="0"/>
              </a:endParaRPr>
            </a:p>
          </p:txBody>
        </p:sp>
        <p:grpSp>
          <p:nvGrpSpPr>
            <p:cNvPr id="4" name="Gruppo 3"/>
            <p:cNvGrpSpPr/>
            <p:nvPr/>
          </p:nvGrpSpPr>
          <p:grpSpPr>
            <a:xfrm>
              <a:off x="909078" y="1412776"/>
              <a:ext cx="8555696" cy="5084097"/>
              <a:chOff x="909078" y="1412776"/>
              <a:chExt cx="8555696" cy="5084097"/>
            </a:xfrm>
          </p:grpSpPr>
          <p:grpSp>
            <p:nvGrpSpPr>
              <p:cNvPr id="3" name="Gruppo 2"/>
              <p:cNvGrpSpPr/>
              <p:nvPr/>
            </p:nvGrpSpPr>
            <p:grpSpPr>
              <a:xfrm>
                <a:off x="2424245" y="1412776"/>
                <a:ext cx="5243058" cy="2450278"/>
                <a:chOff x="1845576" y="1870593"/>
                <a:chExt cx="6539078" cy="3286599"/>
              </a:xfrm>
            </p:grpSpPr>
            <p:grpSp>
              <p:nvGrpSpPr>
                <p:cNvPr id="9" name="Gruppo 8"/>
                <p:cNvGrpSpPr/>
                <p:nvPr/>
              </p:nvGrpSpPr>
              <p:grpSpPr>
                <a:xfrm>
                  <a:off x="1845576" y="1870593"/>
                  <a:ext cx="6539078" cy="3286599"/>
                  <a:chOff x="1543894" y="2708920"/>
                  <a:chExt cx="6539078" cy="3286599"/>
                </a:xfrm>
              </p:grpSpPr>
              <p:sp>
                <p:nvSpPr>
                  <p:cNvPr id="10" name="Rettangolo 9"/>
                  <p:cNvSpPr/>
                  <p:nvPr/>
                </p:nvSpPr>
                <p:spPr>
                  <a:xfrm>
                    <a:off x="1543894" y="2725269"/>
                    <a:ext cx="6539078" cy="3270250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it-IT"/>
                  </a:p>
                </p:txBody>
              </p:sp>
              <p:grpSp>
                <p:nvGrpSpPr>
                  <p:cNvPr id="11" name="Gruppo 10"/>
                  <p:cNvGrpSpPr/>
                  <p:nvPr/>
                </p:nvGrpSpPr>
                <p:grpSpPr>
                  <a:xfrm>
                    <a:off x="1615902" y="2708920"/>
                    <a:ext cx="6467070" cy="3278501"/>
                    <a:chOff x="1615902" y="2708920"/>
                    <a:chExt cx="6467070" cy="3278501"/>
                  </a:xfrm>
                </p:grpSpPr>
                <p:pic>
                  <p:nvPicPr>
                    <p:cNvPr id="12" name="Immagine 3"/>
                    <p:cNvPicPr>
                      <a:picLocks noChangeAspect="1"/>
                    </p:cNvPicPr>
                    <p:nvPr/>
                  </p:nvPicPr>
                  <p:blipFill>
                    <a:blip r:embed="rId2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1615902" y="2708920"/>
                      <a:ext cx="4113591" cy="327025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</p:pic>
                <p:pic>
                  <p:nvPicPr>
                    <p:cNvPr id="13" name="Immagine 4"/>
                    <p:cNvPicPr>
                      <a:picLocks noChangeAspect="1"/>
                    </p:cNvPicPr>
                    <p:nvPr/>
                  </p:nvPicPr>
                  <p:blipFill>
                    <a:blip r:embed="rId3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5739539" y="2725269"/>
                      <a:ext cx="2343433" cy="148290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</p:pic>
                <p:pic>
                  <p:nvPicPr>
                    <p:cNvPr id="14" name="Immagine 5"/>
                    <p:cNvPicPr>
                      <a:picLocks noChangeAspect="1"/>
                    </p:cNvPicPr>
                    <p:nvPr/>
                  </p:nvPicPr>
                  <p:blipFill>
                    <a:blip r:embed="rId4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5739539" y="4224629"/>
                      <a:ext cx="2343433" cy="1762792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</p:pic>
              </p:grpSp>
            </p:grpSp>
            <p:cxnSp>
              <p:nvCxnSpPr>
                <p:cNvPr id="15" name="Straight Arrow Connector 2"/>
                <p:cNvCxnSpPr>
                  <a:cxnSpLocks noChangeShapeType="1"/>
                </p:cNvCxnSpPr>
                <p:nvPr/>
              </p:nvCxnSpPr>
              <p:spPr bwMode="auto">
                <a:xfrm flipV="1">
                  <a:off x="2925696" y="4308965"/>
                  <a:ext cx="215900" cy="287338"/>
                </a:xfrm>
                <a:prstGeom prst="straightConnector1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ffectLst>
                  <a:outerShdw dist="23000" dir="5400000" rotWithShape="0">
                    <a:srgbClr val="808080">
                      <a:alpha val="34998"/>
                    </a:srgb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6" name="Straight Arrow Connector 9"/>
                <p:cNvCxnSpPr>
                  <a:cxnSpLocks noChangeShapeType="1"/>
                </p:cNvCxnSpPr>
                <p:nvPr/>
              </p:nvCxnSpPr>
              <p:spPr bwMode="auto">
                <a:xfrm flipV="1">
                  <a:off x="6814004" y="4596303"/>
                  <a:ext cx="217487" cy="288925"/>
                </a:xfrm>
                <a:prstGeom prst="straightConnector1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ffectLst>
                  <a:outerShdw dist="23000" dir="5400000" rotWithShape="0">
                    <a:srgbClr val="808080">
                      <a:alpha val="34998"/>
                    </a:srgb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7" name="Straight Arrow Connector 10"/>
                <p:cNvCxnSpPr>
                  <a:cxnSpLocks noChangeShapeType="1"/>
                </p:cNvCxnSpPr>
                <p:nvPr/>
              </p:nvCxnSpPr>
              <p:spPr bwMode="auto">
                <a:xfrm flipV="1">
                  <a:off x="6598104" y="2706914"/>
                  <a:ext cx="215900" cy="288925"/>
                </a:xfrm>
                <a:prstGeom prst="straightConnector1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ffectLst>
                  <a:outerShdw dist="23000" dir="5400000" rotWithShape="0">
                    <a:srgbClr val="808080">
                      <a:alpha val="34998"/>
                    </a:srgb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grpSp>
            <p:nvGrpSpPr>
              <p:cNvPr id="20" name="Gruppo 19"/>
              <p:cNvGrpSpPr/>
              <p:nvPr/>
            </p:nvGrpSpPr>
            <p:grpSpPr>
              <a:xfrm>
                <a:off x="909078" y="3933056"/>
                <a:ext cx="8555696" cy="2563817"/>
                <a:chOff x="729359" y="1628800"/>
                <a:chExt cx="9577064" cy="3028571"/>
              </a:xfrm>
            </p:grpSpPr>
            <p:grpSp>
              <p:nvGrpSpPr>
                <p:cNvPr id="22" name="Gruppo 21"/>
                <p:cNvGrpSpPr/>
                <p:nvPr/>
              </p:nvGrpSpPr>
              <p:grpSpPr>
                <a:xfrm>
                  <a:off x="729359" y="1628800"/>
                  <a:ext cx="9577064" cy="3024336"/>
                  <a:chOff x="716103" y="1844824"/>
                  <a:chExt cx="9577064" cy="3024336"/>
                </a:xfrm>
              </p:grpSpPr>
              <p:sp>
                <p:nvSpPr>
                  <p:cNvPr id="26" name="Rettangolo 25"/>
                  <p:cNvSpPr/>
                  <p:nvPr/>
                </p:nvSpPr>
                <p:spPr>
                  <a:xfrm>
                    <a:off x="716103" y="1844824"/>
                    <a:ext cx="9577064" cy="3024336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it-IT"/>
                  </a:p>
                </p:txBody>
              </p:sp>
              <p:pic>
                <p:nvPicPr>
                  <p:cNvPr id="27" name="Picture 7"/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7523" r="3287" b="16995"/>
                  <a:stretch/>
                </p:blipFill>
                <p:spPr bwMode="auto">
                  <a:xfrm>
                    <a:off x="843626" y="1988841"/>
                    <a:ext cx="2912533" cy="240253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28" name="Picture 8"/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787" b="28033"/>
                  <a:stretch/>
                </p:blipFill>
                <p:spPr bwMode="auto">
                  <a:xfrm>
                    <a:off x="3884455" y="1981640"/>
                    <a:ext cx="3141840" cy="2409739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</p:pic>
              <p:pic>
                <p:nvPicPr>
                  <p:cNvPr id="29" name="Picture 10"/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7544" b="5104"/>
                  <a:stretch/>
                </p:blipFill>
                <p:spPr bwMode="auto">
                  <a:xfrm>
                    <a:off x="7124814" y="1981640"/>
                    <a:ext cx="3019149" cy="2409739"/>
                  </a:xfrm>
                  <a:prstGeom prst="rect">
                    <a:avLst/>
                  </a:prstGeom>
                  <a:solidFill>
                    <a:srgbClr val="00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</p:pic>
            </p:grpSp>
            <p:sp>
              <p:nvSpPr>
                <p:cNvPr id="23" name="CasellaDiTesto 3"/>
                <p:cNvSpPr txBox="1"/>
                <p:nvPr/>
              </p:nvSpPr>
              <p:spPr>
                <a:xfrm>
                  <a:off x="1323241" y="4211796"/>
                  <a:ext cx="1970275" cy="4362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r>
                    <a:rPr lang="en-US" altLang="it-IT" b="1" dirty="0">
                      <a:solidFill>
                        <a:schemeClr val="bg1"/>
                      </a:solidFill>
                    </a:rPr>
                    <a:t>T2-weighted</a:t>
                  </a:r>
                </a:p>
              </p:txBody>
            </p:sp>
            <p:sp>
              <p:nvSpPr>
                <p:cNvPr id="24" name="CasellaDiTesto 10"/>
                <p:cNvSpPr txBox="1"/>
                <p:nvPr/>
              </p:nvSpPr>
              <p:spPr>
                <a:xfrm>
                  <a:off x="4689798" y="4221089"/>
                  <a:ext cx="1584176" cy="4362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r>
                    <a:rPr lang="en-US" altLang="it-IT" b="1" dirty="0">
                      <a:solidFill>
                        <a:schemeClr val="bg1"/>
                      </a:solidFill>
                    </a:rPr>
                    <a:t>DIR</a:t>
                  </a:r>
                </a:p>
              </p:txBody>
            </p:sp>
            <p:sp>
              <p:nvSpPr>
                <p:cNvPr id="25" name="CasellaDiTesto 11"/>
                <p:cNvSpPr txBox="1"/>
                <p:nvPr/>
              </p:nvSpPr>
              <p:spPr>
                <a:xfrm>
                  <a:off x="7646817" y="4221089"/>
                  <a:ext cx="2045251" cy="4362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r>
                    <a:rPr lang="en-US" altLang="it-IT" b="1" dirty="0">
                      <a:solidFill>
                        <a:schemeClr val="bg1"/>
                      </a:solidFill>
                    </a:rPr>
                    <a:t>T1-weighted</a:t>
                  </a:r>
                </a:p>
              </p:txBody>
            </p:sp>
          </p:grpSp>
          <p:sp>
            <p:nvSpPr>
              <p:cNvPr id="21" name="Ovale 20"/>
              <p:cNvSpPr/>
              <p:nvPr/>
            </p:nvSpPr>
            <p:spPr>
              <a:xfrm rot="20331410">
                <a:off x="4430994" y="4749184"/>
                <a:ext cx="360040" cy="504056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it-IT"/>
              </a:p>
            </p:txBody>
          </p:sp>
        </p:grpSp>
      </p:grpSp>
      <p:cxnSp>
        <p:nvCxnSpPr>
          <p:cNvPr id="31" name="Connettore 1 17">
            <a:extLst>
              <a:ext uri="{FF2B5EF4-FFF2-40B4-BE49-F238E27FC236}">
                <a16:creationId xmlns="" xmlns:a16="http://schemas.microsoft.com/office/drawing/2014/main" id="{7BAA952C-42BF-4183-BE7E-D45D9E600E20}"/>
              </a:ext>
            </a:extLst>
          </p:cNvPr>
          <p:cNvCxnSpPr/>
          <p:nvPr/>
        </p:nvCxnSpPr>
        <p:spPr>
          <a:xfrm>
            <a:off x="686403" y="1224000"/>
            <a:ext cx="7771199" cy="0"/>
          </a:xfrm>
          <a:prstGeom prst="line">
            <a:avLst/>
          </a:prstGeom>
          <a:ln w="28575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2">
            <a:extLst>
              <a:ext uri="{FF2B5EF4-FFF2-40B4-BE49-F238E27FC236}">
                <a16:creationId xmlns="" xmlns:a16="http://schemas.microsoft.com/office/drawing/2014/main" id="{2493CC34-584E-44E2-A0BF-1256EB6AED41}"/>
              </a:ext>
            </a:extLst>
          </p:cNvPr>
          <p:cNvSpPr/>
          <p:nvPr/>
        </p:nvSpPr>
        <p:spPr>
          <a:xfrm>
            <a:off x="1046894" y="468000"/>
            <a:ext cx="7044955" cy="990566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89986" tIns="46793" rIns="89986" bIns="46793" anchor="ctr" anchorCtr="0" compatLnSpc="1"/>
          <a:lstStyle/>
          <a:p>
            <a:pPr algn="ctr" hangingPunct="0">
              <a:tabLst>
                <a:tab pos="0" algn="l"/>
                <a:tab pos="914217" algn="l"/>
                <a:tab pos="1828434" algn="l"/>
                <a:tab pos="2742650" algn="l"/>
                <a:tab pos="3656868" algn="l"/>
                <a:tab pos="4571086" algn="l"/>
                <a:tab pos="5485302" algn="l"/>
                <a:tab pos="6399519" algn="l"/>
                <a:tab pos="7313737" algn="l"/>
                <a:tab pos="8227954" algn="l"/>
                <a:tab pos="9142171" algn="l"/>
                <a:tab pos="10056388" algn="l"/>
              </a:tabLst>
            </a:pPr>
            <a:r>
              <a:rPr lang="it-IT" sz="3199" b="1" dirty="0" smtClean="0">
                <a:solidFill>
                  <a:srgbClr val="009999"/>
                </a:solidFill>
                <a:latin typeface="Calibri" panose="020F0502020204030204" pitchFamily="34" charset="0"/>
                <a:ea typeface="Microsoft YaHei" pitchFamily="2"/>
                <a:cs typeface="Arial" pitchFamily="2"/>
              </a:rPr>
              <a:t>Background</a:t>
            </a:r>
            <a:endParaRPr lang="it-IT" sz="3199" b="1" dirty="0">
              <a:solidFill>
                <a:srgbClr val="009999"/>
              </a:solidFill>
              <a:latin typeface="Calibri" panose="020F0502020204030204" pitchFamily="34" charset="0"/>
              <a:ea typeface="Microsoft YaHei" pitchFamily="2"/>
              <a:cs typeface="Arial" pitchFamily="2"/>
            </a:endParaRPr>
          </a:p>
        </p:txBody>
      </p:sp>
      <p:pic>
        <p:nvPicPr>
          <p:cNvPr id="33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8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po 17"/>
          <p:cNvGrpSpPr>
            <a:grpSpLocks/>
          </p:cNvGrpSpPr>
          <p:nvPr/>
        </p:nvGrpSpPr>
        <p:grpSpPr bwMode="auto">
          <a:xfrm>
            <a:off x="396465" y="1344443"/>
            <a:ext cx="8496015" cy="2218777"/>
            <a:chOff x="-217631" y="810149"/>
            <a:chExt cx="9560133" cy="2218370"/>
          </a:xfrm>
        </p:grpSpPr>
        <p:sp>
          <p:nvSpPr>
            <p:cNvPr id="23" name="CasellaDiTesto 6"/>
            <p:cNvSpPr txBox="1">
              <a:spLocks noChangeArrowheads="1"/>
            </p:cNvSpPr>
            <p:nvPr/>
          </p:nvSpPr>
          <p:spPr bwMode="auto">
            <a:xfrm>
              <a:off x="7745623" y="2197674"/>
              <a:ext cx="1596879" cy="8308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ts val="800"/>
                </a:spcBef>
                <a:tabLst>
                  <a:tab pos="569913" algn="l"/>
                  <a:tab pos="1484313" algn="l"/>
                  <a:tab pos="2398713" algn="l"/>
                  <a:tab pos="3313113" algn="l"/>
                  <a:tab pos="4227513" algn="l"/>
                  <a:tab pos="5141913" algn="l"/>
                  <a:tab pos="6056313" algn="l"/>
                  <a:tab pos="6970713" algn="l"/>
                  <a:tab pos="7885113" algn="l"/>
                  <a:tab pos="8799513" algn="l"/>
                  <a:tab pos="9713913" algn="l"/>
                </a:tabLst>
                <a:defRPr sz="3200">
                  <a:solidFill>
                    <a:srgbClr val="000000"/>
                  </a:solidFill>
                  <a:latin typeface="Cambria" pitchFamily="18" charset="0"/>
                  <a:ea typeface="Microsoft YaHei" pitchFamily="34" charset="-122"/>
                  <a:cs typeface="Arial" pitchFamily="34" charset="0"/>
                </a:defRPr>
              </a:lvl1pPr>
              <a:lvl2pPr marL="379413" indent="77788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  <a:ea typeface="Microsoft YaHei" pitchFamily="34" charset="-122"/>
                </a:defRPr>
              </a:lvl2pPr>
              <a:lvl3pPr marL="760413" indent="153988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  <a:ea typeface="Microsoft YaHei" pitchFamily="34" charset="-122"/>
                </a:defRPr>
              </a:lvl3pPr>
              <a:lvl4pPr marL="1141413" indent="230188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  <a:ea typeface="Microsoft YaHei" pitchFamily="34" charset="-122"/>
                </a:defRPr>
              </a:lvl4pPr>
              <a:lvl5pPr marL="1522413" indent="306388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Microsoft YaHei" pitchFamily="34" charset="-122"/>
                </a:defRPr>
              </a:lvl5pPr>
              <a:lvl6pPr marL="1979613" indent="3063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Microsoft YaHei" pitchFamily="34" charset="-122"/>
                </a:defRPr>
              </a:lvl6pPr>
              <a:lvl7pPr marL="2436813" indent="3063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Microsoft YaHei" pitchFamily="34" charset="-122"/>
                </a:defRPr>
              </a:lvl7pPr>
              <a:lvl8pPr marL="2894013" indent="3063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Microsoft YaHei" pitchFamily="34" charset="-122"/>
                </a:defRPr>
              </a:lvl8pPr>
              <a:lvl9pPr marL="3351213" indent="3063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Microsoft YaHei" pitchFamily="34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it-IT" altLang="it-IT" sz="1200" i="1">
                  <a:latin typeface="Calibri" pitchFamily="34" charset="0"/>
                </a:rPr>
                <a:t>Jean-Martin Charcot,</a:t>
              </a:r>
              <a:endParaRPr lang="it-IT" altLang="it-IT" sz="1200">
                <a:latin typeface="Calibri" pitchFamily="34" charset="0"/>
              </a:endParaRPr>
            </a:p>
            <a:p>
              <a:pPr algn="ctr" eaLnBrk="1" hangingPunct="1">
                <a:spcBef>
                  <a:spcPct val="0"/>
                </a:spcBef>
              </a:pPr>
              <a:r>
                <a:rPr lang="it-IT" altLang="it-IT" sz="1200" i="1">
                  <a:latin typeface="Calibri" pitchFamily="34" charset="0"/>
                </a:rPr>
                <a:t>Leçons du mardi, 1868 </a:t>
              </a:r>
              <a:endParaRPr lang="it-IT" altLang="it-IT" sz="1200">
                <a:latin typeface="Calibri" pitchFamily="34" charset="0"/>
              </a:endParaRPr>
            </a:p>
          </p:txBody>
        </p:sp>
        <p:pic>
          <p:nvPicPr>
            <p:cNvPr id="24" name="Picture 2" descr="http://www.bkneuroland.fr/img/conferences/charcotricherbudapest/Diapositive008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4636" b="63959"/>
            <a:stretch>
              <a:fillRect/>
            </a:stretch>
          </p:blipFill>
          <p:spPr bwMode="auto">
            <a:xfrm>
              <a:off x="3033695" y="1419622"/>
              <a:ext cx="1892686" cy="11593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Picture 4" descr="http://gallica.bnf.fr/ark:/12148/bpt6k56126487/f2.highres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268" r="9282" b="60599"/>
            <a:stretch>
              <a:fillRect/>
            </a:stretch>
          </p:blipFill>
          <p:spPr bwMode="auto">
            <a:xfrm>
              <a:off x="611560" y="1360196"/>
              <a:ext cx="2427339" cy="1211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" name="Rettangolo 21"/>
            <p:cNvSpPr>
              <a:spLocks noChangeArrowheads="1"/>
            </p:cNvSpPr>
            <p:nvPr/>
          </p:nvSpPr>
          <p:spPr bwMode="auto">
            <a:xfrm>
              <a:off x="-217631" y="810149"/>
              <a:ext cx="7945928" cy="5231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ts val="800"/>
                </a:spcBef>
                <a:tabLst>
                  <a:tab pos="569913" algn="l"/>
                  <a:tab pos="1484313" algn="l"/>
                  <a:tab pos="2398713" algn="l"/>
                  <a:tab pos="3313113" algn="l"/>
                  <a:tab pos="4227513" algn="l"/>
                  <a:tab pos="5141913" algn="l"/>
                  <a:tab pos="6056313" algn="l"/>
                  <a:tab pos="6970713" algn="l"/>
                  <a:tab pos="7885113" algn="l"/>
                  <a:tab pos="8799513" algn="l"/>
                  <a:tab pos="9713913" algn="l"/>
                </a:tabLst>
                <a:defRPr sz="3200">
                  <a:solidFill>
                    <a:srgbClr val="000000"/>
                  </a:solidFill>
                  <a:latin typeface="Cambria" pitchFamily="18" charset="0"/>
                  <a:ea typeface="Microsoft YaHei" pitchFamily="34" charset="-122"/>
                  <a:cs typeface="Arial" pitchFamily="34" charset="0"/>
                </a:defRPr>
              </a:lvl1pPr>
              <a:lvl2pPr marL="379413" indent="77788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  <a:ea typeface="Microsoft YaHei" pitchFamily="34" charset="-122"/>
                </a:defRPr>
              </a:lvl2pPr>
              <a:lvl3pPr marL="760413" indent="153988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  <a:ea typeface="Microsoft YaHei" pitchFamily="34" charset="-122"/>
                </a:defRPr>
              </a:lvl3pPr>
              <a:lvl4pPr marL="1141413" indent="230188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  <a:ea typeface="Microsoft YaHei" pitchFamily="34" charset="-122"/>
                </a:defRPr>
              </a:lvl4pPr>
              <a:lvl5pPr marL="1522413" indent="306388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Microsoft YaHei" pitchFamily="34" charset="-122"/>
                </a:defRPr>
              </a:lvl5pPr>
              <a:lvl6pPr marL="1979613" indent="3063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Microsoft YaHei" pitchFamily="34" charset="-122"/>
                </a:defRPr>
              </a:lvl6pPr>
              <a:lvl7pPr marL="2436813" indent="3063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Microsoft YaHei" pitchFamily="34" charset="-122"/>
                </a:defRPr>
              </a:lvl7pPr>
              <a:lvl8pPr marL="2894013" indent="3063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Microsoft YaHei" pitchFamily="34" charset="-122"/>
                </a:defRPr>
              </a:lvl8pPr>
              <a:lvl9pPr marL="3351213" indent="3063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Microsoft YaHei" pitchFamily="34" charset="-122"/>
                </a:defRPr>
              </a:lvl9pPr>
            </a:lstStyle>
            <a:p>
              <a:pPr algn="ctr">
                <a:spcBef>
                  <a:spcPct val="0"/>
                </a:spcBef>
              </a:pPr>
              <a:r>
                <a:rPr lang="fr-FR" altLang="it-IT" sz="1400" dirty="0">
                  <a:latin typeface="Calibri" pitchFamily="34" charset="0"/>
                </a:rPr>
                <a:t>« de l'</a:t>
              </a:r>
              <a:r>
                <a:rPr lang="fr-FR" altLang="it-IT" sz="1400" b="1" dirty="0">
                  <a:latin typeface="Calibri" pitchFamily="34" charset="0"/>
                </a:rPr>
                <a:t>altération scléreuse </a:t>
              </a:r>
              <a:r>
                <a:rPr lang="fr-FR" altLang="it-IT" sz="1400" dirty="0">
                  <a:latin typeface="Calibri" pitchFamily="34" charset="0"/>
                </a:rPr>
                <a:t>en plaques </a:t>
              </a:r>
              <a:r>
                <a:rPr lang="fr-FR" altLang="it-IT" sz="1400" b="1" dirty="0">
                  <a:latin typeface="Calibri" pitchFamily="34" charset="0"/>
                </a:rPr>
                <a:t>disséminées</a:t>
              </a:r>
              <a:r>
                <a:rPr lang="fr-FR" altLang="it-IT" sz="1400" dirty="0">
                  <a:latin typeface="Calibri" pitchFamily="34" charset="0"/>
                </a:rPr>
                <a:t>, est surtout relative à la </a:t>
              </a:r>
              <a:r>
                <a:rPr lang="fr-FR" altLang="it-IT" sz="1400" b="1" dirty="0">
                  <a:latin typeface="Calibri" pitchFamily="34" charset="0"/>
                </a:rPr>
                <a:t>substance blanche</a:t>
              </a:r>
              <a:r>
                <a:rPr lang="fr-FR" altLang="it-IT" sz="1400" dirty="0">
                  <a:latin typeface="Calibri" pitchFamily="34" charset="0"/>
                </a:rPr>
                <a:t>, niais elle peut s'appliquer également, d’une manière générale au moins, à la </a:t>
              </a:r>
              <a:r>
                <a:rPr lang="fr-FR" altLang="it-IT" sz="1400" b="1" dirty="0">
                  <a:latin typeface="Calibri" pitchFamily="34" charset="0"/>
                </a:rPr>
                <a:t>substance grise »</a:t>
              </a:r>
              <a:endParaRPr lang="it-IT" altLang="it-IT" sz="1400" dirty="0">
                <a:latin typeface="Calibri" pitchFamily="34" charset="0"/>
              </a:endParaRPr>
            </a:p>
          </p:txBody>
        </p:sp>
        <p:pic>
          <p:nvPicPr>
            <p:cNvPr id="27" name="Picture 2" descr="http://www.bkneuroland.fr/img/conferences/charcotricherbudapest/Diapositive008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3055" r="54636"/>
            <a:stretch>
              <a:fillRect/>
            </a:stretch>
          </p:blipFill>
          <p:spPr bwMode="auto">
            <a:xfrm>
              <a:off x="4926381" y="1419622"/>
              <a:ext cx="1877867" cy="11593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Picture 2" descr="Risultati immagini per jean-martin charcot">
              <a:extLst>
                <a:ext uri="{FF2B5EF4-FFF2-40B4-BE49-F238E27FC236}"/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28297" y="901530"/>
              <a:ext cx="1601502" cy="1334791"/>
            </a:xfrm>
            <a:prstGeom prst="rect">
              <a:avLst/>
            </a:prstGeom>
            <a:noFill/>
            <a:scene3d>
              <a:camera prst="orthographicFront">
                <a:rot lat="0" lon="10800000" rev="0"/>
              </a:camera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9" name="Gruppo 28"/>
          <p:cNvGrpSpPr>
            <a:grpSpLocks/>
          </p:cNvGrpSpPr>
          <p:nvPr/>
        </p:nvGrpSpPr>
        <p:grpSpPr bwMode="auto">
          <a:xfrm>
            <a:off x="396465" y="1847676"/>
            <a:ext cx="3647159" cy="2863850"/>
            <a:chOff x="-2272530" y="1412776"/>
            <a:chExt cx="4103722" cy="2864148"/>
          </a:xfrm>
        </p:grpSpPr>
        <p:pic>
          <p:nvPicPr>
            <p:cNvPr id="30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272530" y="1772816"/>
              <a:ext cx="4103722" cy="25041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" name="CasellaDiTesto 20"/>
            <p:cNvSpPr txBox="1">
              <a:spLocks noChangeArrowheads="1"/>
            </p:cNvSpPr>
            <p:nvPr/>
          </p:nvSpPr>
          <p:spPr bwMode="auto">
            <a:xfrm>
              <a:off x="-2272530" y="1412776"/>
              <a:ext cx="4103722" cy="36933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ts val="800"/>
                </a:spcBef>
                <a:tabLst>
                  <a:tab pos="569913" algn="l"/>
                  <a:tab pos="1484313" algn="l"/>
                  <a:tab pos="2398713" algn="l"/>
                  <a:tab pos="3313113" algn="l"/>
                  <a:tab pos="4227513" algn="l"/>
                  <a:tab pos="5141913" algn="l"/>
                  <a:tab pos="6056313" algn="l"/>
                  <a:tab pos="6970713" algn="l"/>
                  <a:tab pos="7885113" algn="l"/>
                  <a:tab pos="8799513" algn="l"/>
                  <a:tab pos="9713913" algn="l"/>
                </a:tabLst>
                <a:defRPr sz="3200">
                  <a:solidFill>
                    <a:srgbClr val="000000"/>
                  </a:solidFill>
                  <a:latin typeface="Cambria" pitchFamily="18" charset="0"/>
                  <a:ea typeface="Microsoft YaHei" pitchFamily="34" charset="-122"/>
                  <a:cs typeface="Arial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  <a:ea typeface="Microsoft YaHei" pitchFamily="34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  <a:ea typeface="Microsoft YaHei" pitchFamily="34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  <a:ea typeface="Microsoft YaHei" pitchFamily="34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Microsoft YaHei" pitchFamily="34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Microsoft YaHei" pitchFamily="34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Microsoft YaHei" pitchFamily="34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Microsoft YaHei" pitchFamily="34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Microsoft YaHei" pitchFamily="34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it-IT" altLang="it-IT" sz="1800" b="1" i="1" dirty="0">
                  <a:latin typeface="Calibri" pitchFamily="34" charset="0"/>
                </a:rPr>
                <a:t>Schumacher, 1965</a:t>
              </a:r>
            </a:p>
          </p:txBody>
        </p:sp>
        <p:sp>
          <p:nvSpPr>
            <p:cNvPr id="32" name="Rettangolo 31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-2272530" y="1412776"/>
              <a:ext cx="4103722" cy="2859386"/>
            </a:xfrm>
            <a:prstGeom prst="rect">
              <a:avLst/>
            </a:prstGeom>
            <a:noFill/>
            <a:ln w="19050">
              <a:solidFill>
                <a:srgbClr val="0099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1800">
                <a:solidFill>
                  <a:prstClr val="white"/>
                </a:solidFill>
              </a:endParaRPr>
            </a:p>
          </p:txBody>
        </p:sp>
      </p:grpSp>
      <p:pic>
        <p:nvPicPr>
          <p:cNvPr id="33" name="Picture 2" descr="http://onlinelibrary.wiley.com/store/10.1002/ana.410130302/asset/410130302_ftp_p1.png?v=1&amp;s=67588a13c47fec657a34aaed9de282302d1a77a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73" t="-822" r="11234" b="73672"/>
          <a:stretch>
            <a:fillRect/>
          </a:stretch>
        </p:blipFill>
        <p:spPr bwMode="auto">
          <a:xfrm>
            <a:off x="867704" y="2601305"/>
            <a:ext cx="4607978" cy="2432050"/>
          </a:xfrm>
          <a:prstGeom prst="rect">
            <a:avLst/>
          </a:prstGeom>
          <a:solidFill>
            <a:schemeClr val="bg1"/>
          </a:solidFill>
          <a:ln w="19050">
            <a:solidFill>
              <a:srgbClr val="009999"/>
            </a:solidFill>
            <a:miter lim="800000"/>
            <a:headEnd/>
            <a:tailEnd/>
          </a:ln>
        </p:spPr>
      </p:pic>
      <p:pic>
        <p:nvPicPr>
          <p:cNvPr id="34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499" y="2923134"/>
            <a:ext cx="4541666" cy="2433637"/>
          </a:xfrm>
          <a:prstGeom prst="rect">
            <a:avLst/>
          </a:prstGeom>
          <a:noFill/>
          <a:ln w="19050">
            <a:solidFill>
              <a:srgbClr val="0099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5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9609" y="3246549"/>
            <a:ext cx="4756122" cy="2652713"/>
          </a:xfrm>
          <a:prstGeom prst="rect">
            <a:avLst/>
          </a:prstGeom>
          <a:noFill/>
          <a:ln w="19050">
            <a:solidFill>
              <a:srgbClr val="0099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6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6291" y="3789040"/>
            <a:ext cx="4629141" cy="2760662"/>
          </a:xfrm>
          <a:prstGeom prst="rect">
            <a:avLst/>
          </a:prstGeom>
          <a:noFill/>
          <a:ln w="19050">
            <a:solidFill>
              <a:srgbClr val="CC00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" name="Picture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8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" name="Connettore 1 17">
            <a:extLst>
              <a:ext uri="{FF2B5EF4-FFF2-40B4-BE49-F238E27FC236}">
                <a16:creationId xmlns="" xmlns:a16="http://schemas.microsoft.com/office/drawing/2014/main" id="{7BAA952C-42BF-4183-BE7E-D45D9E600E20}"/>
              </a:ext>
            </a:extLst>
          </p:cNvPr>
          <p:cNvCxnSpPr/>
          <p:nvPr/>
        </p:nvCxnSpPr>
        <p:spPr>
          <a:xfrm>
            <a:off x="686403" y="1224000"/>
            <a:ext cx="7771199" cy="0"/>
          </a:xfrm>
          <a:prstGeom prst="line">
            <a:avLst/>
          </a:prstGeom>
          <a:ln w="28575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2">
            <a:extLst>
              <a:ext uri="{FF2B5EF4-FFF2-40B4-BE49-F238E27FC236}">
                <a16:creationId xmlns="" xmlns:a16="http://schemas.microsoft.com/office/drawing/2014/main" id="{2493CC34-584E-44E2-A0BF-1256EB6AED41}"/>
              </a:ext>
            </a:extLst>
          </p:cNvPr>
          <p:cNvSpPr/>
          <p:nvPr/>
        </p:nvSpPr>
        <p:spPr>
          <a:xfrm>
            <a:off x="1046894" y="468000"/>
            <a:ext cx="7044955" cy="990566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89986" tIns="46793" rIns="89986" bIns="46793" anchor="ctr" anchorCtr="0" compatLnSpc="1"/>
          <a:lstStyle/>
          <a:p>
            <a:pPr algn="ctr" hangingPunct="0">
              <a:tabLst>
                <a:tab pos="0" algn="l"/>
                <a:tab pos="914217" algn="l"/>
                <a:tab pos="1828434" algn="l"/>
                <a:tab pos="2742650" algn="l"/>
                <a:tab pos="3656868" algn="l"/>
                <a:tab pos="4571086" algn="l"/>
                <a:tab pos="5485302" algn="l"/>
                <a:tab pos="6399519" algn="l"/>
                <a:tab pos="7313737" algn="l"/>
                <a:tab pos="8227954" algn="l"/>
                <a:tab pos="9142171" algn="l"/>
                <a:tab pos="10056388" algn="l"/>
              </a:tabLst>
            </a:pPr>
            <a:r>
              <a:rPr lang="it-IT" sz="3199" b="1" dirty="0" err="1" smtClean="0">
                <a:solidFill>
                  <a:srgbClr val="009999"/>
                </a:solidFill>
                <a:latin typeface="Calibri" panose="020F0502020204030204" pitchFamily="34" charset="0"/>
                <a:ea typeface="Microsoft YaHei" pitchFamily="2"/>
                <a:cs typeface="Arial" pitchFamily="2"/>
              </a:rPr>
              <a:t>History</a:t>
            </a:r>
            <a:r>
              <a:rPr lang="it-IT" sz="3199" b="1" dirty="0" smtClean="0">
                <a:solidFill>
                  <a:srgbClr val="009999"/>
                </a:solidFill>
                <a:latin typeface="Calibri" panose="020F0502020204030204" pitchFamily="34" charset="0"/>
                <a:ea typeface="Microsoft YaHei" pitchFamily="2"/>
                <a:cs typeface="Arial" pitchFamily="2"/>
              </a:rPr>
              <a:t> of MS </a:t>
            </a:r>
            <a:r>
              <a:rPr lang="it-IT" sz="3199" b="1" dirty="0" err="1" smtClean="0">
                <a:solidFill>
                  <a:srgbClr val="009999"/>
                </a:solidFill>
                <a:latin typeface="Calibri" panose="020F0502020204030204" pitchFamily="34" charset="0"/>
                <a:ea typeface="Microsoft YaHei" pitchFamily="2"/>
                <a:cs typeface="Arial" pitchFamily="2"/>
              </a:rPr>
              <a:t>criteria</a:t>
            </a:r>
            <a:endParaRPr lang="it-IT" sz="3199" b="1" dirty="0">
              <a:solidFill>
                <a:srgbClr val="009999"/>
              </a:solidFill>
              <a:latin typeface="Calibri" panose="020F0502020204030204" pitchFamily="34" charset="0"/>
              <a:ea typeface="Microsoft YaHei" pitchFamily="2"/>
              <a:cs typeface="Ari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611274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"/>
          <p:cNvGrpSpPr/>
          <p:nvPr/>
        </p:nvGrpSpPr>
        <p:grpSpPr>
          <a:xfrm>
            <a:off x="92197" y="1196752"/>
            <a:ext cx="8986663" cy="2592288"/>
            <a:chOff x="103734" y="1196752"/>
            <a:chExt cx="10111556" cy="2592288"/>
          </a:xfrm>
        </p:grpSpPr>
        <p:sp>
          <p:nvSpPr>
            <p:cNvPr id="5" name="Rectangle 2"/>
            <p:cNvSpPr>
              <a:spLocks noChangeArrowheads="1"/>
            </p:cNvSpPr>
            <p:nvPr/>
          </p:nvSpPr>
          <p:spPr bwMode="auto">
            <a:xfrm>
              <a:off x="103734" y="1196752"/>
              <a:ext cx="3590475" cy="2016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buFontTx/>
                <a:buNone/>
              </a:pPr>
              <a:r>
                <a:rPr lang="it-IT" altLang="it-IT" sz="2400" b="1" dirty="0">
                  <a:solidFill>
                    <a:srgbClr val="CC0066"/>
                  </a:solidFill>
                  <a:latin typeface="+mn-lt"/>
                </a:rPr>
                <a:t>DIS</a:t>
              </a:r>
              <a:r>
                <a:rPr lang="it-IT" altLang="it-IT" sz="2800" b="1" dirty="0">
                  <a:solidFill>
                    <a:srgbClr val="CC0066"/>
                  </a:solidFill>
                  <a:latin typeface="+mn-lt"/>
                </a:rPr>
                <a:t> </a:t>
              </a:r>
            </a:p>
            <a:p>
              <a:pPr marL="0" indent="0" algn="just">
                <a:buFontTx/>
                <a:buNone/>
              </a:pPr>
              <a:r>
                <a:rPr lang="en-US" altLang="it-IT" sz="2400" dirty="0">
                  <a:latin typeface="+mn-lt"/>
                  <a:sym typeface="Wingdings" panose="05000000000000000000" pitchFamily="2" charset="2"/>
                </a:rPr>
                <a:t>≥1 T2 asymptomatic lesion in at least 2 of 4 CNS areas:</a:t>
              </a:r>
            </a:p>
            <a:p>
              <a:pPr>
                <a:buFontTx/>
                <a:buNone/>
              </a:pPr>
              <a:endParaRPr lang="it-IT" altLang="it-IT" sz="2800" b="1" dirty="0">
                <a:solidFill>
                  <a:srgbClr val="CC0066"/>
                </a:solidFill>
                <a:latin typeface="+mn-lt"/>
              </a:endParaRPr>
            </a:p>
          </p:txBody>
        </p:sp>
        <p:grpSp>
          <p:nvGrpSpPr>
            <p:cNvPr id="17" name="Gruppo 16"/>
            <p:cNvGrpSpPr/>
            <p:nvPr/>
          </p:nvGrpSpPr>
          <p:grpSpPr>
            <a:xfrm>
              <a:off x="3601689" y="1412776"/>
              <a:ext cx="2118668" cy="2016661"/>
              <a:chOff x="1081409" y="1763524"/>
              <a:chExt cx="2118668" cy="2016661"/>
            </a:xfrm>
          </p:grpSpPr>
          <p:pic>
            <p:nvPicPr>
              <p:cNvPr id="9" name="Picture 12" descr="diapositiva"/>
              <p:cNvPicPr>
                <a:picLocks noChangeAspect="1" noChangeArrowheads="1"/>
              </p:cNvPicPr>
              <p:nvPr/>
            </p:nvPicPr>
            <p:blipFill>
              <a:blip r:embed="rId3" cstate="print">
                <a:lum bright="12000" contrast="3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117" t="12158" r="20116" b="10815"/>
              <a:stretch>
                <a:fillRect/>
              </a:stretch>
            </p:blipFill>
            <p:spPr bwMode="auto">
              <a:xfrm>
                <a:off x="1441450" y="1763524"/>
                <a:ext cx="1398588" cy="16891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" name="CasellaDiTesto 1"/>
              <p:cNvSpPr txBox="1"/>
              <p:nvPr/>
            </p:nvSpPr>
            <p:spPr>
              <a:xfrm>
                <a:off x="1081409" y="3472408"/>
                <a:ext cx="211866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400" b="1" dirty="0"/>
                  <a:t>PERIVENTRICULAR</a:t>
                </a:r>
              </a:p>
            </p:txBody>
          </p:sp>
        </p:grpSp>
        <p:grpSp>
          <p:nvGrpSpPr>
            <p:cNvPr id="18" name="Gruppo 17"/>
            <p:cNvGrpSpPr/>
            <p:nvPr/>
          </p:nvGrpSpPr>
          <p:grpSpPr>
            <a:xfrm>
              <a:off x="5144294" y="1412776"/>
              <a:ext cx="2118668" cy="2016661"/>
              <a:chOff x="3200078" y="1763524"/>
              <a:chExt cx="2118668" cy="2016661"/>
            </a:xfrm>
          </p:grpSpPr>
          <p:pic>
            <p:nvPicPr>
              <p:cNvPr id="10" name="Picture 22" descr="2-1"/>
              <p:cNvPicPr>
                <a:picLocks noChangeArrowheads="1"/>
              </p:cNvPicPr>
              <p:nvPr/>
            </p:nvPicPr>
            <p:blipFill>
              <a:blip r:embed="rId4" cstate="print">
                <a:lum bright="24000" contrast="48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760" t="22621" r="19553" b="12341"/>
              <a:stretch>
                <a:fillRect/>
              </a:stretch>
            </p:blipFill>
            <p:spPr bwMode="auto">
              <a:xfrm>
                <a:off x="3527870" y="1763524"/>
                <a:ext cx="1400400" cy="1688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1" name="CasellaDiTesto 10"/>
              <p:cNvSpPr txBox="1"/>
              <p:nvPr/>
            </p:nvSpPr>
            <p:spPr>
              <a:xfrm>
                <a:off x="3200078" y="3472408"/>
                <a:ext cx="211866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400" b="1" dirty="0"/>
                  <a:t>JUXTACORTICAL</a:t>
                </a:r>
              </a:p>
            </p:txBody>
          </p:sp>
        </p:grpSp>
        <p:grpSp>
          <p:nvGrpSpPr>
            <p:cNvPr id="19" name="Gruppo 18"/>
            <p:cNvGrpSpPr/>
            <p:nvPr/>
          </p:nvGrpSpPr>
          <p:grpSpPr>
            <a:xfrm>
              <a:off x="6626026" y="1412776"/>
              <a:ext cx="2118668" cy="2016661"/>
              <a:chOff x="5185866" y="1763524"/>
              <a:chExt cx="2118668" cy="2016661"/>
            </a:xfrm>
          </p:grpSpPr>
          <p:pic>
            <p:nvPicPr>
              <p:cNvPr id="12" name="Picture 11" descr="sottotentoriale"/>
              <p:cNvPicPr>
                <a:picLocks noChangeArrowheads="1"/>
              </p:cNvPicPr>
              <p:nvPr/>
            </p:nvPicPr>
            <p:blipFill>
              <a:blip r:embed="rId5" cstate="print">
                <a:lum bright="6000" contrast="24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544094" y="1763524"/>
                <a:ext cx="1400400" cy="1688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3" name="CasellaDiTesto 12"/>
              <p:cNvSpPr txBox="1"/>
              <p:nvPr/>
            </p:nvSpPr>
            <p:spPr>
              <a:xfrm>
                <a:off x="5185866" y="3472408"/>
                <a:ext cx="211866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400" b="1" dirty="0"/>
                  <a:t>INFRATENTORIAL</a:t>
                </a:r>
              </a:p>
            </p:txBody>
          </p:sp>
        </p:grpSp>
        <p:grpSp>
          <p:nvGrpSpPr>
            <p:cNvPr id="20" name="Gruppo 19"/>
            <p:cNvGrpSpPr/>
            <p:nvPr/>
          </p:nvGrpSpPr>
          <p:grpSpPr>
            <a:xfrm>
              <a:off x="8096622" y="1322263"/>
              <a:ext cx="2118668" cy="2466777"/>
              <a:chOff x="7274098" y="1889035"/>
              <a:chExt cx="2118668" cy="2466777"/>
            </a:xfrm>
          </p:grpSpPr>
          <p:pic>
            <p:nvPicPr>
              <p:cNvPr id="14" name="Picture 40" descr="sheet5"/>
              <p:cNvPicPr>
                <a:picLocks noChangeAspect="1" noChangeArrowheads="1"/>
              </p:cNvPicPr>
              <p:nvPr/>
            </p:nvPicPr>
            <p:blipFill>
              <a:blip r:embed="rId6" cstate="print">
                <a:lum bright="12000" contrast="3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7907" t="20355" r="13954" b="10947"/>
              <a:stretch>
                <a:fillRect/>
              </a:stretch>
            </p:blipFill>
            <p:spPr bwMode="auto">
              <a:xfrm>
                <a:off x="7664574" y="1889035"/>
                <a:ext cx="1304925" cy="2159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6" name="CasellaDiTesto 15"/>
              <p:cNvSpPr txBox="1"/>
              <p:nvPr/>
            </p:nvSpPr>
            <p:spPr>
              <a:xfrm>
                <a:off x="7274098" y="4048035"/>
                <a:ext cx="211866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400" b="1" dirty="0"/>
                  <a:t>SPINAL CORD</a:t>
                </a:r>
              </a:p>
            </p:txBody>
          </p:sp>
        </p:grpSp>
      </p:grpSp>
      <p:grpSp>
        <p:nvGrpSpPr>
          <p:cNvPr id="7" name="Gruppo 6"/>
          <p:cNvGrpSpPr/>
          <p:nvPr/>
        </p:nvGrpSpPr>
        <p:grpSpPr>
          <a:xfrm>
            <a:off x="104396" y="3297761"/>
            <a:ext cx="8353206" cy="3371602"/>
            <a:chOff x="117462" y="3297758"/>
            <a:chExt cx="9398807" cy="3371602"/>
          </a:xfrm>
        </p:grpSpPr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117462" y="3297758"/>
              <a:ext cx="778360" cy="4247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377825" indent="-377825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lnSpc>
                  <a:spcPct val="90000"/>
                </a:lnSpc>
                <a:spcBef>
                  <a:spcPct val="50000"/>
                </a:spcBef>
                <a:buFontTx/>
                <a:buNone/>
              </a:pPr>
              <a:r>
                <a:rPr lang="it-IT" altLang="it-IT" sz="2400" b="1" dirty="0">
                  <a:solidFill>
                    <a:srgbClr val="CC0066"/>
                  </a:solidFill>
                  <a:latin typeface="+mn-lt"/>
                </a:rPr>
                <a:t>DIT</a:t>
              </a:r>
            </a:p>
          </p:txBody>
        </p:sp>
        <p:sp>
          <p:nvSpPr>
            <p:cNvPr id="30" name="CasellaDiTesto 29"/>
            <p:cNvSpPr txBox="1"/>
            <p:nvPr/>
          </p:nvSpPr>
          <p:spPr>
            <a:xfrm>
              <a:off x="648816" y="5746030"/>
              <a:ext cx="414602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dirty="0"/>
                <a:t>1) A </a:t>
              </a:r>
              <a:r>
                <a:rPr lang="en-US" b="1" dirty="0">
                  <a:solidFill>
                    <a:srgbClr val="CC0066"/>
                  </a:solidFill>
                </a:rPr>
                <a:t>new T2 and/or GD-enhancing lesion </a:t>
              </a:r>
              <a:r>
                <a:rPr lang="en-US" dirty="0"/>
                <a:t>on follow-up MRI, irrespective of the timing of the baseline MRI</a:t>
              </a:r>
            </a:p>
          </p:txBody>
        </p:sp>
        <p:grpSp>
          <p:nvGrpSpPr>
            <p:cNvPr id="33" name="Gruppo 32"/>
            <p:cNvGrpSpPr/>
            <p:nvPr/>
          </p:nvGrpSpPr>
          <p:grpSpPr>
            <a:xfrm>
              <a:off x="288776" y="3808313"/>
              <a:ext cx="2118668" cy="1950715"/>
              <a:chOff x="1111846" y="4214589"/>
              <a:chExt cx="2118668" cy="1950715"/>
            </a:xfrm>
          </p:grpSpPr>
          <p:pic>
            <p:nvPicPr>
              <p:cNvPr id="22" name="Picture 26" descr="dp0"/>
              <p:cNvPicPr>
                <a:picLocks noChangeAspect="1" noChangeArrowheads="1"/>
              </p:cNvPicPr>
              <p:nvPr/>
            </p:nvPicPr>
            <p:blipFill>
              <a:blip r:embed="rId7" cstate="print">
                <a:lum bright="12000" contrast="12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228" t="16402" r="17955" b="11035"/>
              <a:stretch>
                <a:fillRect/>
              </a:stretch>
            </p:blipFill>
            <p:spPr bwMode="auto">
              <a:xfrm>
                <a:off x="1490812" y="4214589"/>
                <a:ext cx="1360488" cy="15890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1" name="CasellaDiTesto 30"/>
              <p:cNvSpPr txBox="1"/>
              <p:nvPr/>
            </p:nvSpPr>
            <p:spPr>
              <a:xfrm>
                <a:off x="1111846" y="5795972"/>
                <a:ext cx="211866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b="1" dirty="0"/>
                  <a:t>BASELINE</a:t>
                </a:r>
              </a:p>
            </p:txBody>
          </p:sp>
        </p:grpSp>
        <p:grpSp>
          <p:nvGrpSpPr>
            <p:cNvPr id="34" name="Gruppo 33"/>
            <p:cNvGrpSpPr/>
            <p:nvPr/>
          </p:nvGrpSpPr>
          <p:grpSpPr>
            <a:xfrm>
              <a:off x="2088976" y="3801814"/>
              <a:ext cx="2767286" cy="1950715"/>
              <a:chOff x="2917106" y="4214589"/>
              <a:chExt cx="2767286" cy="1950715"/>
            </a:xfrm>
          </p:grpSpPr>
          <p:pic>
            <p:nvPicPr>
              <p:cNvPr id="23" name="Picture 27" descr="dp2"/>
              <p:cNvPicPr>
                <a:picLocks noChangeAspect="1" noChangeArrowheads="1"/>
              </p:cNvPicPr>
              <p:nvPr/>
            </p:nvPicPr>
            <p:blipFill>
              <a:blip r:embed="rId8" cstate="print">
                <a:lum bright="12000" contrast="24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183" t="18768" r="17851" b="10684"/>
              <a:stretch>
                <a:fillRect/>
              </a:stretch>
            </p:blipFill>
            <p:spPr bwMode="auto">
              <a:xfrm>
                <a:off x="2917106" y="4214589"/>
                <a:ext cx="1435100" cy="15890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4" name="Picture 28" descr="gd2"/>
              <p:cNvPicPr>
                <a:picLocks noChangeAspect="1" noChangeArrowheads="1"/>
              </p:cNvPicPr>
              <p:nvPr/>
            </p:nvPicPr>
            <p:blipFill>
              <a:blip r:embed="rId9" cstate="print">
                <a:lum bright="12000" contrast="24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095" t="17578" r="19095" b="9418"/>
              <a:stretch>
                <a:fillRect/>
              </a:stretch>
            </p:blipFill>
            <p:spPr bwMode="auto">
              <a:xfrm>
                <a:off x="4352206" y="4214589"/>
                <a:ext cx="1330325" cy="15906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25" name="Group 29"/>
              <p:cNvGrpSpPr>
                <a:grpSpLocks/>
              </p:cNvGrpSpPr>
              <p:nvPr/>
            </p:nvGrpSpPr>
            <p:grpSpPr bwMode="auto">
              <a:xfrm>
                <a:off x="3136454" y="4616996"/>
                <a:ext cx="2547938" cy="684212"/>
                <a:chOff x="3478" y="2579"/>
                <a:chExt cx="1605" cy="431"/>
              </a:xfrm>
            </p:grpSpPr>
            <p:sp>
              <p:nvSpPr>
                <p:cNvPr id="26" name="AutoShape 30"/>
                <p:cNvSpPr>
                  <a:spLocks noChangeArrowheads="1"/>
                </p:cNvSpPr>
                <p:nvPr/>
              </p:nvSpPr>
              <p:spPr bwMode="auto">
                <a:xfrm flipH="1">
                  <a:off x="4113" y="2829"/>
                  <a:ext cx="131" cy="113"/>
                </a:xfrm>
                <a:prstGeom prst="rightArrow">
                  <a:avLst>
                    <a:gd name="adj1" fmla="val 50000"/>
                    <a:gd name="adj2" fmla="val 28982"/>
                  </a:avLst>
                </a:prstGeom>
                <a:solidFill>
                  <a:srgbClr val="00999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it-IT" altLang="it-IT" sz="2000" b="0"/>
                </a:p>
              </p:txBody>
            </p:sp>
            <p:sp>
              <p:nvSpPr>
                <p:cNvPr id="27" name="AutoShape 31"/>
                <p:cNvSpPr>
                  <a:spLocks noChangeArrowheads="1"/>
                </p:cNvSpPr>
                <p:nvPr/>
              </p:nvSpPr>
              <p:spPr bwMode="auto">
                <a:xfrm>
                  <a:off x="3478" y="2579"/>
                  <a:ext cx="131" cy="113"/>
                </a:xfrm>
                <a:prstGeom prst="rightArrow">
                  <a:avLst>
                    <a:gd name="adj1" fmla="val 50000"/>
                    <a:gd name="adj2" fmla="val 28982"/>
                  </a:avLst>
                </a:prstGeom>
                <a:solidFill>
                  <a:srgbClr val="00999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it-IT" altLang="it-IT" sz="2000" b="0"/>
                </a:p>
              </p:txBody>
            </p:sp>
            <p:sp>
              <p:nvSpPr>
                <p:cNvPr id="28" name="AutoShape 32"/>
                <p:cNvSpPr>
                  <a:spLocks noChangeArrowheads="1"/>
                </p:cNvSpPr>
                <p:nvPr/>
              </p:nvSpPr>
              <p:spPr bwMode="auto">
                <a:xfrm>
                  <a:off x="4351" y="2623"/>
                  <a:ext cx="131" cy="113"/>
                </a:xfrm>
                <a:prstGeom prst="rightArrow">
                  <a:avLst>
                    <a:gd name="adj1" fmla="val 50000"/>
                    <a:gd name="adj2" fmla="val 28982"/>
                  </a:avLst>
                </a:prstGeom>
                <a:solidFill>
                  <a:srgbClr val="00999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it-IT" altLang="it-IT" sz="2000" b="0"/>
                </a:p>
              </p:txBody>
            </p:sp>
            <p:sp>
              <p:nvSpPr>
                <p:cNvPr id="29" name="AutoShape 33"/>
                <p:cNvSpPr>
                  <a:spLocks noChangeArrowheads="1"/>
                </p:cNvSpPr>
                <p:nvPr/>
              </p:nvSpPr>
              <p:spPr bwMode="auto">
                <a:xfrm flipH="1">
                  <a:off x="4952" y="2897"/>
                  <a:ext cx="131" cy="113"/>
                </a:xfrm>
                <a:prstGeom prst="rightArrow">
                  <a:avLst>
                    <a:gd name="adj1" fmla="val 50000"/>
                    <a:gd name="adj2" fmla="val 28982"/>
                  </a:avLst>
                </a:prstGeom>
                <a:solidFill>
                  <a:srgbClr val="00999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it-IT" altLang="it-IT" sz="2000" b="0"/>
                </a:p>
              </p:txBody>
            </p:sp>
          </p:grpSp>
          <p:sp>
            <p:nvSpPr>
              <p:cNvPr id="32" name="CasellaDiTesto 31"/>
              <p:cNvSpPr txBox="1"/>
              <p:nvPr/>
            </p:nvSpPr>
            <p:spPr>
              <a:xfrm>
                <a:off x="3200078" y="5795972"/>
                <a:ext cx="211866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b="1" dirty="0"/>
                  <a:t>FOLLOW-UP</a:t>
                </a:r>
              </a:p>
            </p:txBody>
          </p:sp>
        </p:grpSp>
        <p:sp>
          <p:nvSpPr>
            <p:cNvPr id="35" name="CasellaDiTesto 34"/>
            <p:cNvSpPr txBox="1"/>
            <p:nvPr/>
          </p:nvSpPr>
          <p:spPr>
            <a:xfrm>
              <a:off x="5599005" y="5733256"/>
              <a:ext cx="391726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dirty="0"/>
                <a:t>2) Simultaneous presence of </a:t>
              </a:r>
              <a:r>
                <a:rPr lang="en-US" b="1" dirty="0">
                  <a:solidFill>
                    <a:srgbClr val="CC0066"/>
                  </a:solidFill>
                </a:rPr>
                <a:t>asymptomatic </a:t>
              </a:r>
              <a:r>
                <a:rPr lang="en-US" b="1" dirty="0" err="1">
                  <a:solidFill>
                    <a:srgbClr val="CC0066"/>
                  </a:solidFill>
                </a:rPr>
                <a:t>Gd</a:t>
              </a:r>
              <a:r>
                <a:rPr lang="en-US" b="1" dirty="0">
                  <a:solidFill>
                    <a:srgbClr val="CC0066"/>
                  </a:solidFill>
                </a:rPr>
                <a:t>-enhancing and non-enhancing lesions </a:t>
              </a:r>
              <a:r>
                <a:rPr lang="en-US" dirty="0"/>
                <a:t>at any time</a:t>
              </a:r>
            </a:p>
          </p:txBody>
        </p:sp>
        <p:grpSp>
          <p:nvGrpSpPr>
            <p:cNvPr id="38" name="Gruppo 37"/>
            <p:cNvGrpSpPr/>
            <p:nvPr/>
          </p:nvGrpSpPr>
          <p:grpSpPr>
            <a:xfrm>
              <a:off x="5976142" y="3828832"/>
              <a:ext cx="2912568" cy="1688400"/>
              <a:chOff x="4568230" y="3789040"/>
              <a:chExt cx="2912568" cy="1688400"/>
            </a:xfrm>
          </p:grpSpPr>
          <p:pic>
            <p:nvPicPr>
              <p:cNvPr id="36" name="Picture 41" descr="dp"/>
              <p:cNvPicPr>
                <a:picLocks noChangeArrowheads="1"/>
              </p:cNvPicPr>
              <p:nvPr/>
            </p:nvPicPr>
            <p:blipFill>
              <a:blip r:embed="rId10" cstate="print">
                <a:lum bright="12000" contrast="54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241" t="13794" r="20689" b="13792"/>
              <a:stretch>
                <a:fillRect/>
              </a:stretch>
            </p:blipFill>
            <p:spPr bwMode="auto">
              <a:xfrm>
                <a:off x="4568230" y="3789040"/>
                <a:ext cx="1400400" cy="1688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7" name="Picture 36" descr="t1"/>
              <p:cNvPicPr>
                <a:picLocks noChangeArrowheads="1"/>
              </p:cNvPicPr>
              <p:nvPr/>
            </p:nvPicPr>
            <p:blipFill>
              <a:blip r:embed="rId11" cstate="print">
                <a:lum bright="36000" contrast="6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5517" t="13794" r="22414" b="13792"/>
              <a:stretch>
                <a:fillRect/>
              </a:stretch>
            </p:blipFill>
            <p:spPr bwMode="auto">
              <a:xfrm>
                <a:off x="6080398" y="3789040"/>
                <a:ext cx="1400400" cy="1688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39" name="Rectangle 20"/>
          <p:cNvSpPr>
            <a:spLocks noChangeArrowheads="1"/>
          </p:cNvSpPr>
          <p:nvPr/>
        </p:nvSpPr>
        <p:spPr bwMode="auto">
          <a:xfrm rot="16200000">
            <a:off x="7753397" y="3758260"/>
            <a:ext cx="245669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fr-FR" altLang="it-IT" sz="1400" b="0" dirty="0" err="1">
                <a:latin typeface="+mn-lt"/>
              </a:rPr>
              <a:t>Polman</a:t>
            </a:r>
            <a:r>
              <a:rPr lang="fr-FR" altLang="it-IT" sz="1400" b="0" dirty="0">
                <a:latin typeface="+mn-lt"/>
              </a:rPr>
              <a:t> et al., Ann </a:t>
            </a:r>
            <a:r>
              <a:rPr lang="fr-FR" altLang="it-IT" sz="1400" b="0" dirty="0" err="1">
                <a:latin typeface="+mn-lt"/>
              </a:rPr>
              <a:t>Neurol</a:t>
            </a:r>
            <a:r>
              <a:rPr lang="fr-FR" altLang="it-IT" sz="1400" b="0" dirty="0">
                <a:latin typeface="+mn-lt"/>
              </a:rPr>
              <a:t> 2011</a:t>
            </a:r>
            <a:endParaRPr lang="es-ES" altLang="it-IT" sz="1400" b="0" dirty="0">
              <a:latin typeface="+mn-lt"/>
            </a:endParaRPr>
          </a:p>
        </p:txBody>
      </p:sp>
      <p:cxnSp>
        <p:nvCxnSpPr>
          <p:cNvPr id="40" name="Connettore 1 17">
            <a:extLst>
              <a:ext uri="{FF2B5EF4-FFF2-40B4-BE49-F238E27FC236}">
                <a16:creationId xmlns="" xmlns:a16="http://schemas.microsoft.com/office/drawing/2014/main" id="{7BAA952C-42BF-4183-BE7E-D45D9E600E20}"/>
              </a:ext>
            </a:extLst>
          </p:cNvPr>
          <p:cNvCxnSpPr/>
          <p:nvPr/>
        </p:nvCxnSpPr>
        <p:spPr>
          <a:xfrm>
            <a:off x="686403" y="1224000"/>
            <a:ext cx="7771199" cy="0"/>
          </a:xfrm>
          <a:prstGeom prst="line">
            <a:avLst/>
          </a:prstGeom>
          <a:ln w="28575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2">
            <a:extLst>
              <a:ext uri="{FF2B5EF4-FFF2-40B4-BE49-F238E27FC236}">
                <a16:creationId xmlns="" xmlns:a16="http://schemas.microsoft.com/office/drawing/2014/main" id="{2493CC34-584E-44E2-A0BF-1256EB6AED41}"/>
              </a:ext>
            </a:extLst>
          </p:cNvPr>
          <p:cNvSpPr/>
          <p:nvPr/>
        </p:nvSpPr>
        <p:spPr>
          <a:xfrm>
            <a:off x="1046894" y="468000"/>
            <a:ext cx="7044955" cy="990566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89986" tIns="46793" rIns="89986" bIns="46793" anchor="ctr" anchorCtr="0" compatLnSpc="1"/>
          <a:lstStyle/>
          <a:p>
            <a:pPr algn="ctr" hangingPunct="0">
              <a:tabLst>
                <a:tab pos="0" algn="l"/>
                <a:tab pos="914217" algn="l"/>
                <a:tab pos="1828434" algn="l"/>
                <a:tab pos="2742650" algn="l"/>
                <a:tab pos="3656868" algn="l"/>
                <a:tab pos="4571086" algn="l"/>
                <a:tab pos="5485302" algn="l"/>
                <a:tab pos="6399519" algn="l"/>
                <a:tab pos="7313737" algn="l"/>
                <a:tab pos="8227954" algn="l"/>
                <a:tab pos="9142171" algn="l"/>
                <a:tab pos="10056388" algn="l"/>
              </a:tabLst>
            </a:pPr>
            <a:r>
              <a:rPr lang="it-IT" sz="3199" b="1" dirty="0" err="1" smtClean="0">
                <a:solidFill>
                  <a:srgbClr val="009999"/>
                </a:solidFill>
                <a:latin typeface="Calibri" panose="020F0502020204030204" pitchFamily="34" charset="0"/>
                <a:ea typeface="Microsoft YaHei" pitchFamily="2"/>
                <a:cs typeface="Arial" pitchFamily="2"/>
              </a:rPr>
              <a:t>Revised</a:t>
            </a:r>
            <a:r>
              <a:rPr lang="it-IT" sz="3199" b="1" dirty="0" smtClean="0">
                <a:solidFill>
                  <a:srgbClr val="009999"/>
                </a:solidFill>
                <a:latin typeface="Calibri" panose="020F0502020204030204" pitchFamily="34" charset="0"/>
                <a:ea typeface="Microsoft YaHei" pitchFamily="2"/>
                <a:cs typeface="Arial" pitchFamily="2"/>
              </a:rPr>
              <a:t> McDonald </a:t>
            </a:r>
            <a:r>
              <a:rPr lang="it-IT" sz="3199" b="1" dirty="0" err="1" smtClean="0">
                <a:solidFill>
                  <a:srgbClr val="009999"/>
                </a:solidFill>
                <a:latin typeface="Calibri" panose="020F0502020204030204" pitchFamily="34" charset="0"/>
                <a:ea typeface="Microsoft YaHei" pitchFamily="2"/>
                <a:cs typeface="Arial" pitchFamily="2"/>
              </a:rPr>
              <a:t>criteria</a:t>
            </a:r>
            <a:r>
              <a:rPr lang="it-IT" sz="3199" b="1" dirty="0" smtClean="0">
                <a:solidFill>
                  <a:srgbClr val="009999"/>
                </a:solidFill>
                <a:latin typeface="Calibri" panose="020F0502020204030204" pitchFamily="34" charset="0"/>
                <a:ea typeface="Microsoft YaHei" pitchFamily="2"/>
                <a:cs typeface="Arial" pitchFamily="2"/>
              </a:rPr>
              <a:t> 2010</a:t>
            </a:r>
            <a:endParaRPr lang="it-IT" sz="3199" b="1" dirty="0">
              <a:solidFill>
                <a:srgbClr val="009999"/>
              </a:solidFill>
              <a:latin typeface="Calibri" panose="020F0502020204030204" pitchFamily="34" charset="0"/>
              <a:ea typeface="Microsoft YaHei" pitchFamily="2"/>
              <a:cs typeface="Arial" pitchFamily="2"/>
            </a:endParaRPr>
          </a:p>
        </p:txBody>
      </p:sp>
      <p:pic>
        <p:nvPicPr>
          <p:cNvPr id="41" name="Picture 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8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9679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37" r="1904"/>
          <a:stretch>
            <a:fillRect/>
          </a:stretch>
        </p:blipFill>
        <p:spPr bwMode="auto">
          <a:xfrm>
            <a:off x="156194" y="1268771"/>
            <a:ext cx="8827959" cy="251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131" y="4014799"/>
            <a:ext cx="8746128" cy="219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Connettore 1 6"/>
          <p:cNvCxnSpPr/>
          <p:nvPr/>
        </p:nvCxnSpPr>
        <p:spPr bwMode="auto">
          <a:xfrm>
            <a:off x="3692313" y="5454650"/>
            <a:ext cx="5118721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1 7"/>
          <p:cNvCxnSpPr/>
          <p:nvPr/>
        </p:nvCxnSpPr>
        <p:spPr bwMode="auto">
          <a:xfrm>
            <a:off x="211634" y="5678488"/>
            <a:ext cx="7479146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uppo 8"/>
          <p:cNvGrpSpPr>
            <a:grpSpLocks/>
          </p:cNvGrpSpPr>
          <p:nvPr/>
        </p:nvGrpSpPr>
        <p:grpSpPr bwMode="auto">
          <a:xfrm>
            <a:off x="211636" y="5678488"/>
            <a:ext cx="8638900" cy="495300"/>
            <a:chOff x="238125" y="5678488"/>
            <a:chExt cx="9720263" cy="495300"/>
          </a:xfrm>
        </p:grpSpPr>
        <p:cxnSp>
          <p:nvCxnSpPr>
            <p:cNvPr id="11" name="Connettore 1 10"/>
            <p:cNvCxnSpPr/>
            <p:nvPr/>
          </p:nvCxnSpPr>
          <p:spPr bwMode="auto">
            <a:xfrm>
              <a:off x="8878888" y="5949950"/>
              <a:ext cx="1079500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ttore 1 11"/>
            <p:cNvCxnSpPr/>
            <p:nvPr/>
          </p:nvCxnSpPr>
          <p:spPr bwMode="auto">
            <a:xfrm>
              <a:off x="238125" y="6173788"/>
              <a:ext cx="2114550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ttore 1 12"/>
            <p:cNvCxnSpPr/>
            <p:nvPr/>
          </p:nvCxnSpPr>
          <p:spPr bwMode="auto">
            <a:xfrm>
              <a:off x="5705475" y="6173788"/>
              <a:ext cx="1058863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Ovale 13"/>
            <p:cNvSpPr/>
            <p:nvPr/>
          </p:nvSpPr>
          <p:spPr bwMode="auto">
            <a:xfrm>
              <a:off x="4243388" y="5678488"/>
              <a:ext cx="2114550" cy="315912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/>
            </a:p>
          </p:txBody>
        </p:sp>
      </p:grpSp>
      <p:cxnSp>
        <p:nvCxnSpPr>
          <p:cNvPr id="15" name="Connettore 1 17">
            <a:extLst>
              <a:ext uri="{FF2B5EF4-FFF2-40B4-BE49-F238E27FC236}">
                <a16:creationId xmlns="" xmlns:a16="http://schemas.microsoft.com/office/drawing/2014/main" id="{7BAA952C-42BF-4183-BE7E-D45D9E600E20}"/>
              </a:ext>
            </a:extLst>
          </p:cNvPr>
          <p:cNvCxnSpPr/>
          <p:nvPr/>
        </p:nvCxnSpPr>
        <p:spPr>
          <a:xfrm>
            <a:off x="686403" y="1224000"/>
            <a:ext cx="7771199" cy="0"/>
          </a:xfrm>
          <a:prstGeom prst="line">
            <a:avLst/>
          </a:prstGeom>
          <a:ln w="28575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2">
            <a:extLst>
              <a:ext uri="{FF2B5EF4-FFF2-40B4-BE49-F238E27FC236}">
                <a16:creationId xmlns="" xmlns:a16="http://schemas.microsoft.com/office/drawing/2014/main" id="{2493CC34-584E-44E2-A0BF-1256EB6AED41}"/>
              </a:ext>
            </a:extLst>
          </p:cNvPr>
          <p:cNvSpPr/>
          <p:nvPr/>
        </p:nvSpPr>
        <p:spPr>
          <a:xfrm>
            <a:off x="1046894" y="468000"/>
            <a:ext cx="7044955" cy="990566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89986" tIns="46793" rIns="89986" bIns="46793" anchor="ctr" anchorCtr="0" compatLnSpc="1"/>
          <a:lstStyle/>
          <a:p>
            <a:pPr algn="ctr" hangingPunct="0">
              <a:tabLst>
                <a:tab pos="0" algn="l"/>
                <a:tab pos="914217" algn="l"/>
                <a:tab pos="1828434" algn="l"/>
                <a:tab pos="2742650" algn="l"/>
                <a:tab pos="3656868" algn="l"/>
                <a:tab pos="4571086" algn="l"/>
                <a:tab pos="5485302" algn="l"/>
                <a:tab pos="6399519" algn="l"/>
                <a:tab pos="7313737" algn="l"/>
                <a:tab pos="8227954" algn="l"/>
                <a:tab pos="9142171" algn="l"/>
                <a:tab pos="10056388" algn="l"/>
              </a:tabLst>
            </a:pPr>
            <a:r>
              <a:rPr lang="it-IT" sz="3199" b="1" dirty="0" smtClean="0">
                <a:solidFill>
                  <a:srgbClr val="009999"/>
                </a:solidFill>
                <a:latin typeface="Calibri" panose="020F0502020204030204" pitchFamily="34" charset="0"/>
                <a:ea typeface="Microsoft YaHei" pitchFamily="2"/>
                <a:cs typeface="Arial" pitchFamily="2"/>
              </a:rPr>
              <a:t>2016 MAGNIMS MRI </a:t>
            </a:r>
            <a:r>
              <a:rPr lang="it-IT" sz="3199" b="1" dirty="0" err="1" smtClean="0">
                <a:solidFill>
                  <a:srgbClr val="009999"/>
                </a:solidFill>
                <a:latin typeface="Calibri" panose="020F0502020204030204" pitchFamily="34" charset="0"/>
                <a:ea typeface="Microsoft YaHei" pitchFamily="2"/>
                <a:cs typeface="Arial" pitchFamily="2"/>
              </a:rPr>
              <a:t>criteria</a:t>
            </a:r>
            <a:endParaRPr lang="it-IT" sz="3199" b="1" dirty="0">
              <a:solidFill>
                <a:srgbClr val="009999"/>
              </a:solidFill>
              <a:latin typeface="Calibri" panose="020F0502020204030204" pitchFamily="34" charset="0"/>
              <a:ea typeface="Microsoft YaHei" pitchFamily="2"/>
              <a:cs typeface="Arial" pitchFamily="2"/>
            </a:endParaRPr>
          </a:p>
        </p:txBody>
      </p:sp>
      <p:pic>
        <p:nvPicPr>
          <p:cNvPr id="1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8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4299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redefinit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Predefinit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20146</TotalTime>
  <Words>2339</Words>
  <Application>Microsoft Office PowerPoint</Application>
  <PresentationFormat>Presentazione su schermo (4:3)</PresentationFormat>
  <Paragraphs>476</Paragraphs>
  <Slides>27</Slides>
  <Notes>22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Titoli diapositive</vt:lpstr>
      </vt:variant>
      <vt:variant>
        <vt:i4>27</vt:i4>
      </vt:variant>
    </vt:vector>
  </HeadingPairs>
  <TitlesOfParts>
    <vt:vector size="29" baseType="lpstr">
      <vt:lpstr>Predefinito</vt:lpstr>
      <vt:lpstr>1_Predefinito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Nessun titolo diapositiva</dc:title>
  <dc:creator>Centro Analisi Biosegnali</dc:creator>
  <cp:lastModifiedBy>Paolo Preziosa</cp:lastModifiedBy>
  <cp:revision>1518</cp:revision>
  <cp:lastPrinted>2019-04-23T14:14:01Z</cp:lastPrinted>
  <dcterms:created xsi:type="dcterms:W3CDTF">1999-06-03T16:41:30Z</dcterms:created>
  <dcterms:modified xsi:type="dcterms:W3CDTF">2019-06-14T16:05:07Z</dcterms:modified>
</cp:coreProperties>
</file>