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404" r:id="rId3"/>
    <p:sldId id="256" r:id="rId4"/>
    <p:sldId id="286" r:id="rId5"/>
    <p:sldId id="343" r:id="rId6"/>
    <p:sldId id="344" r:id="rId7"/>
    <p:sldId id="354" r:id="rId8"/>
    <p:sldId id="318" r:id="rId9"/>
    <p:sldId id="287" r:id="rId10"/>
    <p:sldId id="285" r:id="rId11"/>
    <p:sldId id="363" r:id="rId12"/>
    <p:sldId id="364" r:id="rId13"/>
    <p:sldId id="405" r:id="rId14"/>
    <p:sldId id="366" r:id="rId15"/>
    <p:sldId id="368" r:id="rId16"/>
    <p:sldId id="370" r:id="rId17"/>
    <p:sldId id="371" r:id="rId18"/>
    <p:sldId id="373" r:id="rId19"/>
    <p:sldId id="374" r:id="rId20"/>
    <p:sldId id="335" r:id="rId21"/>
    <p:sldId id="376" r:id="rId22"/>
    <p:sldId id="377" r:id="rId23"/>
    <p:sldId id="378" r:id="rId24"/>
    <p:sldId id="395" r:id="rId25"/>
    <p:sldId id="402" r:id="rId26"/>
    <p:sldId id="393" r:id="rId27"/>
    <p:sldId id="394" r:id="rId28"/>
    <p:sldId id="384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0066"/>
    <a:srgbClr val="D9E3DD"/>
    <a:srgbClr val="FF0000"/>
    <a:srgbClr val="CC00FF"/>
    <a:srgbClr val="D8E7D1"/>
    <a:srgbClr val="D9E3D3"/>
    <a:srgbClr val="DCE5D7"/>
    <a:srgbClr val="C5ECC2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9756" autoAdjust="0"/>
  </p:normalViewPr>
  <p:slideViewPr>
    <p:cSldViewPr showGuides="1">
      <p:cViewPr>
        <p:scale>
          <a:sx n="75" d="100"/>
          <a:sy n="75" d="100"/>
        </p:scale>
        <p:origin x="-714" y="72"/>
      </p:cViewPr>
      <p:guideLst>
        <p:guide orient="horz" pos="12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798387" cy="992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ntestazion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quarter" idx="1"/>
          </p:nvPr>
        </p:nvSpPr>
        <p:spPr>
          <a:xfrm>
            <a:off x="3853620" y="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2"/>
          </p:nvPr>
        </p:nvSpPr>
        <p:spPr>
          <a:xfrm>
            <a:off x="0" y="943128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3"/>
          </p:nvPr>
        </p:nvSpPr>
        <p:spPr>
          <a:xfrm>
            <a:off x="3853620" y="943128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B77375C7-7911-4F56-9243-7A1D9F633624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‹N›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6798387" cy="9928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ntestazion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Arial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idx="1"/>
          </p:nvPr>
        </p:nvSpPr>
        <p:spPr>
          <a:xfrm>
            <a:off x="3853620" y="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t" anchorCtr="0" compatLnSpc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Arial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immagine diapositiva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Segnaposto note 5"/>
          <p:cNvSpPr txBox="1">
            <a:spLocks noGrp="1"/>
          </p:cNvSpPr>
          <p:nvPr>
            <p:ph type="body" sz="quarter" idx="3"/>
          </p:nvPr>
        </p:nvSpPr>
        <p:spPr>
          <a:xfrm>
            <a:off x="906691" y="4714560"/>
            <a:ext cx="4985724" cy="4468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  <p:sp>
        <p:nvSpPr>
          <p:cNvPr id="7" name="Segnaposto piè di pagina 6"/>
          <p:cNvSpPr txBox="1">
            <a:spLocks noGrp="1"/>
          </p:cNvSpPr>
          <p:nvPr>
            <p:ph type="ftr" sz="quarter" idx="4"/>
          </p:nvPr>
        </p:nvSpPr>
        <p:spPr>
          <a:xfrm>
            <a:off x="0" y="943128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b" anchorCtr="0" compatLnSpc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Arial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8" name="Segnaposto numero diapositiva 7"/>
          <p:cNvSpPr txBox="1">
            <a:spLocks noGrp="1"/>
          </p:cNvSpPr>
          <p:nvPr>
            <p:ph type="sldNum" sz="quarter" idx="5"/>
          </p:nvPr>
        </p:nvSpPr>
        <p:spPr>
          <a:xfrm>
            <a:off x="3853620" y="9431280"/>
            <a:ext cx="2945488" cy="49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160" tIns="46080" rIns="92160" bIns="46080" anchor="b" anchorCtr="0" compatLnSpc="1"/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1200" b="0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Arial" pitchFamily="2"/>
              </a:defRPr>
            </a:lvl1pPr>
          </a:lstStyle>
          <a:p>
            <a:pPr lvl="0"/>
            <a:fld id="{BBF0A7D3-5961-4BF8-A46D-0B74F5E413F2}" type="slidenum">
              <a:rPr/>
              <a:pPr lv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84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it-IT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15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16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2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7055" y="8686362"/>
            <a:ext cx="2972547" cy="4576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62B52CB-78BF-4BDA-87A4-D565B735B8B4}" type="slidenum">
              <a:rPr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lang="it-IT" sz="1200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8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 dirty="0">
              <a:latin typeface="Times New Roman" pitchFamily="18" charset="0"/>
              <a:ea typeface="Microsoft YaHei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87055" y="8686362"/>
            <a:ext cx="2972547" cy="4576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62B52CB-78BF-4BDA-87A4-D565B735B8B4}" type="slidenum">
              <a:rPr>
                <a:latin typeface="+mn-lt"/>
                <a:cs typeface="+mn-cs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lang="it-IT" sz="1200"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8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 dirty="0">
              <a:latin typeface="Times New Roman" pitchFamily="18" charset="0"/>
              <a:ea typeface="Microsoft YaHei" pitchFamily="34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57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830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20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8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21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22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0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/>
            </a:extLst>
          </p:cNvPr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897F48-AD0E-4EA0-9809-5213184E1FE7}" type="slidenum">
              <a:rPr lang="it-IT" altLang="it-IT" sz="1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 altLang="it-IT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3" name="Segnaposto immagine diapositiva 2">
            <a:extLst>
              <a:ext uri="{FF2B5EF4-FFF2-40B4-BE49-F238E27FC236}"/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29028" name="Segnaposto note 3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it-IT" altLang="it-IT" smtClean="0"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/>
            </a:extLst>
          </p:cNvPr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>
              <a:spcBef>
                <a:spcPct val="0"/>
              </a:spcBef>
              <a:defRPr/>
            </a:pPr>
            <a:fld id="{5B1B4AAD-D2A0-463E-9AB2-5B5949A55F6E}" type="slidenum">
              <a:rPr lang="it-IT" altLang="it-IT" sz="18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>
                <a:spcBef>
                  <a:spcPct val="0"/>
                </a:spcBef>
                <a:defRPr/>
              </a:pPr>
              <a:t>24</a:t>
            </a:fld>
            <a:endParaRPr lang="it-IT" altLang="it-IT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3" name="Segnaposto immagine diapositiva 2">
            <a:extLst>
              <a:ext uri="{FF2B5EF4-FFF2-40B4-BE49-F238E27FC236}"/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1140" name="Segnaposto note 3"/>
          <p:cNvSpPr>
            <a:spLocks noGrp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it-IT" altLang="it-IT" smtClean="0"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404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404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85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83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11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2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3620" y="9431280"/>
            <a:ext cx="2945488" cy="496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F04F7587-63E4-442D-86AD-CE30C9E2B3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it-IT" sz="1200" b="0" i="0" u="none" strike="noStrike" baseline="0">
              <a:ln>
                <a:noFill/>
              </a:ln>
              <a:solidFill>
                <a:srgbClr val="000000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Segnaposto note 3"/>
          <p:cNvSpPr txBox="1">
            <a:spLocks noGrp="1"/>
          </p:cNvSpPr>
          <p:nvPr>
            <p:ph type="body" sz="quarter" idx="1"/>
          </p:nvPr>
        </p:nvSpPr>
        <p:spPr/>
        <p:txBody>
          <a:bodyPr anchor="t" anchorCtr="0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4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13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2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852863" y="9431338"/>
            <a:ext cx="2946400" cy="4968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2160" tIns="46080" rIns="92160" bIns="460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3BBF192D-554F-4224-B457-7AD275812CA1}" type="slidenum">
              <a:rPr lang="it-IT" altLang="it-IT"/>
              <a:pPr algn="r" eaLnBrk="1"/>
              <a:t>14</a:t>
            </a:fld>
            <a:endParaRPr lang="it-IT" alt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" name="Segnaposto immagine diapositiva 2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6" name="Segnaposto note 3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0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694" y="2130436"/>
            <a:ext cx="7772612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6F08B0-935F-4918-B05F-C5A136929B0E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EE4802-B08A-448E-8232-DD223DC750C9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8377" y="274649"/>
            <a:ext cx="2057082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31" y="274649"/>
            <a:ext cx="6035802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2933F-EED9-400B-94F1-1365A9276D5A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694" y="2130472"/>
            <a:ext cx="7772612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389" y="3886200"/>
            <a:ext cx="64012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F3B3D099-D9E9-4645-A7B8-D181D8E786AF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9776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99E09403-A200-42AB-B3F6-38371998122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1865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7" y="4406947"/>
            <a:ext cx="7772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26433070-8BED-47C7-8C20-1E02E35F20F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2897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47" y="1600206"/>
            <a:ext cx="40464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017" y="1600206"/>
            <a:ext cx="40464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7" name="Segnaposto numero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155B4541-DFE2-443B-9BDF-87056B30C2E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86336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31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31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9" name="Segnaposto numero diapositiva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9416AAE2-F2C4-4FEA-AC87-B45E9805D34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08999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5" name="Segnaposto numero diapositiva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C27B3758-E6B7-403C-A212-FB5C5E49197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66608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4" name="Segnaposto numero diapositiva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BC643D93-289A-4293-8131-A239E8226A6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634569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32" y="273050"/>
            <a:ext cx="3008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5" y="273097"/>
            <a:ext cx="5111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32" y="1435103"/>
            <a:ext cx="3008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7" name="Segnaposto numero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BEC56640-843B-46D9-9BED-EAE32EBEDAC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7406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C2A7E-2E5F-4257-BE47-F395BB1AD553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4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55" y="4800600"/>
            <a:ext cx="5486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55" y="612775"/>
            <a:ext cx="5486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55" y="5367338"/>
            <a:ext cx="5486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7" name="Segnaposto numero diapositiva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5FE57BBA-31E1-4163-98A0-18EBD80BE71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662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1F339D8F-CACE-4203-9560-237F8204EA7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1217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8377" y="274685"/>
            <a:ext cx="2057082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147" y="274685"/>
            <a:ext cx="6035802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>
              <a:defRPr/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>
              <a:defRPr/>
            </a:lvl1pPr>
          </a:lstStyle>
          <a:p>
            <a:pPr>
              <a:defRPr/>
            </a:pPr>
            <a:fld id="{516FC7AF-FE04-4458-8DC2-137AAF0CFE4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2991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7" y="4406911"/>
            <a:ext cx="77726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77" y="2906713"/>
            <a:ext cx="77726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568250-3988-4720-9E09-760D26E70C1B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31" y="1600206"/>
            <a:ext cx="40464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017" y="1600206"/>
            <a:ext cx="404644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CDB28B-E6DE-47F8-A53B-8F7F50F9CFA5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30" y="274638"/>
            <a:ext cx="822974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131" y="1535113"/>
            <a:ext cx="40407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131" y="2174875"/>
            <a:ext cx="40407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661" y="1535113"/>
            <a:ext cx="4042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661" y="2174875"/>
            <a:ext cx="4042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4A0C22-252B-4FB0-8BA7-59C33A639410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C707F4-009D-469E-9D89-FA3D05D55254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54BE9C-9A00-40D0-A8A2-7E30502BD700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3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32" y="273050"/>
            <a:ext cx="3008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09" y="273061"/>
            <a:ext cx="5111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132" y="1435103"/>
            <a:ext cx="3008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552BB0-3F7B-41A5-AB04-2BBE813D7341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839" y="4800600"/>
            <a:ext cx="54869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839" y="612775"/>
            <a:ext cx="54869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839" y="5367338"/>
            <a:ext cx="54869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Neuroimaging Research Unit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391552-2D96-422D-8CF1-DDACD3C43B82}" type="slidenum">
              <a:rPr/>
              <a:pPr lv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6891" y="274320"/>
            <a:ext cx="822817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6891" y="1600200"/>
            <a:ext cx="822817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it-IT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it-IT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it-IT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it-IT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mbria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6892" y="6356520"/>
            <a:ext cx="213311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3361" y="6356520"/>
            <a:ext cx="2895233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2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en-US"/>
              <a:t>Neuroimaging Research Unit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1952" y="6356520"/>
            <a:ext cx="213311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2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180F29F-5E59-44AD-B263-3FB556BC1C1E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it-IT" sz="4400" b="0" i="0" u="none" strike="noStrike" baseline="0">
          <a:ln>
            <a:noFill/>
          </a:ln>
          <a:solidFill>
            <a:srgbClr val="000000"/>
          </a:solidFill>
          <a:latin typeface="Cambria" pitchFamily="18"/>
          <a:ea typeface="Microsoft YaHei" pitchFamily="2"/>
          <a:cs typeface="Ari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it-IT" sz="3200" b="0" i="0" u="none" strike="noStrike" baseline="0">
          <a:ln>
            <a:noFill/>
          </a:ln>
          <a:solidFill>
            <a:srgbClr val="000000"/>
          </a:solidFill>
          <a:latin typeface="Cambria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457202" y="274638"/>
            <a:ext cx="82281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3075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457202" y="1600206"/>
            <a:ext cx="82281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4" y="6356358"/>
            <a:ext cx="213218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ctr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it-IT" sz="2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2790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/>
          <a:lstStyle>
            <a:lvl1pPr marL="0" marR="0" lvl="0" indent="0" algn="ctr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2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r>
              <a:t>Neuroimaging Research Unit</a:t>
            </a:r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179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Lucida Sans Unicode" pitchFamily="34" charset="0"/>
                <a:cs typeface="Tahoma" pitchFamily="34" charset="0"/>
              </a:defRPr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FE7BA6-8511-4251-A92B-2E0C9F4AF4BF}" type="slidenum">
              <a:rPr lang="en-US" altLang="it-IT" sz="2400">
                <a:latin typeface="Times New Roman" pitchFamily="18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it-IT" sz="4400">
          <a:solidFill>
            <a:srgbClr val="000000"/>
          </a:solidFill>
          <a:latin typeface="Cambria" pitchFamily="18"/>
          <a:ea typeface="Microsoft YaHei" pitchFamily="2"/>
          <a:cs typeface="Ari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Cambria" pitchFamily="18" charset="0"/>
          <a:ea typeface="Microsoft YaHei" pitchFamily="34" charset="-122"/>
          <a:cs typeface="Arial" pitchFamily="34" charset="0"/>
        </a:defRPr>
      </a:lvl9pPr>
    </p:titleStyle>
    <p:bodyStyle>
      <a:lvl1pPr algn="l" rtl="0" eaLnBrk="0" fontAlgn="base" hangingPunct="0">
        <a:spcBef>
          <a:spcPts val="800"/>
        </a:spcBef>
        <a:spcAft>
          <a:spcPct val="0"/>
        </a:spcAft>
        <a:tabLst>
          <a:tab pos="569913" algn="l"/>
          <a:tab pos="1484313" algn="l"/>
          <a:tab pos="2398713" algn="l"/>
          <a:tab pos="3313113" algn="l"/>
          <a:tab pos="4227513" algn="l"/>
          <a:tab pos="5141913" algn="l"/>
          <a:tab pos="6056313" algn="l"/>
          <a:tab pos="6970713" algn="l"/>
          <a:tab pos="7885113" algn="l"/>
          <a:tab pos="8799513" algn="l"/>
          <a:tab pos="9713913" algn="l"/>
        </a:tabLst>
        <a:defRPr lang="it-IT" sz="3200">
          <a:solidFill>
            <a:srgbClr val="000000"/>
          </a:solidFill>
          <a:latin typeface="Cambria" pitchFamily="18"/>
          <a:ea typeface="Microsoft YaHei" pitchFamily="2"/>
          <a:cs typeface="Ari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Microsoft YaHei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Microsoft YaHei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Microsoft YaHei" pitchFamily="34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5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.emf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5.png"/><Relationship Id="rId5" Type="http://schemas.openxmlformats.org/officeDocument/2006/relationships/image" Target="../media/image33.png"/><Relationship Id="rId10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" b="24474"/>
          <a:stretch>
            <a:fillRect/>
          </a:stretch>
        </p:blipFill>
        <p:spPr bwMode="auto">
          <a:xfrm>
            <a:off x="839788" y="1677988"/>
            <a:ext cx="8304212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76400"/>
            <a:ext cx="36068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 cstate="print"/>
          <a:srcRect b="3220"/>
          <a:stretch/>
        </p:blipFill>
        <p:spPr bwMode="auto">
          <a:xfrm>
            <a:off x="1702967" y="1305632"/>
            <a:ext cx="5738066" cy="505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360886" y="6478270"/>
            <a:ext cx="2533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it-IT" sz="1400" dirty="0" err="1">
                <a:latin typeface="+mn-lt"/>
              </a:rPr>
              <a:t>Filippi</a:t>
            </a:r>
            <a:r>
              <a:rPr lang="fr-FR" altLang="it-IT" sz="1400" dirty="0">
                <a:latin typeface="+mn-lt"/>
              </a:rPr>
              <a:t> et al., Lancet </a:t>
            </a:r>
            <a:r>
              <a:rPr lang="fr-FR" altLang="it-IT" sz="1400" dirty="0" err="1">
                <a:latin typeface="+mn-lt"/>
              </a:rPr>
              <a:t>Neurol</a:t>
            </a:r>
            <a:r>
              <a:rPr lang="fr-FR" altLang="it-IT" sz="1400" dirty="0">
                <a:latin typeface="+mn-lt"/>
              </a:rPr>
              <a:t> 2016</a:t>
            </a:r>
          </a:p>
        </p:txBody>
      </p:sp>
      <p:cxnSp>
        <p:nvCxnSpPr>
          <p:cNvPr id="7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2016 MAGNIMS MRI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criteria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9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899519" y="44983"/>
            <a:ext cx="7340204" cy="990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ttangolo 1">
            <a:extLst>
              <a:ext uri="{FF2B5EF4-FFF2-40B4-BE49-F238E27FC236}">
                <a16:creationId xmlns="" xmlns:a16="http://schemas.microsoft.com/office/drawing/2014/main" id="{AE9ADA14-EB15-4BAB-AD25-661C445E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62" y="1340768"/>
            <a:ext cx="827867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No </a:t>
            </a: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distinction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between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symptomatic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 and </a:t>
            </a: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asymptomatic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lesions</a:t>
            </a:r>
            <a:endParaRPr lang="it-IT" altLang="it-IT" sz="2400" b="1" dirty="0">
              <a:solidFill>
                <a:srgbClr val="CC0066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tabLst/>
            </a:pPr>
            <a:r>
              <a:rPr lang="it-IT" altLang="it-IT" sz="14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Brownlee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Neurology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2016; 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Tintorè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Neurology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2016)</a:t>
            </a: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="" xmlns:a16="http://schemas.microsoft.com/office/drawing/2014/main" id="{A23ED1E6-A030-41A3-A247-93CD008441A8}"/>
              </a:ext>
            </a:extLst>
          </p:cNvPr>
          <p:cNvGrpSpPr/>
          <p:nvPr/>
        </p:nvGrpSpPr>
        <p:grpSpPr>
          <a:xfrm>
            <a:off x="179512" y="2492896"/>
            <a:ext cx="3884425" cy="3625130"/>
            <a:chOff x="452631" y="3556067"/>
            <a:chExt cx="2766548" cy="2453067"/>
          </a:xfrm>
          <a:solidFill>
            <a:schemeClr val="bg1"/>
          </a:solidFill>
        </p:grpSpPr>
        <p:pic>
          <p:nvPicPr>
            <p:cNvPr id="30" name="Picture 3">
              <a:extLst>
                <a:ext uri="{FF2B5EF4-FFF2-40B4-BE49-F238E27FC236}">
                  <a16:creationId xmlns="" xmlns:a16="http://schemas.microsoft.com/office/drawing/2014/main" id="{A4FE705C-E01C-4354-BC14-8A9444BCC6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50000"/>
            <a:stretch/>
          </p:blipFill>
          <p:spPr bwMode="auto">
            <a:xfrm>
              <a:off x="555201" y="3556067"/>
              <a:ext cx="2663978" cy="24530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19">
              <a:extLst>
                <a:ext uri="{FF2B5EF4-FFF2-40B4-BE49-F238E27FC236}">
                  <a16:creationId xmlns="" xmlns:a16="http://schemas.microsoft.com/office/drawing/2014/main" id="{2BC9D107-821D-4912-814B-3C8240B2F0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290484" y="4977416"/>
              <a:ext cx="1705433" cy="2192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altLang="it-IT" sz="1400" dirty="0" err="1"/>
                <a:t>Tintorè</a:t>
              </a:r>
              <a:r>
                <a:rPr lang="it-IT" altLang="it-IT" sz="1400" dirty="0"/>
                <a:t> </a:t>
              </a:r>
              <a:r>
                <a:rPr lang="it-IT" altLang="it-IT" sz="1400" dirty="0" err="1"/>
                <a:t>et</a:t>
              </a:r>
              <a:r>
                <a:rPr lang="it-IT" altLang="it-IT" sz="1400" dirty="0"/>
                <a:t> al., </a:t>
              </a:r>
              <a:r>
                <a:rPr lang="it-IT" altLang="it-IT" sz="1400" dirty="0" err="1"/>
                <a:t>Neurology</a:t>
              </a:r>
              <a:r>
                <a:rPr lang="it-IT" altLang="it-IT" sz="1400" dirty="0"/>
                <a:t> 2016</a:t>
              </a:r>
            </a:p>
          </p:txBody>
        </p:sp>
      </p:grpSp>
      <p:cxnSp>
        <p:nvCxnSpPr>
          <p:cNvPr id="34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526076" y="468000"/>
            <a:ext cx="8091849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2016 -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Rationale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for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modifications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4399918" y="2503549"/>
            <a:ext cx="4718459" cy="4286020"/>
            <a:chOff x="4399918" y="2503549"/>
            <a:chExt cx="4718459" cy="4286020"/>
          </a:xfrm>
        </p:grpSpPr>
        <p:sp>
          <p:nvSpPr>
            <p:cNvPr id="27" name="Rectangle 19">
              <a:extLst>
                <a:ext uri="{FF2B5EF4-FFF2-40B4-BE49-F238E27FC236}">
                  <a16:creationId xmlns="" xmlns:a16="http://schemas.microsoft.com/office/drawing/2014/main" id="{E370D863-B97E-4F4C-8790-E5529FF475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699271" y="4174713"/>
              <a:ext cx="25304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it-IT" altLang="it-IT" sz="1400" dirty="0" err="1"/>
                <a:t>Brownlee</a:t>
              </a:r>
              <a:r>
                <a:rPr lang="it-IT" altLang="it-IT" sz="1400" dirty="0"/>
                <a:t> </a:t>
              </a:r>
              <a:r>
                <a:rPr lang="it-IT" altLang="it-IT" sz="1400" dirty="0" err="1"/>
                <a:t>et</a:t>
              </a:r>
              <a:r>
                <a:rPr lang="it-IT" altLang="it-IT" sz="1400" dirty="0"/>
                <a:t> al., </a:t>
              </a:r>
              <a:r>
                <a:rPr lang="it-IT" altLang="it-IT" sz="1400" dirty="0" err="1"/>
                <a:t>Neurology</a:t>
              </a:r>
              <a:r>
                <a:rPr lang="it-IT" altLang="it-IT" sz="1400" dirty="0"/>
                <a:t> 2016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="" xmlns:a16="http://schemas.microsoft.com/office/drawing/2014/main" id="{FC1BCEAC-D288-4A41-B4AA-1F5CCAB5075C}"/>
                </a:ext>
              </a:extLst>
            </p:cNvPr>
            <p:cNvSpPr txBox="1"/>
            <p:nvPr/>
          </p:nvSpPr>
          <p:spPr>
            <a:xfrm>
              <a:off x="4399918" y="5589240"/>
              <a:ext cx="4564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Modified</a:t>
              </a:r>
              <a:r>
                <a:rPr lang="it-IT" b="1" dirty="0"/>
                <a:t> </a:t>
              </a:r>
              <a:r>
                <a:rPr lang="it-IT" b="1" dirty="0" err="1"/>
                <a:t>criteria</a:t>
              </a:r>
              <a:r>
                <a:rPr lang="it-IT" b="1" dirty="0"/>
                <a:t> 1: </a:t>
              </a:r>
              <a:r>
                <a:rPr lang="it-IT" dirty="0" err="1"/>
                <a:t>inclusion</a:t>
              </a:r>
              <a:r>
                <a:rPr lang="it-IT" dirty="0"/>
                <a:t> of </a:t>
              </a:r>
              <a:r>
                <a:rPr lang="it-IT" dirty="0" err="1"/>
                <a:t>asymptomatic</a:t>
              </a:r>
              <a:r>
                <a:rPr lang="it-IT" dirty="0"/>
                <a:t> </a:t>
              </a:r>
              <a:r>
                <a:rPr lang="it-IT" dirty="0" err="1"/>
                <a:t>lesions</a:t>
              </a:r>
              <a:r>
                <a:rPr lang="it-IT" dirty="0"/>
                <a:t> in the </a:t>
              </a:r>
              <a:r>
                <a:rPr lang="it-IT" dirty="0" err="1"/>
                <a:t>symptomatic</a:t>
              </a:r>
              <a:r>
                <a:rPr lang="it-IT" dirty="0"/>
                <a:t> </a:t>
              </a:r>
              <a:r>
                <a:rPr lang="it-IT" dirty="0" err="1"/>
                <a:t>region</a:t>
              </a:r>
              <a:endParaRPr lang="it-IT" dirty="0"/>
            </a:p>
            <a:p>
              <a:r>
                <a:rPr lang="it-IT" b="1" dirty="0" err="1" smtClean="0"/>
                <a:t>Modified</a:t>
              </a:r>
              <a:r>
                <a:rPr lang="it-IT" b="1" dirty="0" smtClean="0"/>
                <a:t> </a:t>
              </a:r>
              <a:r>
                <a:rPr lang="it-IT" b="1" dirty="0" err="1"/>
                <a:t>criteria</a:t>
              </a:r>
              <a:r>
                <a:rPr lang="it-IT" b="1" dirty="0"/>
                <a:t> 2: </a:t>
              </a:r>
              <a:r>
                <a:rPr lang="it-IT" dirty="0" err="1"/>
                <a:t>inclusion</a:t>
              </a:r>
              <a:r>
                <a:rPr lang="it-IT" dirty="0"/>
                <a:t> of </a:t>
              </a:r>
              <a:r>
                <a:rPr lang="it-IT" dirty="0" err="1"/>
                <a:t>any</a:t>
              </a:r>
              <a:r>
                <a:rPr lang="it-IT" dirty="0"/>
                <a:t> </a:t>
              </a:r>
              <a:r>
                <a:rPr lang="it-IT" dirty="0" err="1"/>
                <a:t>lesion</a:t>
              </a:r>
              <a:r>
                <a:rPr lang="it-IT" dirty="0"/>
                <a:t> in the </a:t>
              </a:r>
              <a:r>
                <a:rPr lang="it-IT" dirty="0" err="1"/>
                <a:t>symptomatic</a:t>
              </a:r>
              <a:r>
                <a:rPr lang="it-IT" dirty="0"/>
                <a:t> </a:t>
              </a:r>
              <a:r>
                <a:rPr lang="it-IT" dirty="0" err="1"/>
                <a:t>region</a:t>
              </a:r>
              <a:endParaRPr lang="it-IT" dirty="0"/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4399918" y="2503549"/>
              <a:ext cx="4352881" cy="3090271"/>
              <a:chOff x="2915816" y="6521234"/>
              <a:chExt cx="4352881" cy="3090271"/>
            </a:xfrm>
          </p:grpSpPr>
          <p:pic>
            <p:nvPicPr>
              <p:cNvPr id="26" name="Picture 2">
                <a:extLst>
                  <a:ext uri="{FF2B5EF4-FFF2-40B4-BE49-F238E27FC236}">
                    <a16:creationId xmlns="" xmlns:a16="http://schemas.microsoft.com/office/drawing/2014/main" id="{2BD1D2E4-FE62-484E-8E7C-B409F73FF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80682" r="2409"/>
              <a:stretch/>
            </p:blipFill>
            <p:spPr bwMode="auto">
              <a:xfrm>
                <a:off x="6356694" y="6521234"/>
                <a:ext cx="912003" cy="3090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>
                <a:extLst>
                  <a:ext uri="{FF2B5EF4-FFF2-40B4-BE49-F238E27FC236}">
                    <a16:creationId xmlns="" xmlns:a16="http://schemas.microsoft.com/office/drawing/2014/main" id="{2BD1D2E4-FE62-484E-8E7C-B409F73FF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41798" r="41518"/>
              <a:stretch/>
            </p:blipFill>
            <p:spPr bwMode="auto">
              <a:xfrm>
                <a:off x="4734205" y="6521234"/>
                <a:ext cx="899886" cy="3090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>
                <a:extLst>
                  <a:ext uri="{FF2B5EF4-FFF2-40B4-BE49-F238E27FC236}">
                    <a16:creationId xmlns="" xmlns:a16="http://schemas.microsoft.com/office/drawing/2014/main" id="{2BD1D2E4-FE62-484E-8E7C-B409F73FF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2301" r="63986"/>
              <a:stretch/>
            </p:blipFill>
            <p:spPr bwMode="auto">
              <a:xfrm>
                <a:off x="2915816" y="6521234"/>
                <a:ext cx="1818389" cy="3090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>
                <a:extLst>
                  <a:ext uri="{FF2B5EF4-FFF2-40B4-BE49-F238E27FC236}">
                    <a16:creationId xmlns="" xmlns:a16="http://schemas.microsoft.com/office/drawing/2014/main" id="{2BD1D2E4-FE62-484E-8E7C-B409F73FF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61980" r="22143"/>
              <a:stretch/>
            </p:blipFill>
            <p:spPr bwMode="auto">
              <a:xfrm>
                <a:off x="5634091" y="6521234"/>
                <a:ext cx="856343" cy="3090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5" name="Rettangolo 24">
              <a:extLst>
                <a:ext uri="{FF2B5EF4-FFF2-40B4-BE49-F238E27FC236}">
                  <a16:creationId xmlns="" xmlns:a16="http://schemas.microsoft.com/office/drawing/2014/main" id="{1670A507-7D6F-43BD-9A22-0414A0152138}"/>
                </a:ext>
              </a:extLst>
            </p:cNvPr>
            <p:cNvSpPr/>
            <p:nvPr/>
          </p:nvSpPr>
          <p:spPr>
            <a:xfrm>
              <a:off x="7956000" y="2556001"/>
              <a:ext cx="779827" cy="30332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905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EED1028F-86D2-46C8-A0EB-26474A5556A4}"/>
              </a:ext>
            </a:extLst>
          </p:cNvPr>
          <p:cNvSpPr txBox="1"/>
          <p:nvPr/>
        </p:nvSpPr>
        <p:spPr>
          <a:xfrm>
            <a:off x="156191" y="2416820"/>
            <a:ext cx="4159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C0066"/>
                </a:solidFill>
              </a:rPr>
              <a:t>new T2 and/or GD-enhancing </a:t>
            </a:r>
            <a:r>
              <a:rPr lang="en-US" sz="2400" dirty="0"/>
              <a:t>lesion on follow-up MRI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Simultaneous presence of asymptomatic </a:t>
            </a:r>
            <a:r>
              <a:rPr lang="en-US" sz="2400" b="1" dirty="0" err="1">
                <a:solidFill>
                  <a:srgbClr val="CC0066"/>
                </a:solidFill>
              </a:rPr>
              <a:t>Gd</a:t>
            </a:r>
            <a:r>
              <a:rPr lang="en-US" sz="2400" b="1" dirty="0">
                <a:solidFill>
                  <a:srgbClr val="CC0066"/>
                </a:solidFill>
              </a:rPr>
              <a:t>-enhancing and non-enhancing lesions</a:t>
            </a:r>
            <a:endParaRPr lang="it-IT" sz="2400" b="1" dirty="0">
              <a:solidFill>
                <a:srgbClr val="CC0066"/>
              </a:solidFill>
            </a:endParaRPr>
          </a:p>
        </p:txBody>
      </p:sp>
      <p:sp>
        <p:nvSpPr>
          <p:cNvPr id="23" name="Line 37">
            <a:extLst>
              <a:ext uri="{FF2B5EF4-FFF2-40B4-BE49-F238E27FC236}">
                <a16:creationId xmlns="" xmlns:a16="http://schemas.microsoft.com/office/drawing/2014/main" id="{E6A08DCB-A4D8-40DC-8D0C-2400084B4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180" y="4145012"/>
            <a:ext cx="157596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4" name="Gruppo 23">
            <a:extLst>
              <a:ext uri="{FF2B5EF4-FFF2-40B4-BE49-F238E27FC236}">
                <a16:creationId xmlns="" xmlns:a16="http://schemas.microsoft.com/office/drawing/2014/main" id="{4EEDAF78-A5F6-4532-AA2D-D73BE61FEE7C}"/>
              </a:ext>
            </a:extLst>
          </p:cNvPr>
          <p:cNvGrpSpPr/>
          <p:nvPr/>
        </p:nvGrpSpPr>
        <p:grpSpPr>
          <a:xfrm>
            <a:off x="4380008" y="2564908"/>
            <a:ext cx="4623430" cy="2483298"/>
            <a:chOff x="4928270" y="3429000"/>
            <a:chExt cx="5202162" cy="2483298"/>
          </a:xfrm>
        </p:grpSpPr>
        <p:grpSp>
          <p:nvGrpSpPr>
            <p:cNvPr id="25" name="Gruppo 24">
              <a:extLst>
                <a:ext uri="{FF2B5EF4-FFF2-40B4-BE49-F238E27FC236}">
                  <a16:creationId xmlns="" xmlns:a16="http://schemas.microsoft.com/office/drawing/2014/main" id="{0A34398F-8F08-4EEA-9C89-DD0BC73EFF57}"/>
                </a:ext>
              </a:extLst>
            </p:cNvPr>
            <p:cNvGrpSpPr/>
            <p:nvPr/>
          </p:nvGrpSpPr>
          <p:grpSpPr>
            <a:xfrm>
              <a:off x="4928270" y="3429000"/>
              <a:ext cx="5175783" cy="1939925"/>
              <a:chOff x="4928270" y="3429000"/>
              <a:chExt cx="5175783" cy="1939925"/>
            </a:xfrm>
          </p:grpSpPr>
          <p:pic>
            <p:nvPicPr>
              <p:cNvPr id="27" name="Picture 46">
                <a:extLst>
                  <a:ext uri="{FF2B5EF4-FFF2-40B4-BE49-F238E27FC236}">
                    <a16:creationId xmlns="" xmlns:a16="http://schemas.microsoft.com/office/drawing/2014/main" id="{99C9BF74-BAFC-4A9F-BB46-32D82E412C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8270" y="3429000"/>
                <a:ext cx="5175783" cy="193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Oval 48">
                <a:extLst>
                  <a:ext uri="{FF2B5EF4-FFF2-40B4-BE49-F238E27FC236}">
                    <a16:creationId xmlns="" xmlns:a16="http://schemas.microsoft.com/office/drawing/2014/main" id="{D3D0F3A0-A9A4-437C-A51C-4C113CDC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8550" y="4077072"/>
                <a:ext cx="315945" cy="269875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  <p:sp>
            <p:nvSpPr>
              <p:cNvPr id="30" name="Oval 48">
                <a:extLst>
                  <a:ext uri="{FF2B5EF4-FFF2-40B4-BE49-F238E27FC236}">
                    <a16:creationId xmlns="" xmlns:a16="http://schemas.microsoft.com/office/drawing/2014/main" id="{D533774C-5683-4125-807D-A35BEEDB9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8550" y="4671293"/>
                <a:ext cx="315945" cy="269875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/>
              </a:p>
            </p:txBody>
          </p:sp>
        </p:grpSp>
        <p:sp>
          <p:nvSpPr>
            <p:cNvPr id="26" name="CasellaDiTesto 25">
              <a:extLst>
                <a:ext uri="{FF2B5EF4-FFF2-40B4-BE49-F238E27FC236}">
                  <a16:creationId xmlns="" xmlns:a16="http://schemas.microsoft.com/office/drawing/2014/main" id="{583BDCB3-CA58-4D38-BB0C-97D366B8A430}"/>
                </a:ext>
              </a:extLst>
            </p:cNvPr>
            <p:cNvSpPr txBox="1"/>
            <p:nvPr/>
          </p:nvSpPr>
          <p:spPr>
            <a:xfrm>
              <a:off x="8384654" y="5389078"/>
              <a:ext cx="17457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Kang et al., MSJ 2014</a:t>
              </a:r>
            </a:p>
          </p:txBody>
        </p:sp>
      </p:grpSp>
      <p:cxnSp>
        <p:nvCxnSpPr>
          <p:cNvPr id="15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526076" y="468000"/>
            <a:ext cx="8091849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2016 -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Rationale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for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modifications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="" xmlns:a16="http://schemas.microsoft.com/office/drawing/2014/main" id="{E65C8BE1-0B67-4D22-92EB-5B41483523E7}"/>
              </a:ext>
            </a:extLst>
          </p:cNvPr>
          <p:cNvGrpSpPr/>
          <p:nvPr/>
        </p:nvGrpSpPr>
        <p:grpSpPr>
          <a:xfrm>
            <a:off x="740087" y="2204865"/>
            <a:ext cx="3327856" cy="2016222"/>
            <a:chOff x="52053" y="4538633"/>
            <a:chExt cx="3067050" cy="1346220"/>
          </a:xfrm>
        </p:grpSpPr>
        <p:pic>
          <p:nvPicPr>
            <p:cNvPr id="10" name="Picture 2">
              <a:extLst>
                <a:ext uri="{FF2B5EF4-FFF2-40B4-BE49-F238E27FC236}">
                  <a16:creationId xmlns="" xmlns:a16="http://schemas.microsoft.com/office/drawing/2014/main" id="{290CF655-EB24-4C9C-8C0F-2A0DBBFA8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4" t="52904" b="5431"/>
            <a:stretch>
              <a:fillRect/>
            </a:stretch>
          </p:blipFill>
          <p:spPr bwMode="auto">
            <a:xfrm>
              <a:off x="52053" y="4538633"/>
              <a:ext cx="30670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10">
              <a:extLst>
                <a:ext uri="{FF2B5EF4-FFF2-40B4-BE49-F238E27FC236}">
                  <a16:creationId xmlns="" xmlns:a16="http://schemas.microsoft.com/office/drawing/2014/main" id="{50BA2F57-DE82-4AFA-B87E-1E6404F421C1}"/>
                </a:ext>
              </a:extLst>
            </p:cNvPr>
            <p:cNvSpPr txBox="1"/>
            <p:nvPr/>
          </p:nvSpPr>
          <p:spPr>
            <a:xfrm>
              <a:off x="568386" y="5720453"/>
              <a:ext cx="2118668" cy="164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CC0066"/>
                  </a:solidFill>
                </a:rPr>
                <a:t>OPTIC NERVE</a:t>
              </a:r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6CFCD13-82FC-4833-BCE3-513A7126A85A}"/>
              </a:ext>
            </a:extLst>
          </p:cNvPr>
          <p:cNvSpPr txBox="1"/>
          <p:nvPr/>
        </p:nvSpPr>
        <p:spPr>
          <a:xfrm>
            <a:off x="4526237" y="2135172"/>
            <a:ext cx="43662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sz="2200" dirty="0"/>
              <a:t>Optic nerve lesions are reported in </a:t>
            </a:r>
            <a:r>
              <a:rPr lang="en-US" sz="2200" b="1" dirty="0">
                <a:solidFill>
                  <a:srgbClr val="CC0066"/>
                </a:solidFill>
              </a:rPr>
              <a:t>94–99%</a:t>
            </a:r>
            <a:r>
              <a:rPr lang="en-US" sz="2200" dirty="0"/>
              <a:t> of MS autopsy cases </a:t>
            </a:r>
            <a:r>
              <a:rPr lang="en-US" sz="1400" dirty="0"/>
              <a:t>(</a:t>
            </a:r>
            <a:r>
              <a:rPr lang="en-US" sz="1400" dirty="0" err="1"/>
              <a:t>Kolappan</a:t>
            </a:r>
            <a:r>
              <a:rPr lang="en-US" sz="1400" dirty="0"/>
              <a:t> et al. J </a:t>
            </a:r>
            <a:r>
              <a:rPr lang="en-US" sz="1400" dirty="0" err="1"/>
              <a:t>Neurol</a:t>
            </a:r>
            <a:r>
              <a:rPr lang="en-US" sz="1400" dirty="0"/>
              <a:t> 2009)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sz="2200" dirty="0"/>
              <a:t>Optic neuritis is the presenting symptom of MS in </a:t>
            </a:r>
            <a:r>
              <a:rPr lang="en-US" sz="2200" b="1" dirty="0">
                <a:solidFill>
                  <a:srgbClr val="CC0066"/>
                </a:solidFill>
              </a:rPr>
              <a:t>25%</a:t>
            </a:r>
            <a:r>
              <a:rPr lang="en-US" sz="2200" dirty="0"/>
              <a:t> of cases and occurs during the disease in about </a:t>
            </a:r>
            <a:r>
              <a:rPr lang="en-US" sz="2200" b="1" dirty="0">
                <a:solidFill>
                  <a:srgbClr val="CC0066"/>
                </a:solidFill>
              </a:rPr>
              <a:t>70%</a:t>
            </a:r>
            <a:r>
              <a:rPr lang="en-US" sz="2200" dirty="0"/>
              <a:t> of cases </a:t>
            </a:r>
            <a:r>
              <a:rPr lang="en-US" sz="1400" dirty="0"/>
              <a:t>(</a:t>
            </a:r>
            <a:r>
              <a:rPr lang="en-US" sz="1400" dirty="0" err="1"/>
              <a:t>Toosy</a:t>
            </a:r>
            <a:r>
              <a:rPr lang="en-US" sz="1400" dirty="0"/>
              <a:t> et al., Lancet </a:t>
            </a:r>
            <a:r>
              <a:rPr lang="en-US" sz="1400" dirty="0" err="1"/>
              <a:t>Neurol</a:t>
            </a:r>
            <a:r>
              <a:rPr lang="en-US" sz="1400" dirty="0"/>
              <a:t> 2014)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US" sz="2200" dirty="0"/>
              <a:t>The cumulative probability of developing MS by </a:t>
            </a:r>
            <a:r>
              <a:rPr lang="en-US" sz="2200" b="1" dirty="0">
                <a:solidFill>
                  <a:srgbClr val="CC0066"/>
                </a:solidFill>
              </a:rPr>
              <a:t>15 years </a:t>
            </a:r>
            <a:r>
              <a:rPr lang="en-US" sz="2200" dirty="0"/>
              <a:t>after onset of optic neuritis was </a:t>
            </a:r>
            <a:r>
              <a:rPr lang="en-US" sz="2200" b="1" dirty="0">
                <a:solidFill>
                  <a:srgbClr val="CC0066"/>
                </a:solidFill>
              </a:rPr>
              <a:t>50% </a:t>
            </a:r>
            <a:r>
              <a:rPr lang="en-US" sz="2200" dirty="0"/>
              <a:t>(95% CI, 44%-56%) </a:t>
            </a:r>
            <a:r>
              <a:rPr lang="en-US" sz="1400" dirty="0"/>
              <a:t>(Optic Neuritis Study G., Arch </a:t>
            </a:r>
            <a:r>
              <a:rPr lang="en-US" sz="1400" dirty="0" err="1"/>
              <a:t>Neurol</a:t>
            </a:r>
            <a:r>
              <a:rPr lang="en-US" sz="1400" dirty="0"/>
              <a:t> 2008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3ED24C9B-EE1D-4FE5-9B99-26EFECD92BD4}"/>
              </a:ext>
            </a:extLst>
          </p:cNvPr>
          <p:cNvSpPr txBox="1"/>
          <p:nvPr/>
        </p:nvSpPr>
        <p:spPr>
          <a:xfrm>
            <a:off x="323528" y="4427527"/>
            <a:ext cx="4056480" cy="2169825"/>
          </a:xfrm>
          <a:prstGeom prst="rect">
            <a:avLst/>
          </a:prstGeom>
          <a:solidFill>
            <a:srgbClr val="D9E3D3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2000" spc="-20" dirty="0">
                <a:latin typeface="+mj-lt"/>
                <a:cs typeface="Aparajita" panose="020B0604020202020204" pitchFamily="34" charset="0"/>
              </a:rPr>
              <a:t>Clinical documentation of optic nerve atrophy or pallor, neurophysiological confirmation of optic nerve dysfunction (slowed conduction), or imaging features of clinically silent optic nerve inflammation (MRI lesions or retinal nerve </a:t>
            </a:r>
            <a:r>
              <a:rPr lang="en-US" sz="2000" spc="-20" dirty="0" err="1">
                <a:latin typeface="+mj-lt"/>
                <a:cs typeface="Aparajita" panose="020B0604020202020204" pitchFamily="34" charset="0"/>
              </a:rPr>
              <a:t>fibre</a:t>
            </a:r>
            <a:r>
              <a:rPr lang="en-US" sz="2000" spc="-20" dirty="0">
                <a:latin typeface="+mj-lt"/>
                <a:cs typeface="Aparajita" panose="020B0604020202020204" pitchFamily="34" charset="0"/>
              </a:rPr>
              <a:t> layer thinning) support </a:t>
            </a:r>
            <a:r>
              <a:rPr lang="en-US" sz="2000" spc="-20" dirty="0" smtClean="0">
                <a:latin typeface="+mj-lt"/>
                <a:cs typeface="Aparajita" panose="020B0604020202020204" pitchFamily="34" charset="0"/>
              </a:rPr>
              <a:t>DIS and</a:t>
            </a:r>
            <a:r>
              <a:rPr lang="en-US" sz="2000" spc="-20" dirty="0">
                <a:latin typeface="+mj-lt"/>
                <a:cs typeface="Aparajita" panose="020B0604020202020204" pitchFamily="34" charset="0"/>
              </a:rPr>
              <a:t>, in patients without concurrent visual symptoms, </a:t>
            </a:r>
            <a:r>
              <a:rPr lang="en-US" sz="2000" spc="-20" dirty="0" smtClean="0">
                <a:latin typeface="+mj-lt"/>
                <a:cs typeface="Aparajita" panose="020B0604020202020204" pitchFamily="34" charset="0"/>
              </a:rPr>
              <a:t>DIT </a:t>
            </a:r>
            <a:endParaRPr lang="it-IT" sz="2000" spc="-20" dirty="0">
              <a:latin typeface="+mj-lt"/>
              <a:cs typeface="Aparajita" panose="020B0604020202020204" pitchFamily="34" charset="0"/>
            </a:endParaRPr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899519" y="44983"/>
            <a:ext cx="7340204" cy="990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526076" y="468000"/>
            <a:ext cx="8091849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2016 -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Rationale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for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modifications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"/>
          <p:cNvSpPr>
            <a:spLocks noChangeArrowheads="1"/>
          </p:cNvSpPr>
          <p:nvPr/>
        </p:nvSpPr>
        <p:spPr bwMode="auto">
          <a:xfrm>
            <a:off x="-1" y="1240304"/>
            <a:ext cx="91440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No </a:t>
            </a: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reason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any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 more to </a:t>
            </a: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exclude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 the </a:t>
            </a: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optic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nerve</a:t>
            </a:r>
            <a:endParaRPr lang="it-IT" altLang="it-IT" sz="2400" b="1" dirty="0">
              <a:solidFill>
                <a:srgbClr val="CC0066"/>
              </a:solidFill>
              <a:latin typeface="Calibri" panose="020F0502020204030204" pitchFamily="34" charset="0"/>
            </a:endParaRPr>
          </a:p>
          <a:p>
            <a:pPr lvl="0" algn="ctr" eaLnBrk="1" hangingPunct="1">
              <a:spcBef>
                <a:spcPts val="0"/>
              </a:spcBef>
              <a:tabLst/>
            </a:pPr>
            <a:r>
              <a:rPr lang="it-IT" altLang="it-I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Optic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Neuritis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Study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Group,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Arch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2008;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Simò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 al., MSJ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2008;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it-IT" sz="1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lvl="0" algn="ctr" eaLnBrk="1" hangingPunct="1">
              <a:spcBef>
                <a:spcPts val="0"/>
              </a:spcBef>
              <a:tabLst/>
            </a:pP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Lebrun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2009</a:t>
            </a:r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;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</a:rPr>
              <a:t>Swanton</a:t>
            </a:r>
            <a:r>
              <a:rPr lang="it-IT" sz="1400" dirty="0" smtClean="0">
                <a:solidFill>
                  <a:prstClr val="black"/>
                </a:solidFill>
                <a:latin typeface="Calibri"/>
              </a:rPr>
              <a:t> et al., MSJ  2010</a:t>
            </a:r>
            <a:r>
              <a:rPr lang="it-IT" alt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="" xmlns:a16="http://schemas.microsoft.com/office/drawing/2014/main" id="{6BC345AC-1C08-4D1C-976C-840DB70F3C48}"/>
              </a:ext>
            </a:extLst>
          </p:cNvPr>
          <p:cNvGrpSpPr/>
          <p:nvPr/>
        </p:nvGrpSpPr>
        <p:grpSpPr>
          <a:xfrm>
            <a:off x="1263596" y="2132856"/>
            <a:ext cx="7052820" cy="2592000"/>
            <a:chOff x="1360442" y="4101006"/>
            <a:chExt cx="7935647" cy="2592000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CE8DBC3-2305-4E45-8F1E-6805835BE2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107980" y="5342791"/>
              <a:ext cx="2029915" cy="346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it-IT" sz="1400" b="0" dirty="0" err="1">
                  <a:latin typeface="+mj-lt"/>
                </a:rPr>
                <a:t>Barkhof</a:t>
              </a:r>
              <a:r>
                <a:rPr lang="fr-FR" altLang="it-IT" sz="1400" b="0" dirty="0">
                  <a:latin typeface="+mj-lt"/>
                </a:rPr>
                <a:t> et al., Brain</a:t>
              </a:r>
              <a:r>
                <a:rPr lang="it-IT" altLang="it-IT" sz="1400" b="0" dirty="0">
                  <a:latin typeface="+mj-lt"/>
                </a:rPr>
                <a:t> 1997</a:t>
              </a:r>
              <a:endParaRPr lang="es-ES" altLang="it-IT" sz="1400" b="0" dirty="0">
                <a:latin typeface="+mj-lt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="" xmlns:a16="http://schemas.microsoft.com/office/drawing/2014/main" id="{5834D542-70DC-4B4D-A190-35617E8F3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3" b="2930"/>
            <a:stretch/>
          </p:blipFill>
          <p:spPr bwMode="auto">
            <a:xfrm>
              <a:off x="1360443" y="4101006"/>
              <a:ext cx="7384251" cy="25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7">
              <a:extLst>
                <a:ext uri="{FF2B5EF4-FFF2-40B4-BE49-F238E27FC236}">
                  <a16:creationId xmlns="" xmlns:a16="http://schemas.microsoft.com/office/drawing/2014/main" id="{B00E9427-1EE8-4049-83E5-D764EDC21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0442" y="4485370"/>
              <a:ext cx="7384251" cy="196766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="" xmlns:a16="http://schemas.microsoft.com/office/drawing/2014/main" id="{4BB2CFA2-ADAB-40CD-B3C0-8908CFC5CB21}"/>
              </a:ext>
            </a:extLst>
          </p:cNvPr>
          <p:cNvGrpSpPr/>
          <p:nvPr/>
        </p:nvGrpSpPr>
        <p:grpSpPr>
          <a:xfrm>
            <a:off x="220188" y="4707140"/>
            <a:ext cx="8923813" cy="2178244"/>
            <a:chOff x="247750" y="4707137"/>
            <a:chExt cx="10040839" cy="2178244"/>
          </a:xfrm>
        </p:grpSpPr>
        <p:grpSp>
          <p:nvGrpSpPr>
            <p:cNvPr id="24" name="Gruppo 23">
              <a:extLst>
                <a:ext uri="{FF2B5EF4-FFF2-40B4-BE49-F238E27FC236}">
                  <a16:creationId xmlns="" xmlns:a16="http://schemas.microsoft.com/office/drawing/2014/main" id="{8A937CB5-E53F-4B33-AC13-D6F6E927D7E6}"/>
                </a:ext>
              </a:extLst>
            </p:cNvPr>
            <p:cNvGrpSpPr/>
            <p:nvPr/>
          </p:nvGrpSpPr>
          <p:grpSpPr>
            <a:xfrm>
              <a:off x="247750" y="4707137"/>
              <a:ext cx="10040839" cy="2178244"/>
              <a:chOff x="-16446" y="2638491"/>
              <a:chExt cx="10040839" cy="2178244"/>
            </a:xfrm>
          </p:grpSpPr>
          <p:grpSp>
            <p:nvGrpSpPr>
              <p:cNvPr id="25" name="Gruppo 24">
                <a:extLst>
                  <a:ext uri="{FF2B5EF4-FFF2-40B4-BE49-F238E27FC236}">
                    <a16:creationId xmlns="" xmlns:a16="http://schemas.microsoft.com/office/drawing/2014/main" id="{6313A597-2EF4-4D4F-BEFE-E1CA6B856D55}"/>
                  </a:ext>
                </a:extLst>
              </p:cNvPr>
              <p:cNvGrpSpPr/>
              <p:nvPr/>
            </p:nvGrpSpPr>
            <p:grpSpPr>
              <a:xfrm>
                <a:off x="-16446" y="2800511"/>
                <a:ext cx="2118668" cy="2016224"/>
                <a:chOff x="559618" y="2589140"/>
                <a:chExt cx="2118668" cy="2016224"/>
              </a:xfrm>
            </p:grpSpPr>
            <p:pic>
              <p:nvPicPr>
                <p:cNvPr id="33" name="Picture 12" descr="diapositiva">
                  <a:extLst>
                    <a:ext uri="{FF2B5EF4-FFF2-40B4-BE49-F238E27FC236}">
                      <a16:creationId xmlns="" xmlns:a16="http://schemas.microsoft.com/office/drawing/2014/main" id="{6E5C6500-7BFC-407C-ADE6-2E0C32D982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2000" contrast="3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117" t="12158" r="20116" b="10815"/>
                <a:stretch>
                  <a:fillRect/>
                </a:stretch>
              </p:blipFill>
              <p:spPr bwMode="auto">
                <a:xfrm>
                  <a:off x="919658" y="2589140"/>
                  <a:ext cx="1398588" cy="1689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CasellaDiTesto 33">
                  <a:extLst>
                    <a:ext uri="{FF2B5EF4-FFF2-40B4-BE49-F238E27FC236}">
                      <a16:creationId xmlns="" xmlns:a16="http://schemas.microsoft.com/office/drawing/2014/main" id="{961B6B01-C90D-40E0-A173-B3581E1AAC86}"/>
                    </a:ext>
                  </a:extLst>
                </p:cNvPr>
                <p:cNvSpPr txBox="1"/>
                <p:nvPr/>
              </p:nvSpPr>
              <p:spPr>
                <a:xfrm>
                  <a:off x="559618" y="4266810"/>
                  <a:ext cx="21186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600" b="1" dirty="0"/>
                    <a:t>PERIVENTRICULAR</a:t>
                  </a:r>
                </a:p>
              </p:txBody>
            </p:sp>
          </p:grpSp>
          <p:grpSp>
            <p:nvGrpSpPr>
              <p:cNvPr id="26" name="Gruppo 25">
                <a:extLst>
                  <a:ext uri="{FF2B5EF4-FFF2-40B4-BE49-F238E27FC236}">
                    <a16:creationId xmlns="" xmlns:a16="http://schemas.microsoft.com/office/drawing/2014/main" id="{BE4254DC-774D-46A6-9D98-BD25F92BC58C}"/>
                  </a:ext>
                </a:extLst>
              </p:cNvPr>
              <p:cNvGrpSpPr/>
              <p:nvPr/>
            </p:nvGrpSpPr>
            <p:grpSpPr>
              <a:xfrm>
                <a:off x="1999777" y="2638491"/>
                <a:ext cx="8024616" cy="666076"/>
                <a:chOff x="6060635" y="1702387"/>
                <a:chExt cx="4284176" cy="666076"/>
              </a:xfrm>
            </p:grpSpPr>
            <p:sp>
              <p:nvSpPr>
                <p:cNvPr id="31" name="Rectangle 20">
                  <a:extLst>
                    <a:ext uri="{FF2B5EF4-FFF2-40B4-BE49-F238E27FC236}">
                      <a16:creationId xmlns="" xmlns:a16="http://schemas.microsoft.com/office/drawing/2014/main" id="{8947B860-83CB-4D2E-9192-06AFA5F50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60635" y="1702387"/>
                  <a:ext cx="4151907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None/>
                  </a:pPr>
                  <a:r>
                    <a:rPr lang="en-US" sz="1800" b="1" dirty="0">
                      <a:solidFill>
                        <a:srgbClr val="CC0066"/>
                      </a:solidFill>
                      <a:latin typeface="+mj-lt"/>
                    </a:rPr>
                    <a:t>Capping </a:t>
                  </a:r>
                  <a:r>
                    <a:rPr lang="en-US" sz="1800" b="1" dirty="0" err="1">
                      <a:solidFill>
                        <a:srgbClr val="CC0066"/>
                      </a:solidFill>
                      <a:latin typeface="+mj-lt"/>
                    </a:rPr>
                    <a:t>hyperintensity</a:t>
                  </a:r>
                  <a:r>
                    <a:rPr lang="en-US" sz="1800" b="1" dirty="0">
                      <a:solidFill>
                        <a:srgbClr val="CC0066"/>
                      </a:solidFill>
                      <a:latin typeface="+mj-lt"/>
                    </a:rPr>
                    <a:t> </a:t>
                  </a:r>
                  <a:r>
                    <a:rPr lang="en-US" sz="1800" dirty="0">
                      <a:latin typeface="+mj-lt"/>
                    </a:rPr>
                    <a:t>anterior to the frontal horns of the lateral ventricles was present </a:t>
                  </a:r>
                  <a:r>
                    <a:rPr lang="it-IT" sz="1800" dirty="0">
                      <a:latin typeface="+mj-lt"/>
                    </a:rPr>
                    <a:t>in</a:t>
                  </a:r>
                  <a:r>
                    <a:rPr lang="it-IT" sz="1800" b="1" dirty="0">
                      <a:solidFill>
                        <a:srgbClr val="CC0066"/>
                      </a:solidFill>
                      <a:latin typeface="+mj-lt"/>
                    </a:rPr>
                    <a:t> </a:t>
                  </a:r>
                  <a:r>
                    <a:rPr lang="it-IT" sz="1800" b="1" dirty="0" err="1">
                      <a:solidFill>
                        <a:srgbClr val="CC0066"/>
                      </a:solidFill>
                      <a:latin typeface="+mj-lt"/>
                    </a:rPr>
                    <a:t>all</a:t>
                  </a:r>
                  <a:r>
                    <a:rPr lang="it-IT" sz="1800" b="1" dirty="0">
                      <a:solidFill>
                        <a:srgbClr val="CC0066"/>
                      </a:solidFill>
                      <a:latin typeface="+mj-lt"/>
                    </a:rPr>
                    <a:t> </a:t>
                  </a:r>
                  <a:r>
                    <a:rPr lang="it-IT" sz="1800" b="1" dirty="0" smtClean="0">
                      <a:solidFill>
                        <a:srgbClr val="CC0066"/>
                      </a:solidFill>
                      <a:latin typeface="+mj-lt"/>
                    </a:rPr>
                    <a:t>HC</a:t>
                  </a:r>
                  <a:endParaRPr lang="it-IT" altLang="it-IT" sz="2000" dirty="0">
                    <a:latin typeface="+mj-lt"/>
                  </a:endParaRPr>
                </a:p>
              </p:txBody>
            </p:sp>
            <p:sp>
              <p:nvSpPr>
                <p:cNvPr id="32" name="CasellaDiTesto 31">
                  <a:extLst>
                    <a:ext uri="{FF2B5EF4-FFF2-40B4-BE49-F238E27FC236}">
                      <a16:creationId xmlns="" xmlns:a16="http://schemas.microsoft.com/office/drawing/2014/main" id="{E0E616D2-3A5B-444B-AD7C-CB2768E1E75B}"/>
                    </a:ext>
                  </a:extLst>
                </p:cNvPr>
                <p:cNvSpPr txBox="1"/>
                <p:nvPr/>
              </p:nvSpPr>
              <p:spPr>
                <a:xfrm>
                  <a:off x="7464491" y="2060686"/>
                  <a:ext cx="28803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dirty="0" err="1"/>
                    <a:t>Neema</a:t>
                  </a:r>
                  <a:r>
                    <a:rPr lang="it-IT" sz="1400" dirty="0"/>
                    <a:t> et al., </a:t>
                  </a:r>
                  <a:r>
                    <a:rPr lang="it-IT" sz="1400" dirty="0" err="1"/>
                    <a:t>Am</a:t>
                  </a:r>
                  <a:r>
                    <a:rPr lang="it-IT" sz="1400" dirty="0"/>
                    <a:t> J </a:t>
                  </a:r>
                  <a:r>
                    <a:rPr lang="it-IT" sz="1400" dirty="0" err="1"/>
                    <a:t>Neuroradiol</a:t>
                  </a:r>
                  <a:r>
                    <a:rPr lang="it-IT" sz="1400" dirty="0"/>
                    <a:t> 2009</a:t>
                  </a:r>
                </a:p>
              </p:txBody>
            </p:sp>
          </p:grpSp>
          <p:grpSp>
            <p:nvGrpSpPr>
              <p:cNvPr id="27" name="Gruppo 26">
                <a:extLst>
                  <a:ext uri="{FF2B5EF4-FFF2-40B4-BE49-F238E27FC236}">
                    <a16:creationId xmlns="" xmlns:a16="http://schemas.microsoft.com/office/drawing/2014/main" id="{E317B177-610E-48F6-9FBA-28D7D8E4750C}"/>
                  </a:ext>
                </a:extLst>
              </p:cNvPr>
              <p:cNvGrpSpPr/>
              <p:nvPr/>
            </p:nvGrpSpPr>
            <p:grpSpPr>
              <a:xfrm>
                <a:off x="1999778" y="3805944"/>
                <a:ext cx="7161835" cy="866775"/>
                <a:chOff x="-448494" y="3229880"/>
                <a:chExt cx="7161835" cy="866775"/>
              </a:xfrm>
            </p:grpSpPr>
            <p:pic>
              <p:nvPicPr>
                <p:cNvPr id="28" name="Picture 2">
                  <a:extLst>
                    <a:ext uri="{FF2B5EF4-FFF2-40B4-BE49-F238E27FC236}">
                      <a16:creationId xmlns="" xmlns:a16="http://schemas.microsoft.com/office/drawing/2014/main" id="{DB410A42-3932-4D03-BA1A-D0FF3EA0B0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17743" y="3229880"/>
                  <a:ext cx="2895598" cy="866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CasellaDiTesto 35">
                  <a:extLst>
                    <a:ext uri="{FF2B5EF4-FFF2-40B4-BE49-F238E27FC236}">
                      <a16:creationId xmlns="" xmlns:a16="http://schemas.microsoft.com/office/drawing/2014/main" id="{06DDF700-93D5-4F45-97EA-B6F411D1A761}"/>
                    </a:ext>
                  </a:extLst>
                </p:cNvPr>
                <p:cNvSpPr txBox="1"/>
                <p:nvPr/>
              </p:nvSpPr>
              <p:spPr>
                <a:xfrm>
                  <a:off x="-448494" y="3234881"/>
                  <a:ext cx="3668145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b="1" dirty="0">
                      <a:solidFill>
                        <a:srgbClr val="CC0066"/>
                      </a:solidFill>
                    </a:rPr>
                    <a:t>34% patients with migraine </a:t>
                  </a:r>
                  <a:r>
                    <a:rPr lang="en-US" dirty="0"/>
                    <a:t>met DIS 2010 Mc Donald criteria</a:t>
                  </a:r>
                </a:p>
                <a:p>
                  <a:pPr algn="ctr"/>
                  <a:r>
                    <a:rPr lang="it-IT" sz="1400" dirty="0" err="1"/>
                    <a:t>Liu</a:t>
                  </a:r>
                  <a:r>
                    <a:rPr lang="it-IT" sz="1400" dirty="0"/>
                    <a:t> et al., MSJ 2013</a:t>
                  </a:r>
                </a:p>
              </p:txBody>
            </p:sp>
            <p:sp>
              <p:nvSpPr>
                <p:cNvPr id="30" name="Rettangolo 29">
                  <a:extLst>
                    <a:ext uri="{FF2B5EF4-FFF2-40B4-BE49-F238E27FC236}">
                      <a16:creationId xmlns="" xmlns:a16="http://schemas.microsoft.com/office/drawing/2014/main" id="{C3DACC94-9A6F-4B19-A9DF-67DD5BD52A2F}"/>
                    </a:ext>
                  </a:extLst>
                </p:cNvPr>
                <p:cNvSpPr/>
                <p:nvPr/>
              </p:nvSpPr>
              <p:spPr>
                <a:xfrm>
                  <a:off x="3809190" y="3733936"/>
                  <a:ext cx="2871936" cy="21602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  <p:sp>
          <p:nvSpPr>
            <p:cNvPr id="35" name="Rectangle 20">
              <a:extLst>
                <a:ext uri="{FF2B5EF4-FFF2-40B4-BE49-F238E27FC236}">
                  <a16:creationId xmlns="" xmlns:a16="http://schemas.microsoft.com/office/drawing/2014/main" id="{6011CC23-8EB7-4482-9D31-F140E8A78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462" y="6021288"/>
              <a:ext cx="70653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buNone/>
              </a:pPr>
              <a:endParaRPr lang="it-IT" altLang="it-IT" sz="2000" dirty="0">
                <a:latin typeface="+mj-lt"/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="" xmlns:a16="http://schemas.microsoft.com/office/drawing/2014/main" id="{D45D40E6-B862-49F5-83C2-9081FB31436A}"/>
                </a:ext>
              </a:extLst>
            </p:cNvPr>
            <p:cNvSpPr/>
            <p:nvPr/>
          </p:nvSpPr>
          <p:spPr>
            <a:xfrm>
              <a:off x="2263973" y="5230938"/>
              <a:ext cx="75846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Periventricular lesions can be detected in </a:t>
              </a:r>
              <a:r>
                <a:rPr lang="en-US" b="1" dirty="0">
                  <a:solidFill>
                    <a:srgbClr val="CC0066"/>
                  </a:solidFill>
                </a:rPr>
                <a:t>healthy individuals </a:t>
              </a:r>
              <a:r>
                <a:rPr lang="en-US" dirty="0"/>
                <a:t>and up to </a:t>
              </a:r>
              <a:r>
                <a:rPr lang="en-US" b="1" dirty="0">
                  <a:solidFill>
                    <a:srgbClr val="CC0066"/>
                  </a:solidFill>
                </a:rPr>
                <a:t>30% of migraine patients  </a:t>
              </a:r>
              <a:r>
                <a:rPr lang="en-US" b="1" dirty="0" smtClean="0">
                  <a:solidFill>
                    <a:srgbClr val="CC0066"/>
                  </a:solidFill>
                </a:rPr>
                <a:t>		</a:t>
              </a:r>
              <a:r>
                <a:rPr lang="da-DK" sz="1400" dirty="0" smtClean="0"/>
                <a:t>Absinta </a:t>
              </a:r>
              <a:r>
                <a:rPr lang="da-DK" sz="1400" dirty="0"/>
                <a:t>et al., J Neurol </a:t>
              </a:r>
              <a:r>
                <a:rPr lang="da-DK" sz="1400" dirty="0" smtClean="0"/>
                <a:t>2012</a:t>
              </a:r>
              <a:endParaRPr lang="da-DK" sz="1400" dirty="0"/>
            </a:p>
          </p:txBody>
        </p:sp>
      </p:grpSp>
      <p:sp>
        <p:nvSpPr>
          <p:cNvPr id="36" name="Rectangle 2"/>
          <p:cNvSpPr>
            <a:spLocks/>
          </p:cNvSpPr>
          <p:nvPr/>
        </p:nvSpPr>
        <p:spPr bwMode="auto">
          <a:xfrm>
            <a:off x="899519" y="44983"/>
            <a:ext cx="7340204" cy="990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526076" y="468000"/>
            <a:ext cx="8091849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2016 -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Rationale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for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modifications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ttangolo 1">
            <a:extLst>
              <a:ext uri="{FF2B5EF4-FFF2-40B4-BE49-F238E27FC236}">
                <a16:creationId xmlns="" xmlns:a16="http://schemas.microsoft.com/office/drawing/2014/main" id="{8CDE19E0-2CE1-4145-8433-2B3249F43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57" y="1240304"/>
            <a:ext cx="849148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To reduce the risk of FP: 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↑ </a:t>
            </a: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number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 of PV </a:t>
            </a: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required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 (1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3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tabLst/>
            </a:pPr>
            <a:r>
              <a:rPr lang="it-IT" altLang="it-IT" sz="14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fr-FR" altLang="it-IT" sz="1400" dirty="0" err="1">
                <a:solidFill>
                  <a:prstClr val="black"/>
                </a:solidFill>
                <a:latin typeface="+mn-lt"/>
                <a:ea typeface="+mn-ea"/>
                <a:cs typeface="+mn-cs"/>
              </a:rPr>
              <a:t>Barkhof</a:t>
            </a:r>
            <a:r>
              <a:rPr lang="fr-FR" altLang="it-IT" sz="1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et al., Brain</a:t>
            </a:r>
            <a:r>
              <a:rPr lang="it-IT" altLang="it-IT" sz="1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1997</a:t>
            </a:r>
            <a:r>
              <a:rPr lang="it-IT" altLang="it-IT" sz="14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; 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Nielsen et al.,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Ann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Neurol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2005;</a:t>
            </a:r>
            <a:r>
              <a:rPr lang="it-IT" altLang="it-IT" sz="1400" dirty="0">
                <a:solidFill>
                  <a:prstClr val="black"/>
                </a:solidFill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Neema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Am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J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Neuroradiol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2009;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Absinta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J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2012; </a:t>
            </a:r>
            <a:r>
              <a:rPr lang="it-IT" sz="1400" dirty="0" err="1">
                <a:solidFill>
                  <a:prstClr val="black"/>
                </a:solidFill>
                <a:latin typeface="Calibri"/>
              </a:rPr>
              <a:t>Liu</a:t>
            </a:r>
            <a:r>
              <a:rPr lang="it-IT" sz="1400" dirty="0">
                <a:solidFill>
                  <a:prstClr val="black"/>
                </a:solidFill>
                <a:latin typeface="Calibri"/>
              </a:rPr>
              <a:t> et al., MSJ 2013;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Kim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MSJ 2014; </a:t>
            </a:r>
            <a:r>
              <a:rPr 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Brownlee</a:t>
            </a:r>
            <a:r>
              <a: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MSJ 2016) </a:t>
            </a:r>
          </a:p>
        </p:txBody>
      </p:sp>
    </p:spTree>
    <p:extLst>
      <p:ext uri="{BB962C8B-B14F-4D97-AF65-F5344CB8AC3E}">
        <p14:creationId xmlns:p14="http://schemas.microsoft.com/office/powerpoint/2010/main" val="10254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4">
            <a:extLst>
              <a:ext uri="{FF2B5EF4-FFF2-40B4-BE49-F238E27FC236}">
                <a16:creationId xmlns="" xmlns:a16="http://schemas.microsoft.com/office/drawing/2014/main" id="{753B7CEE-0CEF-4441-B53A-AD4BB5EF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35415"/>
            <a:ext cx="3711839" cy="36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C08C708D-3C8F-4E82-AC36-644F1F2329ED}"/>
              </a:ext>
            </a:extLst>
          </p:cNvPr>
          <p:cNvSpPr txBox="1"/>
          <p:nvPr/>
        </p:nvSpPr>
        <p:spPr>
          <a:xfrm>
            <a:off x="4067944" y="1991230"/>
            <a:ext cx="4935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Cortical lesions are rare in </a:t>
            </a:r>
            <a:r>
              <a:rPr lang="en-US" dirty="0" smtClean="0"/>
              <a:t>HC (identified </a:t>
            </a:r>
            <a:r>
              <a:rPr lang="en-US" dirty="0"/>
              <a:t>in 1 of 30 individuals) </a:t>
            </a:r>
            <a:r>
              <a:rPr lang="en-US" sz="1400" dirty="0"/>
              <a:t>(</a:t>
            </a:r>
            <a:r>
              <a:rPr lang="en-US" sz="1400" dirty="0" err="1"/>
              <a:t>Sethi</a:t>
            </a:r>
            <a:r>
              <a:rPr lang="en-US" sz="1400" dirty="0"/>
              <a:t> et al., JNNP 2012) </a:t>
            </a:r>
            <a:r>
              <a:rPr lang="en-US" dirty="0"/>
              <a:t>and in MS mimics </a:t>
            </a:r>
            <a:r>
              <a:rPr lang="en-US" sz="1400" dirty="0"/>
              <a:t>(</a:t>
            </a:r>
            <a:r>
              <a:rPr lang="en-US" sz="1400" dirty="0" err="1"/>
              <a:t>Absinta</a:t>
            </a:r>
            <a:r>
              <a:rPr lang="en-US" sz="1400" dirty="0"/>
              <a:t> et al., J </a:t>
            </a:r>
            <a:r>
              <a:rPr lang="en-US" sz="1400" dirty="0" err="1"/>
              <a:t>Neurol</a:t>
            </a:r>
            <a:r>
              <a:rPr lang="en-US" sz="1400" dirty="0"/>
              <a:t> 2012, Calabrese et al., Neurology 2012)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="" xmlns:a16="http://schemas.microsoft.com/office/drawing/2014/main" id="{3A0DD80F-2C4C-4217-83B5-4E008F6D34B9}"/>
              </a:ext>
            </a:extLst>
          </p:cNvPr>
          <p:cNvGrpSpPr/>
          <p:nvPr/>
        </p:nvGrpSpPr>
        <p:grpSpPr>
          <a:xfrm>
            <a:off x="476179" y="1991229"/>
            <a:ext cx="3536223" cy="1869819"/>
            <a:chOff x="3290218" y="4110190"/>
            <a:chExt cx="3580988" cy="1690736"/>
          </a:xfrm>
        </p:grpSpPr>
        <p:pic>
          <p:nvPicPr>
            <p:cNvPr id="20" name="Picture 3">
              <a:extLst>
                <a:ext uri="{FF2B5EF4-FFF2-40B4-BE49-F238E27FC236}">
                  <a16:creationId xmlns="" xmlns:a16="http://schemas.microsoft.com/office/drawing/2014/main" id="{372F3980-E985-484F-8EB8-0E0D971B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66" r="30710"/>
            <a:stretch>
              <a:fillRect/>
            </a:stretch>
          </p:blipFill>
          <p:spPr bwMode="auto">
            <a:xfrm>
              <a:off x="3290218" y="4110190"/>
              <a:ext cx="3580988" cy="1690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CasellaDiTesto 20">
              <a:extLst>
                <a:ext uri="{FF2B5EF4-FFF2-40B4-BE49-F238E27FC236}">
                  <a16:creationId xmlns="" xmlns:a16="http://schemas.microsoft.com/office/drawing/2014/main" id="{4BB9C12F-BC58-46BA-8FE2-F520AE24A01E}"/>
                </a:ext>
              </a:extLst>
            </p:cNvPr>
            <p:cNvSpPr txBox="1"/>
            <p:nvPr/>
          </p:nvSpPr>
          <p:spPr>
            <a:xfrm>
              <a:off x="4021378" y="5550457"/>
              <a:ext cx="2118668" cy="2504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CC0066"/>
                  </a:solidFill>
                </a:rPr>
                <a:t>CORTICAL</a:t>
              </a:r>
            </a:p>
          </p:txBody>
        </p:sp>
      </p:grpSp>
      <p:graphicFrame>
        <p:nvGraphicFramePr>
          <p:cNvPr id="23" name="Tabella 22">
            <a:extLst>
              <a:ext uri="{FF2B5EF4-FFF2-40B4-BE49-F238E27FC236}">
                <a16:creationId xmlns="" xmlns:a16="http://schemas.microsoft.com/office/drawing/2014/main" id="{C291D702-2D8A-4AFB-A4E3-633A65408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57534"/>
              </p:ext>
            </p:extLst>
          </p:nvPr>
        </p:nvGraphicFramePr>
        <p:xfrm>
          <a:off x="87017" y="5364494"/>
          <a:ext cx="5208256" cy="135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95">
                  <a:extLst>
                    <a:ext uri="{9D8B030D-6E8A-4147-A177-3AD203B41FA5}">
                      <a16:colId xmlns="" xmlns:a16="http://schemas.microsoft.com/office/drawing/2014/main" val="1909539609"/>
                    </a:ext>
                  </a:extLst>
                </a:gridCol>
                <a:gridCol w="1048884">
                  <a:extLst>
                    <a:ext uri="{9D8B030D-6E8A-4147-A177-3AD203B41FA5}">
                      <a16:colId xmlns="" xmlns:a16="http://schemas.microsoft.com/office/drawing/2014/main" val="2872785323"/>
                    </a:ext>
                  </a:extLst>
                </a:gridCol>
                <a:gridCol w="1048884">
                  <a:extLst>
                    <a:ext uri="{9D8B030D-6E8A-4147-A177-3AD203B41FA5}">
                      <a16:colId xmlns="" xmlns:a16="http://schemas.microsoft.com/office/drawing/2014/main" val="893071664"/>
                    </a:ext>
                  </a:extLst>
                </a:gridCol>
                <a:gridCol w="968984">
                  <a:extLst>
                    <a:ext uri="{9D8B030D-6E8A-4147-A177-3AD203B41FA5}">
                      <a16:colId xmlns="" xmlns:a16="http://schemas.microsoft.com/office/drawing/2014/main" val="3536615578"/>
                    </a:ext>
                  </a:extLst>
                </a:gridCol>
                <a:gridCol w="572109">
                  <a:extLst>
                    <a:ext uri="{9D8B030D-6E8A-4147-A177-3AD203B41FA5}">
                      <a16:colId xmlns="" xmlns:a16="http://schemas.microsoft.com/office/drawing/2014/main" val="1449026553"/>
                    </a:ext>
                  </a:extLst>
                </a:gridCol>
              </a:tblGrid>
              <a:tr h="152738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Sensitivity</a:t>
                      </a:r>
                      <a:endParaRPr lang="it-IT" sz="1600" dirty="0"/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Specificity</a:t>
                      </a:r>
                      <a:endParaRPr lang="it-IT" sz="1600" dirty="0"/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/>
                        <a:t>Accuracy</a:t>
                      </a:r>
                      <a:endParaRPr lang="it-IT" sz="1600" dirty="0"/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OR</a:t>
                      </a:r>
                    </a:p>
                  </a:txBody>
                  <a:tcPr marL="81267" marR="81267"/>
                </a:tc>
                <a:extLst>
                  <a:ext uri="{0D108BD9-81ED-4DB2-BD59-A6C34878D82A}">
                    <a16:rowId xmlns="" xmlns:a16="http://schemas.microsoft.com/office/drawing/2014/main" val="2757222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600" dirty="0"/>
                        <a:t>DIS </a:t>
                      </a:r>
                      <a:r>
                        <a:rPr lang="it-IT" sz="1600" dirty="0" err="1"/>
                        <a:t>Polman</a:t>
                      </a:r>
                      <a:r>
                        <a:rPr lang="it-IT" sz="1600" dirty="0"/>
                        <a:t> 2005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74%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73%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74%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7.9</a:t>
                      </a:r>
                    </a:p>
                  </a:txBody>
                  <a:tcPr marL="81267" marR="81267"/>
                </a:tc>
                <a:extLst>
                  <a:ext uri="{0D108BD9-81ED-4DB2-BD59-A6C34878D82A}">
                    <a16:rowId xmlns="" xmlns:a16="http://schemas.microsoft.com/office/drawing/2014/main" val="346862737"/>
                  </a:ext>
                </a:extLst>
              </a:tr>
              <a:tr h="130250">
                <a:tc>
                  <a:txBody>
                    <a:bodyPr/>
                    <a:lstStyle/>
                    <a:p>
                      <a:r>
                        <a:rPr lang="it-IT" sz="1600" dirty="0"/>
                        <a:t>DIS </a:t>
                      </a:r>
                      <a:r>
                        <a:rPr lang="it-IT" sz="1600" dirty="0" err="1"/>
                        <a:t>Polman</a:t>
                      </a:r>
                      <a:r>
                        <a:rPr lang="it-IT" sz="1600" dirty="0"/>
                        <a:t> 2010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86%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42%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61%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4.3</a:t>
                      </a:r>
                    </a:p>
                  </a:txBody>
                  <a:tcPr marL="81267" marR="81267"/>
                </a:tc>
                <a:extLst>
                  <a:ext uri="{0D108BD9-81ED-4DB2-BD59-A6C34878D82A}">
                    <a16:rowId xmlns="" xmlns:a16="http://schemas.microsoft.com/office/drawing/2014/main" val="3242295103"/>
                  </a:ext>
                </a:extLst>
              </a:tr>
              <a:tr h="348038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FF0000"/>
                          </a:solidFill>
                        </a:rPr>
                        <a:t>DIS Filippi 2010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</a:rPr>
                        <a:t>77%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</a:rPr>
                        <a:t>93%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</a:rPr>
                        <a:t>86%</a:t>
                      </a:r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</a:rPr>
                        <a:t>47.3</a:t>
                      </a:r>
                    </a:p>
                  </a:txBody>
                  <a:tcPr marL="81267" marR="81267"/>
                </a:tc>
                <a:extLst>
                  <a:ext uri="{0D108BD9-81ED-4DB2-BD59-A6C34878D82A}">
                    <a16:rowId xmlns="" xmlns:a16="http://schemas.microsoft.com/office/drawing/2014/main" val="1666907310"/>
                  </a:ext>
                </a:extLst>
              </a:tr>
            </a:tbl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C05C1F97-4AB6-4B16-AA21-2B9F2AD7653A}"/>
              </a:ext>
            </a:extLst>
          </p:cNvPr>
          <p:cNvSpPr txBox="1"/>
          <p:nvPr/>
        </p:nvSpPr>
        <p:spPr>
          <a:xfrm>
            <a:off x="476177" y="3895888"/>
            <a:ext cx="3263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0066"/>
                </a:solidFill>
              </a:rPr>
              <a:t>CIS </a:t>
            </a:r>
            <a:r>
              <a:rPr lang="it-IT" b="1" dirty="0">
                <a:solidFill>
                  <a:srgbClr val="CC0066"/>
                </a:solidFill>
                <a:sym typeface="Wingdings" panose="05000000000000000000" pitchFamily="2" charset="2"/>
              </a:rPr>
              <a:t> </a:t>
            </a:r>
            <a:r>
              <a:rPr lang="it-IT" b="1" dirty="0" err="1">
                <a:solidFill>
                  <a:srgbClr val="CC0066"/>
                </a:solidFill>
                <a:sym typeface="Wingdings" panose="05000000000000000000" pitchFamily="2" charset="2"/>
              </a:rPr>
              <a:t>Clinically</a:t>
            </a:r>
            <a:r>
              <a:rPr lang="it-IT" b="1" dirty="0">
                <a:solidFill>
                  <a:srgbClr val="CC0066"/>
                </a:solidFill>
                <a:sym typeface="Wingdings" panose="05000000000000000000" pitchFamily="2" charset="2"/>
              </a:rPr>
              <a:t> </a:t>
            </a:r>
            <a:r>
              <a:rPr lang="it-IT" b="1" dirty="0" err="1">
                <a:solidFill>
                  <a:srgbClr val="CC0066"/>
                </a:solidFill>
                <a:sym typeface="Wingdings" panose="05000000000000000000" pitchFamily="2" charset="2"/>
              </a:rPr>
              <a:t>defined</a:t>
            </a:r>
            <a:r>
              <a:rPr lang="it-IT" b="1" dirty="0">
                <a:solidFill>
                  <a:srgbClr val="CC0066"/>
                </a:solidFill>
                <a:sym typeface="Wingdings" panose="05000000000000000000" pitchFamily="2" charset="2"/>
              </a:rPr>
              <a:t> MS</a:t>
            </a:r>
            <a:endParaRPr lang="it-IT" dirty="0"/>
          </a:p>
          <a:p>
            <a:r>
              <a:rPr lang="it-IT" dirty="0"/>
              <a:t>At </a:t>
            </a:r>
            <a:r>
              <a:rPr lang="it-IT" dirty="0" err="1"/>
              <a:t>least</a:t>
            </a:r>
            <a:r>
              <a:rPr lang="it-IT" dirty="0"/>
              <a:t> 2:</a:t>
            </a:r>
          </a:p>
          <a:p>
            <a:r>
              <a:rPr lang="it-IT" dirty="0"/>
              <a:t>1 </a:t>
            </a:r>
            <a:r>
              <a:rPr lang="it-IT" dirty="0" err="1"/>
              <a:t>enhancing</a:t>
            </a:r>
            <a:r>
              <a:rPr lang="it-IT" dirty="0"/>
              <a:t> or 1 SC </a:t>
            </a:r>
            <a:r>
              <a:rPr lang="it-IT" dirty="0" err="1"/>
              <a:t>lesion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infratentorial</a:t>
            </a:r>
            <a:r>
              <a:rPr lang="it-IT" dirty="0"/>
              <a:t> </a:t>
            </a:r>
            <a:r>
              <a:rPr lang="it-IT" dirty="0" err="1"/>
              <a:t>lesion</a:t>
            </a:r>
            <a:endParaRPr lang="it-IT" dirty="0"/>
          </a:p>
          <a:p>
            <a:r>
              <a:rPr lang="it-IT" dirty="0"/>
              <a:t>1 </a:t>
            </a:r>
            <a:r>
              <a:rPr lang="it-IT" dirty="0" err="1"/>
              <a:t>cortical</a:t>
            </a:r>
            <a:r>
              <a:rPr lang="it-IT" dirty="0"/>
              <a:t> </a:t>
            </a:r>
            <a:r>
              <a:rPr lang="it-IT" dirty="0" err="1"/>
              <a:t>lesion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BE301C6A-6FBB-4396-AC75-0E9F8797706D}"/>
              </a:ext>
            </a:extLst>
          </p:cNvPr>
          <p:cNvSpPr txBox="1"/>
          <p:nvPr/>
        </p:nvSpPr>
        <p:spPr>
          <a:xfrm>
            <a:off x="5979941" y="6516633"/>
            <a:ext cx="274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1400" dirty="0"/>
              <a:t>Filippi et al., </a:t>
            </a:r>
            <a:r>
              <a:rPr lang="it-IT" altLang="it-IT" sz="1400" dirty="0" err="1"/>
              <a:t>Neurology</a:t>
            </a:r>
            <a:r>
              <a:rPr lang="it-IT" altLang="it-IT" sz="1400" dirty="0"/>
              <a:t> 2010</a:t>
            </a:r>
          </a:p>
          <a:p>
            <a:endParaRPr lang="it-IT" dirty="0"/>
          </a:p>
        </p:txBody>
      </p:sp>
      <p:cxnSp>
        <p:nvCxnSpPr>
          <p:cNvPr id="19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526076" y="468000"/>
            <a:ext cx="8091849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2016 -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Rationale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for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modifications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2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"/>
          <p:cNvSpPr>
            <a:spLocks noChangeArrowheads="1"/>
          </p:cNvSpPr>
          <p:nvPr/>
        </p:nvSpPr>
        <p:spPr bwMode="auto">
          <a:xfrm>
            <a:off x="0" y="1261268"/>
            <a:ext cx="9144000" cy="65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Cortical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lesions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 (new </a:t>
            </a:r>
            <a:r>
              <a:rPr lang="it-IT" altLang="it-IT" sz="2400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sequences</a:t>
            </a:r>
            <a:r>
              <a:rPr lang="it-IT" altLang="it-IT" sz="2400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)</a:t>
            </a:r>
          </a:p>
          <a:p>
            <a:pPr lvl="0" algn="ctr" eaLnBrk="1" hangingPunct="1">
              <a:lnSpc>
                <a:spcPct val="90000"/>
              </a:lnSpc>
              <a:spcBef>
                <a:spcPts val="0"/>
              </a:spcBef>
              <a:buClr>
                <a:prstClr val="black"/>
              </a:buClr>
              <a:tabLst/>
              <a:defRPr/>
            </a:pPr>
            <a:r>
              <a:rPr lang="it-IT" altLang="it-IT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it-IT" alt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Filippi 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 al., 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Neurology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alt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2010; Preziosa et al., JNNP 2018</a:t>
            </a:r>
            <a:r>
              <a:rPr lang="da-DK" altLang="it-IT" sz="14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lang="it-IT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">
            <a:extLst>
              <a:ext uri="{FF2B5EF4-FFF2-40B4-BE49-F238E27FC236}">
                <a16:creationId xmlns="" xmlns:a16="http://schemas.microsoft.com/office/drawing/2014/main" id="{9BA9527B-8566-44EB-BC9B-7771E4A21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581" y="1239143"/>
            <a:ext cx="5336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it-IT" altLang="it-IT" sz="2400" b="1" dirty="0" err="1">
                <a:solidFill>
                  <a:srgbClr val="CC0066"/>
                </a:solidFill>
                <a:latin typeface="Calibri" panose="020F0502020204030204" pitchFamily="34" charset="0"/>
              </a:rPr>
              <a:t>Revised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 McDonald 2010 </a:t>
            </a:r>
            <a:r>
              <a:rPr lang="it-IT" altLang="it-IT" sz="2400" b="1" i="1" dirty="0">
                <a:solidFill>
                  <a:srgbClr val="CC0066"/>
                </a:solidFill>
                <a:latin typeface="Calibri" panose="020F0502020204030204" pitchFamily="34" charset="0"/>
              </a:rPr>
              <a:t> vs </a:t>
            </a:r>
            <a:r>
              <a:rPr lang="it-IT" altLang="it-IT" sz="2400" b="1" dirty="0">
                <a:solidFill>
                  <a:srgbClr val="CC0066"/>
                </a:solidFill>
                <a:latin typeface="Calibri" panose="020F0502020204030204" pitchFamily="34" charset="0"/>
              </a:rPr>
              <a:t>Filippi 2010*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="" xmlns:a16="http://schemas.microsoft.com/office/drawing/2014/main" id="{3D163849-A5C6-4897-9835-33F877A36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0729"/>
              </p:ext>
            </p:extLst>
          </p:nvPr>
        </p:nvGraphicFramePr>
        <p:xfrm>
          <a:off x="179512" y="1637969"/>
          <a:ext cx="8904160" cy="3519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29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18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0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18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18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18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186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917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5405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65721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+mj-lt"/>
                        </a:rPr>
                        <a:t>Sensitivity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+mj-lt"/>
                        </a:rPr>
                        <a:t>Specificity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+mj-lt"/>
                        </a:rPr>
                        <a:t>Accuracy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+mj-lt"/>
                        </a:rPr>
                        <a:t>PPV</a:t>
                      </a: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+mj-lt"/>
                        </a:rPr>
                        <a:t>NPV</a:t>
                      </a: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+mj-lt"/>
                        </a:rPr>
                        <a:t>PLR</a:t>
                      </a: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+mj-lt"/>
                        </a:rPr>
                        <a:t>NLR</a:t>
                      </a: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+mj-lt"/>
                        </a:rPr>
                        <a:t>OR</a:t>
                      </a:r>
                    </a:p>
                  </a:txBody>
                  <a:tcPr marL="13502" marR="13502" marT="35981" marB="359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p</a:t>
                      </a:r>
                    </a:p>
                    <a:p>
                      <a:pPr algn="ctr"/>
                      <a:r>
                        <a:rPr lang="it-IT" sz="1600" dirty="0" err="1" smtClean="0">
                          <a:latin typeface="+mj-lt"/>
                        </a:rPr>
                        <a:t>value</a:t>
                      </a:r>
                      <a:endParaRPr lang="it-IT" sz="1600" dirty="0">
                        <a:latin typeface="+mj-lt"/>
                      </a:endParaRPr>
                    </a:p>
                  </a:txBody>
                  <a:tcPr marL="13502" marR="13502" marT="35981" marB="3598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DIS </a:t>
                      </a:r>
                      <a:r>
                        <a:rPr lang="it-IT" sz="1600" b="1" dirty="0" err="1"/>
                        <a:t>only</a:t>
                      </a:r>
                      <a:endParaRPr lang="it-IT" sz="1600" b="1" dirty="0"/>
                    </a:p>
                  </a:txBody>
                  <a:tcPr marL="13502" marR="13502" marT="35981" marB="3598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dirty="0"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/>
                        <a:t>Revised</a:t>
                      </a:r>
                      <a:r>
                        <a:rPr lang="it-IT" sz="1600" dirty="0"/>
                        <a:t> McDonald 2010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0.91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(0.81-0.97)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0.34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(0.18-0.54)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0.72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(0.61-0.81)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0.73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(0.61-0.83)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0.67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(0.38-0.88)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1.39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(1.06-1.84)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(0.10-0.68)</a:t>
                      </a:r>
                    </a:p>
                  </a:txBody>
                  <a:tcPr marL="13502" marR="13502" marT="35981" marB="35981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6.22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(1.50-32.21)</a:t>
                      </a:r>
                    </a:p>
                  </a:txBody>
                  <a:tcPr marL="13502" marR="13502" marT="35981" marB="35981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0.016</a:t>
                      </a:r>
                    </a:p>
                  </a:txBody>
                  <a:tcPr marL="13502" marR="13502" marT="35981" marB="3598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Filippi 2010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0.82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(0.70-0.91)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0.54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(0.34-0.72)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0.73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(0.62-0.82)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0.78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(0.66-0.88)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0.60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(0.39-0.79)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1.78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(1.17-2.69)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0.33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(0.17-0.63)</a:t>
                      </a:r>
                    </a:p>
                  </a:txBody>
                  <a:tcPr marL="7145" marR="7145" marT="952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5.67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(1.81-19.39)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0.004</a:t>
                      </a:r>
                    </a:p>
                  </a:txBody>
                  <a:tcPr marL="7145" marR="7145" marT="95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/>
                        <a:t>DIS + DIT</a:t>
                      </a:r>
                    </a:p>
                  </a:txBody>
                  <a:tcPr marL="13502" marR="13502" marT="35981" marB="3598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35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3502" marR="13502" marT="35981" marB="35981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/>
                        <a:t>Revised</a:t>
                      </a:r>
                      <a:r>
                        <a:rPr lang="it-IT" sz="1600" dirty="0"/>
                        <a:t> McDonald 2010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0.81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(0.68-0.90)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0.59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(0.39-0.76)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0.73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(0.63-0.82)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0.79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(0.67-0.89)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0.61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(0.41-0.78)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1.95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(1.24-3.06)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0.33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(0.18-0.61)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5.14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(1.73-16.37)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0.004</a:t>
                      </a:r>
                      <a:endParaRPr lang="it-IT" sz="13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502" marR="13502" marT="35981" marB="35981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311"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Filippi 2010</a:t>
                      </a:r>
                    </a:p>
                  </a:txBody>
                  <a:tcPr marL="13502" marR="13502" marT="35981" marB="3598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(0.60-0.84)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0.66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(0.46-0.82)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0.71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(0.60-0.80)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0.81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(0.67-0.90)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0.56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(0.38-0.73)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2.14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(1.26-3.61)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(0.24-0.67)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5.14</a:t>
                      </a:r>
                    </a:p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(1.77-16.24)</a:t>
                      </a:r>
                    </a:p>
                  </a:txBody>
                  <a:tcPr marL="7145" marR="7145" marT="95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0.003</a:t>
                      </a:r>
                    </a:p>
                  </a:txBody>
                  <a:tcPr marL="7145" marR="7145" marT="952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CasellaDiTesto 6">
            <a:extLst>
              <a:ext uri="{FF2B5EF4-FFF2-40B4-BE49-F238E27FC236}">
                <a16:creationId xmlns="" xmlns:a16="http://schemas.microsoft.com/office/drawing/2014/main" id="{5CB25771-F24B-4148-9B92-099FD635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805" y="5387456"/>
            <a:ext cx="21119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N=86 CIS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Follow-up = 36 </a:t>
            </a:r>
            <a:r>
              <a:rPr lang="it-IT" altLang="it-IT" sz="1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months</a:t>
            </a:r>
            <a:endParaRPr lang="it-IT" altLang="it-IT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="" xmlns:a16="http://schemas.microsoft.com/office/drawing/2014/main" id="{433F62FD-3E9A-42DD-96BB-B7E254C9485C}"/>
              </a:ext>
            </a:extLst>
          </p:cNvPr>
          <p:cNvSpPr txBox="1"/>
          <p:nvPr/>
        </p:nvSpPr>
        <p:spPr>
          <a:xfrm>
            <a:off x="6044538" y="6420708"/>
            <a:ext cx="3099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Preziosa et al., JNNP </a:t>
            </a:r>
            <a:r>
              <a:rPr lang="it-IT" sz="1400" dirty="0" smtClean="0"/>
              <a:t>2018</a:t>
            </a:r>
            <a:endParaRPr lang="it-IT" sz="1400" dirty="0"/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438B883F-ABA6-4988-8724-F2B0E6973D45}"/>
              </a:ext>
            </a:extLst>
          </p:cNvPr>
          <p:cNvSpPr/>
          <p:nvPr/>
        </p:nvSpPr>
        <p:spPr>
          <a:xfrm>
            <a:off x="2555776" y="2588163"/>
            <a:ext cx="839129" cy="2569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3FAFDB6C-1F89-4381-9502-28A42332FE67}"/>
              </a:ext>
            </a:extLst>
          </p:cNvPr>
          <p:cNvSpPr/>
          <p:nvPr/>
        </p:nvSpPr>
        <p:spPr>
          <a:xfrm>
            <a:off x="3442787" y="2588163"/>
            <a:ext cx="839968" cy="2569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/>
          </a:p>
        </p:txBody>
      </p:sp>
      <p:sp>
        <p:nvSpPr>
          <p:cNvPr id="27" name="Rectangle 20">
            <a:extLst>
              <a:ext uri="{FF2B5EF4-FFF2-40B4-BE49-F238E27FC236}">
                <a16:creationId xmlns="" xmlns:a16="http://schemas.microsoft.com/office/drawing/2014/main" id="{B422EA86-5EFB-4855-8A90-A667734D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90" y="5241974"/>
            <a:ext cx="62692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r>
              <a:rPr lang="it-IT" sz="1800" b="1" dirty="0">
                <a:solidFill>
                  <a:srgbClr val="CC0066"/>
                </a:solidFill>
                <a:latin typeface="Calibri" panose="020F0502020204030204"/>
              </a:rPr>
              <a:t>*Filippi 2010 DIS</a:t>
            </a:r>
            <a:r>
              <a:rPr lang="it-IT" sz="1800" dirty="0">
                <a:latin typeface="Calibri" panose="020F0502020204030204"/>
              </a:rPr>
              <a:t>: ≥2 of: </a:t>
            </a:r>
            <a:r>
              <a:rPr lang="it-IT" sz="1800" b="1" dirty="0">
                <a:latin typeface="Calibri" panose="020F0502020204030204"/>
              </a:rPr>
              <a:t>≥1</a:t>
            </a:r>
            <a:r>
              <a:rPr lang="it-IT" sz="1800" dirty="0">
                <a:latin typeface="Calibri" panose="020F0502020204030204"/>
              </a:rPr>
              <a:t> </a:t>
            </a:r>
            <a:r>
              <a:rPr lang="it-IT" sz="1800" b="1" dirty="0">
                <a:latin typeface="Calibri" panose="020F0502020204030204"/>
              </a:rPr>
              <a:t>ICL</a:t>
            </a:r>
            <a:r>
              <a:rPr lang="it-IT" sz="1800" dirty="0">
                <a:latin typeface="Calibri" panose="020F0502020204030204"/>
              </a:rPr>
              <a:t>, ≥1 PF, ≥1 SC or ≥1 Gd-</a:t>
            </a:r>
            <a:r>
              <a:rPr lang="it-IT" sz="1800" dirty="0" err="1">
                <a:latin typeface="Calibri" panose="020F0502020204030204"/>
              </a:rPr>
              <a:t>enhancing</a:t>
            </a:r>
            <a:r>
              <a:rPr lang="it-IT" sz="1800" dirty="0">
                <a:latin typeface="Calibri" panose="020F0502020204030204"/>
              </a:rPr>
              <a:t> </a:t>
            </a:r>
            <a:r>
              <a:rPr lang="it-IT" sz="1800" dirty="0" err="1">
                <a:latin typeface="Calibri" panose="020F0502020204030204"/>
              </a:rPr>
              <a:t>lesion</a:t>
            </a:r>
            <a:endParaRPr lang="it-IT" sz="1800" dirty="0">
              <a:latin typeface="Calibri" panose="020F0502020204030204"/>
            </a:endParaRPr>
          </a:p>
          <a:p>
            <a:pPr lvl="0" algn="just" eaLnBrk="1" hangingPunct="1">
              <a:spcBef>
                <a:spcPts val="0"/>
              </a:spcBef>
              <a:buNone/>
            </a:pPr>
            <a:r>
              <a:rPr lang="it-IT" sz="1800" b="1" dirty="0">
                <a:solidFill>
                  <a:srgbClr val="CC0066"/>
                </a:solidFill>
                <a:latin typeface="Calibri" panose="020F0502020204030204"/>
              </a:rPr>
              <a:t>DIT</a:t>
            </a:r>
            <a:r>
              <a:rPr lang="it-IT" sz="1800" dirty="0">
                <a:latin typeface="Calibri" panose="020F0502020204030204"/>
              </a:rPr>
              <a:t>:</a:t>
            </a:r>
            <a:r>
              <a:rPr lang="it-IT" sz="1800" dirty="0">
                <a:solidFill>
                  <a:srgbClr val="CC0066"/>
                </a:solidFill>
                <a:latin typeface="Calibri" panose="020F0502020204030204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Simultaneous presence of asymptomatic </a:t>
            </a:r>
            <a:r>
              <a:rPr lang="en-GB" sz="1800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-enhancing and non-enhancing lesions or a new T2/</a:t>
            </a:r>
            <a:r>
              <a:rPr lang="en-GB" sz="1800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en-GB" sz="18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-enhancing lesion on the follow-up MRI</a:t>
            </a:r>
            <a:endParaRPr lang="it-IT" sz="1800" dirty="0">
              <a:latin typeface="Calibri" panose="020F0502020204030204"/>
            </a:endParaRPr>
          </a:p>
        </p:txBody>
      </p:sp>
      <p:cxnSp>
        <p:nvCxnSpPr>
          <p:cNvPr id="23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526076" y="468000"/>
            <a:ext cx="8091849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2016 -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Rationale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for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modifications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2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5" grpId="0" animBg="1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>
            <a:extLst>
              <a:ext uri="{FF2B5EF4-FFF2-40B4-BE49-F238E27FC236}">
                <a16:creationId xmlns="" xmlns:a16="http://schemas.microsoft.com/office/drawing/2014/main" id="{8EDE4AD9-43EB-49E9-AB68-32EDD3137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65818"/>
              </p:ext>
            </p:extLst>
          </p:nvPr>
        </p:nvGraphicFramePr>
        <p:xfrm>
          <a:off x="864835" y="1739757"/>
          <a:ext cx="7674995" cy="1241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87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5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600" dirty="0">
                        <a:latin typeface="+mn-lt"/>
                      </a:endParaRPr>
                    </a:p>
                  </a:txBody>
                  <a:tcPr marL="15995" marR="15995" marT="35982" marB="359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 err="1">
                          <a:latin typeface="+mn-lt"/>
                        </a:rPr>
                        <a:t>Sensitivity</a:t>
                      </a:r>
                      <a:endParaRPr lang="it-IT" sz="1600" dirty="0">
                        <a:latin typeface="+mn-lt"/>
                      </a:endParaRPr>
                    </a:p>
                  </a:txBody>
                  <a:tcPr marL="15995" marR="15995" marT="35982" marB="359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 err="1">
                          <a:latin typeface="+mn-lt"/>
                        </a:rPr>
                        <a:t>Specificity</a:t>
                      </a:r>
                      <a:endParaRPr lang="it-IT" sz="1600" dirty="0">
                        <a:latin typeface="+mn-lt"/>
                      </a:endParaRPr>
                    </a:p>
                  </a:txBody>
                  <a:tcPr marL="15995" marR="15995" marT="35982" marB="359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latin typeface="+mn-lt"/>
                        </a:rPr>
                        <a:t>AUC</a:t>
                      </a:r>
                    </a:p>
                  </a:txBody>
                  <a:tcPr marL="15995" marR="15995" marT="35982" marB="359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latin typeface="+mn-lt"/>
                        </a:rPr>
                        <a:t>PPV</a:t>
                      </a:r>
                    </a:p>
                  </a:txBody>
                  <a:tcPr marL="15995" marR="15995" marT="35982" marB="359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latin typeface="+mn-lt"/>
                        </a:rPr>
                        <a:t>NPV</a:t>
                      </a:r>
                    </a:p>
                  </a:txBody>
                  <a:tcPr marL="15995" marR="15995" marT="35982" marB="3598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7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CC0066"/>
                          </a:solidFill>
                          <a:latin typeface="+mn-lt"/>
                        </a:rPr>
                        <a:t>DIS + </a:t>
                      </a:r>
                      <a:r>
                        <a:rPr lang="it-IT" sz="1600" b="1" dirty="0" smtClean="0">
                          <a:solidFill>
                            <a:srgbClr val="CC0066"/>
                          </a:solidFill>
                          <a:latin typeface="+mn-lt"/>
                        </a:rPr>
                        <a:t>DIT 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(36 </a:t>
                      </a:r>
                      <a:r>
                        <a:rPr lang="it-IT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months</a:t>
                      </a:r>
                      <a:r>
                        <a:rPr lang="it-IT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it-IT" sz="1600" b="1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400" dirty="0"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400" dirty="0"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400" dirty="0"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400" dirty="0"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400" dirty="0"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Revised</a:t>
                      </a:r>
                      <a:r>
                        <a:rPr lang="it-IT" sz="1600" b="1" dirty="0">
                          <a:latin typeface="+mn-lt"/>
                        </a:rPr>
                        <a:t> McDonald 2010 </a:t>
                      </a:r>
                    </a:p>
                  </a:txBody>
                  <a:tcPr marL="15995" marR="15995" marT="35982" marB="359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(0.66-0.80)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(0.42-0.59)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(0.56-0.67)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(0.51-0.65)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(0.58-0.75)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="" xmlns:a16="http://schemas.microsoft.com/office/drawing/2014/main" id="{0A3247E8-769B-4806-A558-FED2AE95C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29586"/>
              </p:ext>
            </p:extLst>
          </p:nvPr>
        </p:nvGraphicFramePr>
        <p:xfrm>
          <a:off x="860162" y="3204944"/>
          <a:ext cx="7674995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87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symptomatic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lesions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5995" marR="15995" marT="35982" marB="359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(0.69-0.83)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(0.40-0.58)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(0.57-0.68)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(0.51-0.65)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(0.60-0.77)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370476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latin typeface="+mn-lt"/>
                        </a:rPr>
                        <a:t> of 3 PV </a:t>
                      </a:r>
                      <a:r>
                        <a:rPr lang="it-IT" sz="1600" b="1" dirty="0" err="1">
                          <a:latin typeface="+mn-lt"/>
                        </a:rPr>
                        <a:t>lesions</a:t>
                      </a:r>
                      <a:endParaRPr lang="it-IT" sz="1600" b="1" dirty="0">
                        <a:latin typeface="+mn-lt"/>
                      </a:endParaRPr>
                    </a:p>
                  </a:txBody>
                  <a:tcPr marL="15995" marR="15995" marT="35982" marB="359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(0.63-0.77)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(0.46-0.63)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(0.56-0.68)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(0.51-0.67)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(0.57-0.74)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2160481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latin typeface="+mn-lt"/>
                        </a:rPr>
                        <a:t> of CL</a:t>
                      </a:r>
                    </a:p>
                  </a:txBody>
                  <a:tcPr marL="15995" marR="15995" marT="35982" marB="359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(0.67-0.81)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(0.42-0.60)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(0.57-0.68)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(0.51-0.66)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(0.59-0.76)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4206665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latin typeface="+mn-lt"/>
                        </a:rPr>
                        <a:t> of ON</a:t>
                      </a:r>
                    </a:p>
                  </a:txBody>
                  <a:tcPr marL="15995" marR="15995" marT="35982" marB="3598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CC006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(0.67-0.81)</a:t>
                      </a:r>
                      <a:endParaRPr lang="it-IT" sz="1600" b="1" dirty="0">
                        <a:solidFill>
                          <a:srgbClr val="CC0066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it-IT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(0.39-0.57)</a:t>
                      </a:r>
                      <a:endParaRPr lang="it-IT" sz="16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(0.56-0.67)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(0.50-0.65)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(0.57-0.75)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8432009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="" xmlns:a16="http://schemas.microsoft.com/office/drawing/2014/main" id="{A8FB1DD0-1C79-404E-A066-C2DA880A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106711"/>
              </p:ext>
            </p:extLst>
          </p:nvPr>
        </p:nvGraphicFramePr>
        <p:xfrm>
          <a:off x="860162" y="5661559"/>
          <a:ext cx="7674995" cy="56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987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MAGNIMS 2016</a:t>
                      </a:r>
                    </a:p>
                  </a:txBody>
                  <a:tcPr marL="15995" marR="15995" marT="35982" marB="3598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(0.70-0.83)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(0.41-0.59)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(0.58-0.69)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(0.52-0.67)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0.70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(0.61-0.78)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68" marR="32168" marT="36195" marB="3619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445CECB3-2AC3-4284-8E50-87F1C281D6FB}"/>
              </a:ext>
            </a:extLst>
          </p:cNvPr>
          <p:cNvSpPr/>
          <p:nvPr/>
        </p:nvSpPr>
        <p:spPr>
          <a:xfrm>
            <a:off x="2844075" y="1628801"/>
            <a:ext cx="1151950" cy="4767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B88911ED-7155-46EF-A370-CD461E7615DF}"/>
              </a:ext>
            </a:extLst>
          </p:cNvPr>
          <p:cNvSpPr/>
          <p:nvPr/>
        </p:nvSpPr>
        <p:spPr>
          <a:xfrm>
            <a:off x="3996025" y="1628801"/>
            <a:ext cx="1151950" cy="4767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20">
            <a:extLst>
              <a:ext uri="{FF2B5EF4-FFF2-40B4-BE49-F238E27FC236}">
                <a16:creationId xmlns="" xmlns:a16="http://schemas.microsoft.com/office/drawing/2014/main" id="{A1FE86E4-88E4-4062-B378-F74F657C666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38065" y="3520747"/>
            <a:ext cx="25330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it-IT" sz="1400" dirty="0">
                <a:latin typeface="+mn-lt"/>
              </a:rPr>
              <a:t>Filippi et al., Lancet </a:t>
            </a:r>
            <a:r>
              <a:rPr lang="fr-FR" altLang="it-IT" sz="1400" dirty="0" err="1" smtClean="0">
                <a:latin typeface="+mn-lt"/>
              </a:rPr>
              <a:t>Neurol</a:t>
            </a:r>
            <a:r>
              <a:rPr lang="fr-FR" altLang="it-IT" sz="1400" dirty="0">
                <a:latin typeface="+mn-lt"/>
              </a:rPr>
              <a:t> </a:t>
            </a:r>
            <a:r>
              <a:rPr lang="fr-FR" altLang="it-IT" sz="1400" dirty="0" smtClean="0">
                <a:latin typeface="+mn-lt"/>
              </a:rPr>
              <a:t>2018</a:t>
            </a:r>
            <a:endParaRPr lang="fr-FR" altLang="it-IT" sz="1400" b="0" dirty="0">
              <a:latin typeface="+mn-lt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B88911ED-7155-46EF-A370-CD461E7615DF}"/>
              </a:ext>
            </a:extLst>
          </p:cNvPr>
          <p:cNvSpPr/>
          <p:nvPr/>
        </p:nvSpPr>
        <p:spPr>
          <a:xfrm>
            <a:off x="5147975" y="1628801"/>
            <a:ext cx="1151950" cy="4767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"/>
          <p:cNvSpPr>
            <a:spLocks/>
          </p:cNvSpPr>
          <p:nvPr/>
        </p:nvSpPr>
        <p:spPr bwMode="auto">
          <a:xfrm>
            <a:off x="899519" y="44983"/>
            <a:ext cx="7340204" cy="990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0" y="468000"/>
            <a:ext cx="9144000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Revised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2010 McDonald and MAGNIMS 2016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C332982-D5A7-42F3-8E2A-A16E08D73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236" y="1631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="" xmlns:a16="http://schemas.microsoft.com/office/drawing/2014/main" id="{8EDE4AD9-43EB-49E9-AB68-32EDD3137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26204"/>
              </p:ext>
            </p:extLst>
          </p:nvPr>
        </p:nvGraphicFramePr>
        <p:xfrm>
          <a:off x="438514" y="1628800"/>
          <a:ext cx="4612693" cy="134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743">
                <a:tc>
                  <a:txBody>
                    <a:bodyPr/>
                    <a:lstStyle/>
                    <a:p>
                      <a:endParaRPr lang="it-IT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5995" marR="15995" marT="35982" marB="359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aHR</a:t>
                      </a:r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(95% CI)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p value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767"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rgbClr val="CC0066"/>
                          </a:solidFill>
                          <a:latin typeface="+mn-lt"/>
                        </a:rPr>
                        <a:t>DIS + </a:t>
                      </a:r>
                      <a:r>
                        <a:rPr lang="it-IT" sz="1600" b="1" dirty="0" smtClean="0">
                          <a:solidFill>
                            <a:srgbClr val="CC0066"/>
                          </a:solidFill>
                          <a:latin typeface="+mn-lt"/>
                        </a:rPr>
                        <a:t>DIT</a:t>
                      </a:r>
                      <a:endParaRPr lang="it-IT" sz="1600" b="1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n-lt"/>
                      </a:endParaRPr>
                    </a:p>
                  </a:txBody>
                  <a:tcPr marL="15995" marR="15995" marT="35982" marB="35982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Revised</a:t>
                      </a:r>
                      <a:r>
                        <a:rPr lang="it-IT" sz="1600" b="1" dirty="0">
                          <a:latin typeface="+mn-lt"/>
                        </a:rPr>
                        <a:t> McDonald 2010 </a:t>
                      </a:r>
                    </a:p>
                  </a:txBody>
                  <a:tcPr marL="15995" marR="15995" marT="35982" marB="359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2.52 (1.78-3.58)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&lt;0.0001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="" xmlns:a16="http://schemas.microsoft.com/office/drawing/2014/main" id="{0A3247E8-769B-4806-A558-FED2AE95C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863593"/>
              </p:ext>
            </p:extLst>
          </p:nvPr>
        </p:nvGraphicFramePr>
        <p:xfrm>
          <a:off x="433839" y="3062854"/>
          <a:ext cx="4599993" cy="2238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5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symptomatic</a:t>
                      </a: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it-IT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lesions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5995" marR="15995" marT="35982" marB="35982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2.54 (1.77-3.65)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&lt;0.0001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3370476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latin typeface="+mn-lt"/>
                        </a:rPr>
                        <a:t> of 3 PV </a:t>
                      </a:r>
                      <a:r>
                        <a:rPr lang="it-IT" sz="1600" b="1" dirty="0" err="1">
                          <a:latin typeface="+mn-lt"/>
                        </a:rPr>
                        <a:t>lesions</a:t>
                      </a:r>
                      <a:endParaRPr lang="it-IT" sz="1600" b="1" dirty="0">
                        <a:latin typeface="+mn-lt"/>
                      </a:endParaRPr>
                    </a:p>
                  </a:txBody>
                  <a:tcPr marL="15995" marR="15995" marT="35982" marB="35982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2.54 (1.80-3.58)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&lt;0.0001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2160481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latin typeface="+mn-lt"/>
                        </a:rPr>
                        <a:t> of CL</a:t>
                      </a:r>
                    </a:p>
                  </a:txBody>
                  <a:tcPr marL="15995" marR="15995" marT="35982" marB="35982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2.60 (1.83-3.71)</a:t>
                      </a:r>
                      <a:endParaRPr lang="it-IT" sz="16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&lt;0.0001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4206665"/>
                  </a:ext>
                </a:extLst>
              </a:tr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>
                          <a:latin typeface="+mn-lt"/>
                        </a:rPr>
                        <a:t>Inclusion</a:t>
                      </a:r>
                      <a:r>
                        <a:rPr lang="it-IT" sz="1600" b="1" dirty="0">
                          <a:latin typeface="+mn-lt"/>
                        </a:rPr>
                        <a:t> of ON</a:t>
                      </a:r>
                    </a:p>
                  </a:txBody>
                  <a:tcPr marL="15995" marR="15995" marT="35982" marB="35982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2.58 (1.81-3.67)</a:t>
                      </a:r>
                      <a:endParaRPr lang="it-IT" sz="16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&lt;0.0001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rgbClr val="D9E3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38432009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="" xmlns:a16="http://schemas.microsoft.com/office/drawing/2014/main" id="{A8FB1DD0-1C79-404E-A066-C2DA880A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75836"/>
              </p:ext>
            </p:extLst>
          </p:nvPr>
        </p:nvGraphicFramePr>
        <p:xfrm>
          <a:off x="433839" y="5317702"/>
          <a:ext cx="4612693" cy="55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9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42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957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MAGNIMS 2016</a:t>
                      </a:r>
                    </a:p>
                  </a:txBody>
                  <a:tcPr marL="15995" marR="15995" marT="35982" marB="3598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2.95 (2.04-4.26)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&lt;0.0001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3772" marR="63772" marT="71755" marB="71755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0">
            <a:extLst>
              <a:ext uri="{FF2B5EF4-FFF2-40B4-BE49-F238E27FC236}">
                <a16:creationId xmlns="" xmlns:a16="http://schemas.microsoft.com/office/drawing/2014/main" id="{52B1BE76-A824-4F10-9B33-410903CBF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73" y="5923008"/>
            <a:ext cx="2533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it-IT" sz="1400" dirty="0">
                <a:latin typeface="+mn-lt"/>
              </a:rPr>
              <a:t>Filippi et al., Lancet </a:t>
            </a:r>
            <a:r>
              <a:rPr lang="fr-FR" altLang="it-IT" sz="1400" dirty="0" err="1" smtClean="0">
                <a:latin typeface="+mn-lt"/>
              </a:rPr>
              <a:t>Neurol</a:t>
            </a:r>
            <a:r>
              <a:rPr lang="fr-FR" altLang="it-IT" sz="1400" dirty="0">
                <a:latin typeface="+mn-lt"/>
              </a:rPr>
              <a:t> </a:t>
            </a:r>
            <a:r>
              <a:rPr lang="fr-FR" altLang="it-IT" sz="1400" dirty="0" smtClean="0">
                <a:latin typeface="+mn-lt"/>
              </a:rPr>
              <a:t>2018</a:t>
            </a:r>
            <a:endParaRPr lang="fr-FR" altLang="it-IT" sz="1400" b="0" dirty="0">
              <a:latin typeface="+mn-lt"/>
            </a:endParaRPr>
          </a:p>
        </p:txBody>
      </p:sp>
      <p:sp>
        <p:nvSpPr>
          <p:cNvPr id="15" name="CasellaDiTesto 42">
            <a:extLst>
              <a:ext uri="{FF2B5EF4-FFF2-40B4-BE49-F238E27FC236}">
                <a16:creationId xmlns="" xmlns:a16="http://schemas.microsoft.com/office/drawing/2014/main" id="{F559430E-2D60-4A25-B980-1C09FC83BB67}"/>
              </a:ext>
            </a:extLst>
          </p:cNvPr>
          <p:cNvSpPr txBox="1"/>
          <p:nvPr/>
        </p:nvSpPr>
        <p:spPr>
          <a:xfrm>
            <a:off x="4572000" y="1321604"/>
            <a:ext cx="499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1570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7355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94710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495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26280" algn="l" defTabSz="1131570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rgbClr val="CC0066"/>
                </a:solidFill>
              </a:rPr>
              <a:t>DIS + DIT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F1C02111-AC91-4696-9CA9-079AE01CAE6D}"/>
              </a:ext>
            </a:extLst>
          </p:cNvPr>
          <p:cNvGrpSpPr/>
          <p:nvPr/>
        </p:nvGrpSpPr>
        <p:grpSpPr>
          <a:xfrm>
            <a:off x="5202782" y="1726052"/>
            <a:ext cx="3657035" cy="3666328"/>
            <a:chOff x="5926038" y="1922912"/>
            <a:chExt cx="4114800" cy="3666328"/>
          </a:xfrm>
        </p:grpSpPr>
        <p:pic>
          <p:nvPicPr>
            <p:cNvPr id="20" name="Picture 4" descr="C:\Users\Paolo\Documents\000_Amsterdam\Progetti\Milan\001_Magnims2016criteria_validation\Version_002\nuove_figure\prova10y_DISDIT_MAG.tiff">
              <a:extLst>
                <a:ext uri="{FF2B5EF4-FFF2-40B4-BE49-F238E27FC236}">
                  <a16:creationId xmlns="" xmlns:a16="http://schemas.microsoft.com/office/drawing/2014/main" id="{E48D0810-A0F2-477B-92BC-5F0D88F7D3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9"/>
            <a:stretch/>
          </p:blipFill>
          <p:spPr bwMode="auto">
            <a:xfrm>
              <a:off x="5926038" y="1922912"/>
              <a:ext cx="4114800" cy="366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ttangolo 20">
              <a:extLst>
                <a:ext uri="{FF2B5EF4-FFF2-40B4-BE49-F238E27FC236}">
                  <a16:creationId xmlns="" xmlns:a16="http://schemas.microsoft.com/office/drawing/2014/main" id="{F2EFABDB-AEEB-4DB4-9BF5-ACB7A14178AE}"/>
                </a:ext>
              </a:extLst>
            </p:cNvPr>
            <p:cNvSpPr/>
            <p:nvPr/>
          </p:nvSpPr>
          <p:spPr>
            <a:xfrm>
              <a:off x="7952606" y="2060848"/>
              <a:ext cx="180020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="" xmlns:a16="http://schemas.microsoft.com/office/drawing/2014/main" id="{029725EE-C084-47CD-99F6-58ECCB5FBC71}"/>
              </a:ext>
            </a:extLst>
          </p:cNvPr>
          <p:cNvGrpSpPr/>
          <p:nvPr/>
        </p:nvGrpSpPr>
        <p:grpSpPr>
          <a:xfrm>
            <a:off x="5720817" y="5296852"/>
            <a:ext cx="3138999" cy="1023783"/>
            <a:chOff x="8110522" y="6448224"/>
            <a:chExt cx="3531919" cy="1023783"/>
          </a:xfrm>
        </p:grpSpPr>
        <p:pic>
          <p:nvPicPr>
            <p:cNvPr id="23" name="Picture 2" descr="D:\Paolo Preziosa\Progetti\CIS_validazione criteri_2016\FINAL_20170421_1736\prova_figure\20170511\prova10y_MAG.tiff">
              <a:extLst>
                <a:ext uri="{FF2B5EF4-FFF2-40B4-BE49-F238E27FC236}">
                  <a16:creationId xmlns="" xmlns:a16="http://schemas.microsoft.com/office/drawing/2014/main" id="{FF30C4D8-6601-4DEE-A46B-E0F8B5DF54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0000" t="14347" r="41401" b="70513"/>
            <a:stretch/>
          </p:blipFill>
          <p:spPr bwMode="auto">
            <a:xfrm>
              <a:off x="8110522" y="6572121"/>
              <a:ext cx="511113" cy="899886"/>
            </a:xfrm>
            <a:prstGeom prst="rect">
              <a:avLst/>
            </a:prstGeom>
            <a:noFill/>
          </p:spPr>
        </p:pic>
        <p:sp>
          <p:nvSpPr>
            <p:cNvPr id="24" name="CasellaDiTesto 54">
              <a:extLst>
                <a:ext uri="{FF2B5EF4-FFF2-40B4-BE49-F238E27FC236}">
                  <a16:creationId xmlns="" xmlns:a16="http://schemas.microsoft.com/office/drawing/2014/main" id="{93E2519F-15A2-4D3B-A2AC-5722EF1C2AD9}"/>
                </a:ext>
              </a:extLst>
            </p:cNvPr>
            <p:cNvSpPr txBox="1"/>
            <p:nvPr/>
          </p:nvSpPr>
          <p:spPr>
            <a:xfrm>
              <a:off x="8549914" y="6689703"/>
              <a:ext cx="296723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 anchor="ctr">
              <a:spAutoFit/>
            </a:bodyPr>
            <a:lstStyle>
              <a:defPPr>
                <a:defRPr lang="en-US"/>
              </a:defPPr>
              <a:lvl1pPr marL="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578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3157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9735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314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2892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9471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6049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2628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 err="1"/>
                <a:t>Revised</a:t>
              </a:r>
              <a:r>
                <a:rPr lang="it-IT" sz="1600" dirty="0"/>
                <a:t> McDonald 2010 - Yes</a:t>
              </a:r>
            </a:p>
          </p:txBody>
        </p:sp>
        <p:sp>
          <p:nvSpPr>
            <p:cNvPr id="25" name="CasellaDiTesto 55">
              <a:extLst>
                <a:ext uri="{FF2B5EF4-FFF2-40B4-BE49-F238E27FC236}">
                  <a16:creationId xmlns="" xmlns:a16="http://schemas.microsoft.com/office/drawing/2014/main" id="{46FABE0E-8C49-4997-9F5A-D72AF045E2F7}"/>
                </a:ext>
              </a:extLst>
            </p:cNvPr>
            <p:cNvSpPr txBox="1"/>
            <p:nvPr/>
          </p:nvSpPr>
          <p:spPr>
            <a:xfrm>
              <a:off x="8549914" y="6448224"/>
              <a:ext cx="30925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 anchor="ctr">
              <a:spAutoFit/>
            </a:bodyPr>
            <a:lstStyle>
              <a:defPPr>
                <a:defRPr lang="en-US"/>
              </a:defPPr>
              <a:lvl1pPr marL="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578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3157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9735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314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2892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9471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6049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2628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 err="1"/>
                <a:t>Revised</a:t>
              </a:r>
              <a:r>
                <a:rPr lang="it-IT" sz="1600" dirty="0"/>
                <a:t> McDonald 2010 - No</a:t>
              </a:r>
            </a:p>
          </p:txBody>
        </p:sp>
        <p:sp>
          <p:nvSpPr>
            <p:cNvPr id="26" name="CasellaDiTesto 56">
              <a:extLst>
                <a:ext uri="{FF2B5EF4-FFF2-40B4-BE49-F238E27FC236}">
                  <a16:creationId xmlns="" xmlns:a16="http://schemas.microsoft.com/office/drawing/2014/main" id="{DA870C95-5BE2-432A-A491-352CD7EB2211}"/>
                </a:ext>
              </a:extLst>
            </p:cNvPr>
            <p:cNvSpPr txBox="1"/>
            <p:nvPr/>
          </p:nvSpPr>
          <p:spPr>
            <a:xfrm>
              <a:off x="8549915" y="7172660"/>
              <a:ext cx="2592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 anchor="ctr">
              <a:spAutoFit/>
            </a:bodyPr>
            <a:lstStyle>
              <a:defPPr>
                <a:defRPr lang="en-US"/>
              </a:defPPr>
              <a:lvl1pPr marL="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578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3157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9735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314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2892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9471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6049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2628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/>
                <a:t>MAGNIMS 2016 - Yes</a:t>
              </a:r>
            </a:p>
          </p:txBody>
        </p:sp>
        <p:sp>
          <p:nvSpPr>
            <p:cNvPr id="27" name="CasellaDiTesto 57">
              <a:extLst>
                <a:ext uri="{FF2B5EF4-FFF2-40B4-BE49-F238E27FC236}">
                  <a16:creationId xmlns="" xmlns:a16="http://schemas.microsoft.com/office/drawing/2014/main" id="{69519F3D-96D0-40AD-AF4E-32194FF02992}"/>
                </a:ext>
              </a:extLst>
            </p:cNvPr>
            <p:cNvSpPr txBox="1"/>
            <p:nvPr/>
          </p:nvSpPr>
          <p:spPr>
            <a:xfrm>
              <a:off x="8549915" y="6931182"/>
              <a:ext cx="25920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 anchor="ctr">
              <a:spAutoFit/>
            </a:bodyPr>
            <a:lstStyle>
              <a:defPPr>
                <a:defRPr lang="en-US"/>
              </a:defPPr>
              <a:lvl1pPr marL="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578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3157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9735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314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2892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9471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60495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26280" algn="l" defTabSz="1131570" rtl="0" eaLnBrk="1" latinLnBrk="0" hangingPunct="1"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600" dirty="0"/>
                <a:t>MAGNIMS 2016 - No</a:t>
              </a:r>
            </a:p>
          </p:txBody>
        </p:sp>
      </p:grpSp>
      <p:sp>
        <p:nvSpPr>
          <p:cNvPr id="31" name="Rectangle 2"/>
          <p:cNvSpPr>
            <a:spLocks/>
          </p:cNvSpPr>
          <p:nvPr/>
        </p:nvSpPr>
        <p:spPr bwMode="auto">
          <a:xfrm>
            <a:off x="899519" y="44983"/>
            <a:ext cx="7340204" cy="990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0" y="468000"/>
            <a:ext cx="9144000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Revised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2010 McDonald and MAGNIMS 2016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3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8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7051" y="1333217"/>
            <a:ext cx="822077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Identical criteria for </a:t>
            </a:r>
            <a:r>
              <a:rPr lang="en-US" sz="2000" dirty="0" smtClean="0"/>
              <a:t>DIS should </a:t>
            </a:r>
            <a:r>
              <a:rPr lang="en-US" sz="2000" dirty="0"/>
              <a:t>be used for </a:t>
            </a:r>
            <a:r>
              <a:rPr lang="en-US" sz="2000" dirty="0" smtClean="0"/>
              <a:t>PPMS and relapse-onset MS</a:t>
            </a:r>
          </a:p>
          <a:p>
            <a:pPr algn="just"/>
            <a:r>
              <a:rPr lang="en-US" sz="2000" dirty="0" smtClean="0"/>
              <a:t>CSF results should be considered for clinically uncertain cases of PPMS (evidence based)</a:t>
            </a:r>
            <a:endParaRPr lang="en-US" sz="2000" dirty="0"/>
          </a:p>
        </p:txBody>
      </p:sp>
      <p:grpSp>
        <p:nvGrpSpPr>
          <p:cNvPr id="4" name="Gruppo 12"/>
          <p:cNvGrpSpPr/>
          <p:nvPr/>
        </p:nvGrpSpPr>
        <p:grpSpPr>
          <a:xfrm>
            <a:off x="4906097" y="3356992"/>
            <a:ext cx="4081714" cy="1440160"/>
            <a:chOff x="5251220" y="3774046"/>
            <a:chExt cx="4592637" cy="1440160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6591214" y="4906429"/>
              <a:ext cx="19300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1400" b="0" dirty="0">
                  <a:latin typeface="+mj-lt"/>
                </a:rPr>
                <a:t>Kelly et al., MSJ 2013</a:t>
              </a:r>
              <a:endParaRPr lang="es-ES" altLang="en-US" sz="1400" b="0" dirty="0">
                <a:latin typeface="+mj-lt"/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5251220" y="3774046"/>
              <a:ext cx="45926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it-I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US" sz="1800" dirty="0" err="1">
                  <a:solidFill>
                    <a:srgbClr val="CC0066"/>
                  </a:solidFill>
                  <a:latin typeface="+mj-lt"/>
                </a:rPr>
                <a:t>Modified</a:t>
              </a:r>
              <a:r>
                <a:rPr lang="it-IT" altLang="en-US" sz="1800" dirty="0">
                  <a:solidFill>
                    <a:srgbClr val="CC0066"/>
                  </a:solidFill>
                  <a:latin typeface="+mj-lt"/>
                </a:rPr>
                <a:t> </a:t>
              </a:r>
              <a:r>
                <a:rPr lang="it-IT" altLang="en-US" sz="1800" dirty="0" err="1">
                  <a:solidFill>
                    <a:srgbClr val="CC0066"/>
                  </a:solidFill>
                  <a:latin typeface="+mj-lt"/>
                </a:rPr>
                <a:t>diagnostic</a:t>
              </a:r>
              <a:r>
                <a:rPr lang="it-IT" altLang="en-US" sz="1800" dirty="0">
                  <a:solidFill>
                    <a:srgbClr val="CC0066"/>
                  </a:solidFill>
                  <a:latin typeface="+mj-lt"/>
                </a:rPr>
                <a:t> </a:t>
              </a:r>
              <a:r>
                <a:rPr lang="it-IT" altLang="en-US" sz="1800" dirty="0" err="1">
                  <a:solidFill>
                    <a:srgbClr val="CC0066"/>
                  </a:solidFill>
                  <a:latin typeface="+mj-lt"/>
                </a:rPr>
                <a:t>criteria</a:t>
              </a:r>
              <a:r>
                <a:rPr lang="it-IT" altLang="en-US" sz="1800" dirty="0">
                  <a:solidFill>
                    <a:srgbClr val="CC0066"/>
                  </a:solidFill>
                  <a:latin typeface="+mj-lt"/>
                </a:rPr>
                <a:t> </a:t>
              </a:r>
              <a:r>
                <a:rPr lang="it-IT" altLang="en-US" sz="1800" dirty="0" err="1">
                  <a:solidFill>
                    <a:srgbClr val="CC0066"/>
                  </a:solidFill>
                  <a:latin typeface="+mj-lt"/>
                </a:rPr>
                <a:t>sensitivity</a:t>
              </a:r>
              <a:r>
                <a:rPr lang="it-IT" altLang="en-US" sz="1800" dirty="0">
                  <a:solidFill>
                    <a:srgbClr val="CC0066"/>
                  </a:solidFill>
                  <a:latin typeface="+mj-lt"/>
                </a:rPr>
                <a:t> 84% </a:t>
              </a:r>
              <a:r>
                <a:rPr lang="it-IT" altLang="en-US" sz="1800" i="1" dirty="0">
                  <a:solidFill>
                    <a:srgbClr val="CC0066"/>
                  </a:solidFill>
                  <a:latin typeface="+mj-lt"/>
                </a:rPr>
                <a:t>vs </a:t>
              </a:r>
              <a:r>
                <a:rPr lang="it-IT" altLang="en-US" sz="1800" dirty="0">
                  <a:solidFill>
                    <a:srgbClr val="CC0066"/>
                  </a:solidFill>
                  <a:latin typeface="+mj-lt"/>
                </a:rPr>
                <a:t>McDonald 2010 </a:t>
              </a:r>
              <a:r>
                <a:rPr lang="it-IT" altLang="en-US" sz="1800" dirty="0" err="1">
                  <a:solidFill>
                    <a:srgbClr val="CC0066"/>
                  </a:solidFill>
                  <a:latin typeface="+mj-lt"/>
                </a:rPr>
                <a:t>criteria</a:t>
              </a:r>
              <a:r>
                <a:rPr lang="it-IT" altLang="en-US" sz="1800" dirty="0">
                  <a:solidFill>
                    <a:srgbClr val="CC0066"/>
                  </a:solidFill>
                  <a:latin typeface="+mj-lt"/>
                </a:rPr>
                <a:t> </a:t>
              </a:r>
              <a:r>
                <a:rPr lang="it-IT" altLang="en-US" sz="1800" dirty="0" err="1">
                  <a:solidFill>
                    <a:srgbClr val="CC0066"/>
                  </a:solidFill>
                  <a:latin typeface="+mj-lt"/>
                </a:rPr>
                <a:t>sensitivity</a:t>
              </a:r>
              <a:r>
                <a:rPr lang="it-IT" altLang="en-US" sz="1800" dirty="0">
                  <a:solidFill>
                    <a:srgbClr val="CC0066"/>
                  </a:solidFill>
                  <a:latin typeface="+mj-lt"/>
                </a:rPr>
                <a:t> 77%</a:t>
              </a: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2" y="2621235"/>
            <a:ext cx="4314512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 rot="16200000">
            <a:off x="-1010316" y="4759090"/>
            <a:ext cx="2456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en-US" sz="1400" b="0" dirty="0" err="1">
                <a:latin typeface="+mj-lt"/>
              </a:rPr>
              <a:t>Polman</a:t>
            </a:r>
            <a:r>
              <a:rPr lang="fr-FR" altLang="en-US" sz="1400" b="0" dirty="0">
                <a:latin typeface="+mj-lt"/>
              </a:rPr>
              <a:t> et al., Ann </a:t>
            </a:r>
            <a:r>
              <a:rPr lang="fr-FR" altLang="en-US" sz="1400" b="0" dirty="0" err="1">
                <a:latin typeface="+mj-lt"/>
              </a:rPr>
              <a:t>Neurol</a:t>
            </a:r>
            <a:r>
              <a:rPr lang="fr-FR" altLang="en-US" sz="1400" b="0" dirty="0">
                <a:latin typeface="+mj-lt"/>
              </a:rPr>
              <a:t> 2011</a:t>
            </a:r>
            <a:endParaRPr lang="es-ES" altLang="en-US" sz="1400" b="0" dirty="0">
              <a:latin typeface="+mj-lt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12791" y="3908686"/>
            <a:ext cx="4222804" cy="846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12791" y="4804047"/>
            <a:ext cx="4222804" cy="555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12791" y="5408885"/>
            <a:ext cx="4222804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0"/>
          </a:p>
        </p:txBody>
      </p:sp>
      <p:pic>
        <p:nvPicPr>
          <p:cNvPr id="31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5" y="2392699"/>
            <a:ext cx="4327209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/ PPMS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7" grpId="1"/>
      <p:bldP spid="18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269776" y="4953502"/>
            <a:ext cx="8604448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Department of Neurology and Neuroimaging Research Unit, </a:t>
            </a:r>
          </a:p>
          <a:p>
            <a:pPr lvl="0"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Institute of Experimental Neurology, Division of Neuroscience, </a:t>
            </a:r>
          </a:p>
          <a:p>
            <a:pPr lvl="0"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San Raffaele Scientific Institute, Vita-Salute San Raffaele University, Milan, Italy</a:t>
            </a:r>
          </a:p>
        </p:txBody>
      </p:sp>
      <p:sp>
        <p:nvSpPr>
          <p:cNvPr id="3" name="Rectangle 3"/>
          <p:cNvSpPr/>
          <p:nvPr/>
        </p:nvSpPr>
        <p:spPr>
          <a:xfrm>
            <a:off x="973483" y="1261001"/>
            <a:ext cx="7197035" cy="24951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/>
          <a:p>
            <a:pPr lvl="0"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New diagnostic criteria of multiple </a:t>
            </a:r>
            <a:r>
              <a:rPr lang="en-US" sz="4000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sclerosis</a:t>
            </a:r>
          </a:p>
          <a:p>
            <a:pPr lvl="0"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3400" b="1" i="0" u="none" strike="noStrike" baseline="0" dirty="0">
              <a:ln>
                <a:noFill/>
              </a:ln>
              <a:solidFill>
                <a:srgbClr val="1F497D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i="0" u="none" strike="noStrike" baseline="0" dirty="0" smtClean="0">
                <a:ln>
                  <a:noFill/>
                </a:ln>
                <a:latin typeface="Calibri" panose="020F0502020204030204" pitchFamily="34" charset="0"/>
                <a:ea typeface="Microsoft YaHei" pitchFamily="2"/>
                <a:cs typeface="Arial" pitchFamily="2"/>
              </a:rPr>
              <a:t>Paolo Preziosa, MD</a:t>
            </a:r>
            <a:endParaRPr lang="it-IT" sz="3200" b="1" i="0" u="none" strike="noStrike" baseline="0" dirty="0">
              <a:ln>
                <a:noFill/>
              </a:ln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026" name="Picture 2" descr="MAGNI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05" y="3925297"/>
            <a:ext cx="3816797" cy="10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899519" y="44983"/>
            <a:ext cx="7340204" cy="990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/>
          <p:nvPr/>
        </p:nvSpPr>
        <p:spPr>
          <a:xfrm>
            <a:off x="0" y="468000"/>
            <a:ext cx="9144000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MAGNIMS 2016 vs 2017 McDonald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Revision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1">
            <a:extLst>
              <a:ext uri="{FF2B5EF4-FFF2-40B4-BE49-F238E27FC236}">
                <a16:creationId xmlns="" xmlns:a16="http://schemas.microsoft.com/office/drawing/2014/main" id="{AE9ADA14-EB15-4BAB-AD25-661C445E0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854" y="1755371"/>
            <a:ext cx="81916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No </a:t>
            </a:r>
            <a:r>
              <a:rPr lang="it-IT" altLang="it-IT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distinction</a:t>
            </a: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between</a:t>
            </a: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symptomatic</a:t>
            </a: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it-IT" alt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asymptomatic</a:t>
            </a:r>
            <a:r>
              <a:rPr lang="it-IT" altLang="it-IT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lesions</a:t>
            </a:r>
            <a:endParaRPr lang="it-IT" altLang="it-IT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tabLst/>
            </a:pPr>
            <a:r>
              <a:rPr lang="it-IT" altLang="it-IT" sz="1400" dirty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Brownlee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Neurology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2016; 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Tintorè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et al., </a:t>
            </a:r>
            <a:r>
              <a:rPr lang="it-IT" altLang="it-IT" sz="14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Neurology</a:t>
            </a:r>
            <a:r>
              <a:rPr lang="it-IT" alt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2016)</a:t>
            </a: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899520" y="2583789"/>
            <a:ext cx="8088290" cy="1257887"/>
            <a:chOff x="1860569" y="2503503"/>
            <a:chExt cx="9100730" cy="1257887"/>
          </a:xfrm>
        </p:grpSpPr>
        <p:sp>
          <p:nvSpPr>
            <p:cNvPr id="10" name="Rettangolo 1"/>
            <p:cNvSpPr>
              <a:spLocks noChangeArrowheads="1"/>
            </p:cNvSpPr>
            <p:nvPr/>
          </p:nvSpPr>
          <p:spPr bwMode="auto">
            <a:xfrm>
              <a:off x="1860569" y="2868838"/>
              <a:ext cx="910073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</a:tabLst>
                <a:defRPr sz="3200">
                  <a:solidFill>
                    <a:srgbClr val="000000"/>
                  </a:solidFill>
                  <a:latin typeface="Cambria" panose="02040503050406030204" pitchFamily="18" charset="0"/>
                  <a:ea typeface="Microsoft YaHei" panose="020B0503020204020204" pitchFamily="34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No </a:t>
              </a: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reason</a:t>
              </a: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any</a:t>
              </a: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more to </a:t>
              </a: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exclude</a:t>
              </a: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the </a:t>
              </a: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optic</a:t>
              </a: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nerve</a:t>
              </a:r>
              <a:endPara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lvl="0" algn="ctr" eaLnBrk="1" hangingPunct="1">
                <a:spcBef>
                  <a:spcPts val="0"/>
                </a:spcBef>
                <a:tabLst/>
              </a:pPr>
              <a:r>
                <a:rPr lang="it-IT" altLang="it-IT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The ONS 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Group,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Arch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Neurol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2008; </a:t>
              </a:r>
              <a:r>
                <a:rPr lang="it-IT" sz="14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Simò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et al., MSJ 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2008;</a:t>
              </a:r>
              <a:endPara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lvl="0" algn="ctr" eaLnBrk="1" hangingPunct="1">
                <a:spcBef>
                  <a:spcPts val="0"/>
                </a:spcBef>
                <a:tabLst/>
              </a:pPr>
              <a:r>
                <a:rPr lang="it-IT" sz="14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Lebrun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et al.,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Ann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Neurol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2009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</a:rPr>
                <a:t>; </a:t>
              </a:r>
              <a:r>
                <a:rPr lang="it-IT" sz="1400" dirty="0" err="1" smtClean="0">
                  <a:solidFill>
                    <a:prstClr val="black"/>
                  </a:solidFill>
                  <a:latin typeface="Calibri"/>
                </a:rPr>
                <a:t>Swanton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it-IT" sz="1400" dirty="0">
                  <a:solidFill>
                    <a:prstClr val="black"/>
                  </a:solidFill>
                  <a:latin typeface="Calibri"/>
                </a:rPr>
                <a:t>et al., MSJ  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</a:rPr>
                <a:t>2010</a:t>
              </a:r>
              <a:r>
                <a:rPr lang="it-IT" alt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)</a:t>
              </a:r>
              <a:endPara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1" name="AutoShape 25"/>
            <p:cNvCxnSpPr>
              <a:cxnSpLocks noChangeShapeType="1"/>
            </p:cNvCxnSpPr>
            <p:nvPr/>
          </p:nvCxnSpPr>
          <p:spPr bwMode="auto">
            <a:xfrm>
              <a:off x="6409454" y="2503503"/>
              <a:ext cx="2959" cy="3653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" name="Gruppo 1"/>
          <p:cNvGrpSpPr/>
          <p:nvPr/>
        </p:nvGrpSpPr>
        <p:grpSpPr>
          <a:xfrm>
            <a:off x="611560" y="3999769"/>
            <a:ext cx="8491486" cy="1295118"/>
            <a:chOff x="391766" y="3279689"/>
            <a:chExt cx="9554396" cy="1295118"/>
          </a:xfrm>
        </p:grpSpPr>
        <p:sp>
          <p:nvSpPr>
            <p:cNvPr id="13" name="Rettangolo 1">
              <a:extLst>
                <a:ext uri="{FF2B5EF4-FFF2-40B4-BE49-F238E27FC236}">
                  <a16:creationId xmlns="" xmlns:a16="http://schemas.microsoft.com/office/drawing/2014/main" id="{8CDE19E0-2CE1-4145-8433-2B3249F43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66" y="3682255"/>
              <a:ext cx="9554396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</a:tabLst>
                <a:defRPr sz="3200">
                  <a:solidFill>
                    <a:srgbClr val="000000"/>
                  </a:solidFill>
                  <a:latin typeface="Cambria" panose="02040503050406030204" pitchFamily="18" charset="0"/>
                  <a:ea typeface="Microsoft YaHei" panose="020B0503020204020204" pitchFamily="34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it-IT" altLang="it-IT" sz="2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To reduce the risk of FP: </a:t>
              </a: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↑ </a:t>
              </a:r>
              <a:r>
                <a:rPr lang="it-IT" altLang="it-IT" sz="2400" b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number</a:t>
              </a:r>
              <a:r>
                <a:rPr lang="it-IT" altLang="it-IT" sz="2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of PV </a:t>
              </a:r>
              <a:r>
                <a:rPr lang="it-IT" altLang="it-IT" sz="2400" b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required</a:t>
              </a:r>
              <a:r>
                <a:rPr lang="it-IT" altLang="it-IT" sz="2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(1</a:t>
              </a:r>
              <a:r>
                <a:rPr lang="it-IT" altLang="it-IT" sz="2400" b="1" dirty="0">
                  <a:solidFill>
                    <a:schemeClr val="tx1"/>
                  </a:solidFill>
                  <a:latin typeface="Calibri" panose="020F0502020204030204" pitchFamily="34" charset="0"/>
                  <a:sym typeface="Wingdings" panose="05000000000000000000" pitchFamily="2" charset="2"/>
                </a:rPr>
                <a:t>3</a:t>
              </a:r>
              <a:r>
                <a:rPr lang="it-IT" altLang="it-IT" sz="24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)</a:t>
              </a:r>
            </a:p>
            <a:p>
              <a:pPr algn="ctr" eaLnBrk="1" hangingPunct="1">
                <a:spcBef>
                  <a:spcPts val="0"/>
                </a:spcBef>
                <a:tabLst/>
              </a:pPr>
              <a:r>
                <a:rPr lang="it-IT" altLang="it-IT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(</a:t>
              </a:r>
              <a:r>
                <a:rPr lang="fr-FR" altLang="it-IT" sz="1400" dirty="0" err="1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Barkhof</a:t>
              </a:r>
              <a:r>
                <a:rPr lang="fr-FR" altLang="it-IT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 et al., Brain</a:t>
              </a:r>
              <a:r>
                <a:rPr lang="it-IT" altLang="it-IT" sz="1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rPr>
                <a:t> 1997</a:t>
              </a:r>
              <a:r>
                <a:rPr lang="it-IT" altLang="it-IT" sz="1400" dirty="0">
                  <a:solidFill>
                    <a:prstClr val="black"/>
                  </a:solidFill>
                  <a:latin typeface="Calibri Light" panose="020F0302020204030204"/>
                  <a:ea typeface="+mn-ea"/>
                  <a:cs typeface="+mn-cs"/>
                </a:rPr>
                <a:t>; </a:t>
              </a:r>
              <a:r>
                <a:rPr lang="it-IT" sz="1400" dirty="0">
                  <a:solidFill>
                    <a:prstClr val="black"/>
                  </a:solidFill>
                  <a:latin typeface="Calibri"/>
                </a:rPr>
                <a:t>Nielsen et al.,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</a:rPr>
                <a:t>Ann</a:t>
              </a:r>
              <a:r>
                <a:rPr lang="it-IT" sz="1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</a:rPr>
                <a:t>Neurol</a:t>
              </a:r>
              <a:r>
                <a:rPr lang="it-IT" sz="1400" dirty="0">
                  <a:solidFill>
                    <a:prstClr val="black"/>
                  </a:solidFill>
                  <a:latin typeface="Calibri"/>
                </a:rPr>
                <a:t> 2005;</a:t>
              </a:r>
              <a:r>
                <a:rPr lang="it-IT" altLang="it-IT" sz="1400" dirty="0">
                  <a:solidFill>
                    <a:prstClr val="black"/>
                  </a:solidFill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Neema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et al., </a:t>
              </a:r>
              <a:r>
                <a:rPr lang="it-IT" sz="14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Am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&lt; 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J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Neuroradiol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2009; </a:t>
              </a:r>
              <a:endPara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  <a:p>
              <a:pPr algn="ctr" eaLnBrk="1" hangingPunct="1">
                <a:spcBef>
                  <a:spcPts val="0"/>
                </a:spcBef>
                <a:tabLst/>
              </a:pPr>
              <a:r>
                <a:rPr lang="it-IT" sz="1400" dirty="0" err="1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Absinta</a:t>
              </a:r>
              <a:r>
                <a:rPr 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et al., J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Neurol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2012;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</a:rPr>
                <a:t>Liu</a:t>
              </a:r>
              <a:r>
                <a:rPr lang="it-IT" sz="1400" dirty="0">
                  <a:solidFill>
                    <a:prstClr val="black"/>
                  </a:solidFill>
                  <a:latin typeface="Calibri"/>
                </a:rPr>
                <a:t> et al., MSJ 2013;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Kim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et al., MSJ 2014; </a:t>
              </a:r>
              <a:r>
                <a:rPr lang="it-IT" sz="1400" dirty="0" err="1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Brownlee</a:t>
              </a:r>
              <a:r>
                <a:rPr 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et al., MSJ 2016) </a:t>
              </a:r>
            </a:p>
          </p:txBody>
        </p:sp>
        <p:cxnSp>
          <p:nvCxnSpPr>
            <p:cNvPr id="15" name="AutoShape 25"/>
            <p:cNvCxnSpPr>
              <a:cxnSpLocks noChangeShapeType="1"/>
            </p:cNvCxnSpPr>
            <p:nvPr/>
          </p:nvCxnSpPr>
          <p:spPr bwMode="auto">
            <a:xfrm>
              <a:off x="5253056" y="3279689"/>
              <a:ext cx="2959" cy="3653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uppo 2"/>
          <p:cNvGrpSpPr/>
          <p:nvPr/>
        </p:nvGrpSpPr>
        <p:grpSpPr>
          <a:xfrm>
            <a:off x="1187624" y="5445224"/>
            <a:ext cx="7956376" cy="941399"/>
            <a:chOff x="2014850" y="4665286"/>
            <a:chExt cx="9935506" cy="941399"/>
          </a:xfrm>
        </p:grpSpPr>
        <p:sp>
          <p:nvSpPr>
            <p:cNvPr id="14" name="Rettangolo 1"/>
            <p:cNvSpPr>
              <a:spLocks noChangeArrowheads="1"/>
            </p:cNvSpPr>
            <p:nvPr/>
          </p:nvSpPr>
          <p:spPr bwMode="auto">
            <a:xfrm>
              <a:off x="2014850" y="4951121"/>
              <a:ext cx="9935506" cy="65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800"/>
                </a:spcBef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</a:tabLst>
                <a:defRPr sz="3200">
                  <a:solidFill>
                    <a:srgbClr val="000000"/>
                  </a:solidFill>
                  <a:latin typeface="Cambria" panose="02040503050406030204" pitchFamily="18" charset="0"/>
                  <a:ea typeface="Microsoft YaHei" panose="020B0503020204020204" pitchFamily="34" charset="-122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Cortical</a:t>
              </a: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lesions</a:t>
              </a:r>
              <a:r>
                <a:rPr lang="it-IT" altLang="it-IT" sz="24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(new </a:t>
              </a:r>
              <a:r>
                <a:rPr lang="it-IT" altLang="it-IT" sz="24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sequences</a:t>
              </a:r>
              <a:r>
                <a:rPr lang="it-IT" altLang="it-IT" sz="2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)</a:t>
              </a:r>
            </a:p>
            <a:p>
              <a:pPr lvl="0" algn="ctr" eaLnBrk="1" hangingPunct="1">
                <a:lnSpc>
                  <a:spcPct val="90000"/>
                </a:lnSpc>
                <a:spcBef>
                  <a:spcPts val="0"/>
                </a:spcBef>
                <a:buClr>
                  <a:prstClr val="black"/>
                </a:buClr>
                <a:tabLst/>
                <a:defRPr/>
              </a:pPr>
              <a:r>
                <a:rPr lang="it-IT" altLang="it-IT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</a:t>
              </a:r>
              <a:r>
                <a:rPr lang="it-IT" alt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Filippi </a:t>
              </a:r>
              <a:r>
                <a:rPr lang="it-IT" altLang="it-IT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et al., Neurology </a:t>
              </a:r>
              <a:r>
                <a:rPr lang="it-IT" altLang="it-IT" sz="14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2010</a:t>
              </a:r>
              <a:r>
                <a:rPr lang="da-DK" altLang="it-IT" sz="1400" dirty="0" smtClean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+mn-cs"/>
                </a:rPr>
                <a:t>)</a:t>
              </a:r>
              <a:endParaRPr lang="it-IT" sz="14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" name="AutoShape 25"/>
            <p:cNvCxnSpPr>
              <a:cxnSpLocks noChangeShapeType="1"/>
            </p:cNvCxnSpPr>
            <p:nvPr/>
          </p:nvCxnSpPr>
          <p:spPr bwMode="auto">
            <a:xfrm>
              <a:off x="6690681" y="4665286"/>
              <a:ext cx="2960" cy="36533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" name="CasellaDiTesto 3"/>
          <p:cNvSpPr txBox="1"/>
          <p:nvPr/>
        </p:nvSpPr>
        <p:spPr>
          <a:xfrm>
            <a:off x="3196060" y="1268760"/>
            <a:ext cx="27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C0066"/>
                </a:solidFill>
              </a:rPr>
              <a:t>MAGNIMS 2016</a:t>
            </a:r>
            <a:endParaRPr lang="it-IT" sz="2400" b="1" dirty="0">
              <a:solidFill>
                <a:srgbClr val="CC0066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18409" y="1792064"/>
            <a:ext cx="477759" cy="516262"/>
          </a:xfrm>
          <a:prstGeom prst="ellipse">
            <a:avLst/>
          </a:prstGeom>
          <a:solidFill>
            <a:srgbClr val="66FF6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309191" y="2874481"/>
            <a:ext cx="477759" cy="51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99100" y="4640930"/>
            <a:ext cx="477759" cy="51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09191" y="5738551"/>
            <a:ext cx="477759" cy="516262"/>
          </a:xfrm>
          <a:prstGeom prst="ellipse">
            <a:avLst/>
          </a:prstGeom>
          <a:solidFill>
            <a:srgbClr val="66FF6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5" grpId="0" animBg="1"/>
      <p:bldP spid="20" grpId="0" animBg="1"/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17"/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796166" y="1350665"/>
            <a:ext cx="7745118" cy="5246687"/>
            <a:chOff x="642960" y="990887"/>
            <a:chExt cx="8716036" cy="5246425"/>
          </a:xfrm>
        </p:grpSpPr>
        <p:pic>
          <p:nvPicPr>
            <p:cNvPr id="49" name="Immagin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366"/>
            <a:stretch>
              <a:fillRect/>
            </a:stretch>
          </p:blipFill>
          <p:spPr bwMode="auto">
            <a:xfrm>
              <a:off x="642960" y="4713655"/>
              <a:ext cx="8192644" cy="152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" name="Gruppo 49"/>
            <p:cNvGrpSpPr>
              <a:grpSpLocks/>
            </p:cNvGrpSpPr>
            <p:nvPr/>
          </p:nvGrpSpPr>
          <p:grpSpPr bwMode="auto">
            <a:xfrm>
              <a:off x="2717153" y="990887"/>
              <a:ext cx="6343926" cy="3722768"/>
              <a:chOff x="2983249" y="1035419"/>
              <a:chExt cx="6343926" cy="3722768"/>
            </a:xfrm>
          </p:grpSpPr>
          <p:pic>
            <p:nvPicPr>
              <p:cNvPr id="53" name="Immagine 5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385" r="34509"/>
              <a:stretch>
                <a:fillRect/>
              </a:stretch>
            </p:blipFill>
            <p:spPr bwMode="auto">
              <a:xfrm>
                <a:off x="3961807" y="1263283"/>
                <a:ext cx="5365368" cy="3494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Rettangolo 5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2983249" y="1035419"/>
                <a:ext cx="720843" cy="593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Rettangolo 5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776478" y="3710139"/>
              <a:ext cx="4285367" cy="3365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solidFill>
                  <a:prstClr val="white"/>
                </a:solidFill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 rot="16200000">
              <a:off x="8069348" y="2715698"/>
              <a:ext cx="2232935" cy="34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fr-FR" altLang="it-IT" sz="1400" dirty="0" err="1">
                  <a:latin typeface="Calibri" pitchFamily="34" charset="0"/>
                </a:rPr>
                <a:t>Arrambide</a:t>
              </a:r>
              <a:r>
                <a:rPr lang="fr-FR" altLang="it-IT" sz="1400" dirty="0">
                  <a:latin typeface="Calibri" pitchFamily="34" charset="0"/>
                </a:rPr>
                <a:t> et al., Brain 2018</a:t>
              </a:r>
            </a:p>
          </p:txBody>
        </p:sp>
      </p:grpSp>
      <p:grpSp>
        <p:nvGrpSpPr>
          <p:cNvPr id="45" name="Gruppo 44"/>
          <p:cNvGrpSpPr>
            <a:grpSpLocks/>
          </p:cNvGrpSpPr>
          <p:nvPr/>
        </p:nvGrpSpPr>
        <p:grpSpPr bwMode="auto">
          <a:xfrm>
            <a:off x="362120" y="1711021"/>
            <a:ext cx="3283148" cy="2447433"/>
            <a:chOff x="31727" y="1351442"/>
            <a:chExt cx="3695349" cy="2446682"/>
          </a:xfrm>
        </p:grpSpPr>
        <p:sp>
          <p:nvSpPr>
            <p:cNvPr id="47" name="Rettangolo 46"/>
            <p:cNvSpPr>
              <a:spLocks noChangeArrowheads="1"/>
            </p:cNvSpPr>
            <p:nvPr/>
          </p:nvSpPr>
          <p:spPr bwMode="auto">
            <a:xfrm>
              <a:off x="31727" y="1351442"/>
              <a:ext cx="3695349" cy="2061470"/>
            </a:xfrm>
            <a:prstGeom prst="rect">
              <a:avLst/>
            </a:prstGeom>
            <a:solidFill>
              <a:srgbClr val="D8E7D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just" eaLnBrk="1" hangingPunct="1">
                <a:spcBef>
                  <a:spcPct val="0"/>
                </a:spcBef>
              </a:pPr>
              <a:r>
                <a:rPr lang="en-US" altLang="it-IT" sz="1600" dirty="0">
                  <a:latin typeface="Calibri" pitchFamily="34" charset="0"/>
                </a:rPr>
                <a:t>With a typical CIS, fulfillment of clinical or MRI criteria for DIS, and no better explanation, demonstration of CSF OCBs in the absence of atypical CSF findings allows a diagnosis of MS to be made, even if the MRI findings on the baseline scan do not meet the criteria for DIT </a:t>
              </a:r>
              <a:endParaRPr lang="it-IT" altLang="it-IT" sz="1600" dirty="0">
                <a:latin typeface="Calibri" pitchFamily="34" charset="0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62647" y="3490441"/>
              <a:ext cx="3228978" cy="30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r" eaLnBrk="1" hangingPunct="1">
                <a:spcBef>
                  <a:spcPct val="0"/>
                </a:spcBef>
              </a:pPr>
              <a:r>
                <a:rPr lang="en-US" altLang="it-IT" sz="1400" dirty="0">
                  <a:latin typeface="Calibri" pitchFamily="34" charset="0"/>
                </a:rPr>
                <a:t>Thompson</a:t>
              </a:r>
              <a:r>
                <a:rPr lang="fr-FR" altLang="it-IT" sz="1400" dirty="0">
                  <a:latin typeface="Calibri" pitchFamily="34" charset="0"/>
                </a:rPr>
                <a:t> et al., Lancet </a:t>
              </a:r>
              <a:r>
                <a:rPr lang="fr-FR" altLang="it-IT" sz="1400" dirty="0" err="1">
                  <a:latin typeface="Calibri" pitchFamily="34" charset="0"/>
                </a:rPr>
                <a:t>Neurol</a:t>
              </a:r>
              <a:r>
                <a:rPr lang="fr-FR" altLang="it-IT" sz="1400" dirty="0">
                  <a:latin typeface="Calibri" pitchFamily="34" charset="0"/>
                </a:rPr>
                <a:t> 2018</a:t>
              </a:r>
            </a:p>
          </p:txBody>
        </p:sp>
      </p:grpSp>
      <p:sp>
        <p:nvSpPr>
          <p:cNvPr id="46" name="Rettangolo 45"/>
          <p:cNvSpPr/>
          <p:nvPr/>
        </p:nvSpPr>
        <p:spPr>
          <a:xfrm>
            <a:off x="4151779" y="1579269"/>
            <a:ext cx="303342" cy="29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17" name="Rectangle 2"/>
          <p:cNvSpPr>
            <a:spLocks/>
          </p:cNvSpPr>
          <p:nvPr/>
        </p:nvSpPr>
        <p:spPr bwMode="auto">
          <a:xfrm>
            <a:off x="899519" y="44983"/>
            <a:ext cx="7340204" cy="99044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2017 McDonald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Revision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46227"/>
              </p:ext>
            </p:extLst>
          </p:nvPr>
        </p:nvGraphicFramePr>
        <p:xfrm>
          <a:off x="467544" y="1700808"/>
          <a:ext cx="8064896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808312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DIS</a:t>
                      </a:r>
                      <a:endParaRPr lang="it-IT" dirty="0"/>
                    </a:p>
                  </a:txBody>
                  <a:tcPr marL="81267" marR="812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DIT</a:t>
                      </a:r>
                      <a:endParaRPr lang="it-IT" dirty="0"/>
                    </a:p>
                  </a:txBody>
                  <a:tcPr marL="81267" marR="8126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CIS</a:t>
                      </a:r>
                      <a:endParaRPr lang="it-IT" dirty="0"/>
                    </a:p>
                  </a:txBody>
                  <a:tcPr marL="81267" marR="8126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u="none" dirty="0" smtClean="0"/>
                        <a:t>≥1 T2 lesion (</a:t>
                      </a:r>
                      <a:r>
                        <a:rPr lang="en-US" b="1" u="none" dirty="0" smtClean="0">
                          <a:solidFill>
                            <a:srgbClr val="CC0066"/>
                          </a:solidFill>
                        </a:rPr>
                        <a:t>both symptomatic</a:t>
                      </a:r>
                      <a:r>
                        <a:rPr lang="en-US" b="1" u="none" baseline="0" dirty="0" smtClean="0">
                          <a:solidFill>
                            <a:srgbClr val="CC0066"/>
                          </a:solidFill>
                        </a:rPr>
                        <a:t> and asymptomatic</a:t>
                      </a:r>
                      <a:r>
                        <a:rPr lang="en-US" b="0" u="none" baseline="0" dirty="0" smtClean="0"/>
                        <a:t>)</a:t>
                      </a:r>
                      <a:r>
                        <a:rPr lang="en-US" b="0" u="none" dirty="0" smtClean="0"/>
                        <a:t> in at least 2 of 4 CNS areas: PV, JC/</a:t>
                      </a:r>
                      <a:r>
                        <a:rPr lang="en-US" b="1" u="none" dirty="0" smtClean="0">
                          <a:solidFill>
                            <a:srgbClr val="CC0066"/>
                          </a:solidFill>
                        </a:rPr>
                        <a:t>CL</a:t>
                      </a:r>
                      <a:r>
                        <a:rPr lang="en-US" b="0" u="none" dirty="0" smtClean="0"/>
                        <a:t>, spinal cord,</a:t>
                      </a:r>
                      <a:r>
                        <a:rPr lang="en-US" b="0" u="none" baseline="0" dirty="0" smtClean="0"/>
                        <a:t> </a:t>
                      </a:r>
                      <a:r>
                        <a:rPr lang="en-US" b="0" u="none" baseline="0" dirty="0" err="1" smtClean="0"/>
                        <a:t>infratentorial</a:t>
                      </a:r>
                      <a:endParaRPr lang="en-US" b="0" u="none" dirty="0" smtClean="0"/>
                    </a:p>
                  </a:txBody>
                  <a:tcPr marL="81267" marR="8126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Simultaneous presence of </a:t>
                      </a:r>
                      <a:r>
                        <a:rPr lang="en-US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and </a:t>
                      </a:r>
                      <a:r>
                        <a:rPr lang="en-US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lesions at any time (</a:t>
                      </a:r>
                      <a:r>
                        <a:rPr lang="en-US" sz="1800" b="1" dirty="0" smtClean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 </a:t>
                      </a:r>
                      <a:r>
                        <a:rPr lang="en-US" b="1" u="none" dirty="0" smtClean="0">
                          <a:solidFill>
                            <a:srgbClr val="CC0066"/>
                          </a:solidFill>
                        </a:rPr>
                        <a:t>symptomatic</a:t>
                      </a:r>
                      <a:r>
                        <a:rPr lang="en-US" b="1" u="none" baseline="0" dirty="0" smtClean="0">
                          <a:solidFill>
                            <a:srgbClr val="CC0066"/>
                          </a:solidFill>
                        </a:rPr>
                        <a:t> and asymptomatic</a:t>
                      </a:r>
                      <a:r>
                        <a:rPr lang="en-US" b="0" u="none" baseline="0" dirty="0" smtClean="0"/>
                        <a:t>)</a:t>
                      </a:r>
                      <a:endParaRPr lang="en-US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new T2 and/or </a:t>
                      </a:r>
                      <a:r>
                        <a:rPr lang="en-US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lesion on follow-up MRI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Presence of </a:t>
                      </a:r>
                      <a:r>
                        <a:rPr lang="en-US" sz="1800" b="1" dirty="0" smtClean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CSF-specific OCBs</a:t>
                      </a:r>
                      <a:endParaRPr lang="it-IT" b="1" dirty="0">
                        <a:solidFill>
                          <a:srgbClr val="CC0066"/>
                        </a:solidFill>
                      </a:endParaRPr>
                    </a:p>
                  </a:txBody>
                  <a:tcPr marL="81267" marR="8126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0163"/>
              </p:ext>
            </p:extLst>
          </p:nvPr>
        </p:nvGraphicFramePr>
        <p:xfrm>
          <a:off x="467544" y="4155336"/>
          <a:ext cx="8064896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808312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81267" marR="81267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81267" marR="81267"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81267" marR="81267">
                    <a:solidFill>
                      <a:srgbClr val="CC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PPMS</a:t>
                      </a:r>
                      <a:endParaRPr lang="it-IT" dirty="0"/>
                    </a:p>
                  </a:txBody>
                  <a:tcPr marL="81267" marR="8126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u="none" dirty="0" smtClean="0"/>
                        <a:t>One year of disability progression </a:t>
                      </a:r>
                      <a:r>
                        <a:rPr lang="en-US" b="0" u="none" dirty="0" smtClean="0"/>
                        <a:t>(retrospectively or prospectively determined) independent of clinical relapse + </a:t>
                      </a:r>
                      <a:r>
                        <a:rPr lang="en-US" b="1" u="none" dirty="0" smtClean="0"/>
                        <a:t>&gt; 2/3 of:</a:t>
                      </a:r>
                    </a:p>
                  </a:txBody>
                  <a:tcPr marL="81267" marR="8126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≥1 T2 lesion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b="1" u="none" dirty="0" smtClean="0">
                          <a:solidFill>
                            <a:srgbClr val="CC0066"/>
                          </a:solidFill>
                        </a:rPr>
                        <a:t>symptomatic</a:t>
                      </a:r>
                      <a:r>
                        <a:rPr lang="en-US" b="1" u="none" baseline="0" dirty="0" smtClean="0">
                          <a:solidFill>
                            <a:srgbClr val="CC0066"/>
                          </a:solidFill>
                        </a:rPr>
                        <a:t> and asymptomatic</a:t>
                      </a:r>
                      <a:r>
                        <a:rPr lang="en-US" b="0" u="none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≥1 areas in the brain characteristic of MS (PV, JC/CL or </a:t>
                      </a:r>
                      <a:r>
                        <a:rPr lang="en-US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infratentorial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≥2 T2-hyperintense lesions in the </a:t>
                      </a:r>
                      <a:r>
                        <a:rPr lang="en-US" sz="1800" b="1" dirty="0" smtClean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spinal cord</a:t>
                      </a:r>
                    </a:p>
                    <a:p>
                      <a:pPr algn="l"/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Presence of </a:t>
                      </a:r>
                      <a:r>
                        <a:rPr lang="en-US" sz="1800" b="1" dirty="0" smtClean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CSF-specific OCBs</a:t>
                      </a:r>
                    </a:p>
                  </a:txBody>
                  <a:tcPr marL="81267" marR="8126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Rectangle 20"/>
          <p:cNvSpPr>
            <a:spLocks noChangeArrowheads="1"/>
          </p:cNvSpPr>
          <p:nvPr/>
        </p:nvSpPr>
        <p:spPr bwMode="auto">
          <a:xfrm rot="16200000">
            <a:off x="7233929" y="3726555"/>
            <a:ext cx="28687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400" dirty="0">
                <a:latin typeface="+mj-lt"/>
              </a:rPr>
              <a:t>Thompson</a:t>
            </a:r>
            <a:r>
              <a:rPr lang="fr-FR" altLang="it-IT" sz="1400" dirty="0" smtClean="0">
                <a:latin typeface="+mn-lt"/>
              </a:rPr>
              <a:t> et </a:t>
            </a:r>
            <a:r>
              <a:rPr lang="fr-FR" altLang="it-IT" sz="1400" dirty="0">
                <a:latin typeface="+mn-lt"/>
              </a:rPr>
              <a:t>al., </a:t>
            </a:r>
            <a:r>
              <a:rPr lang="fr-FR" altLang="it-IT" sz="1400" dirty="0" smtClean="0">
                <a:latin typeface="+mn-lt"/>
              </a:rPr>
              <a:t>Lancet </a:t>
            </a:r>
            <a:r>
              <a:rPr lang="fr-FR" altLang="it-IT" sz="1400" dirty="0" err="1" smtClean="0">
                <a:latin typeface="+mn-lt"/>
              </a:rPr>
              <a:t>Neurol</a:t>
            </a:r>
            <a:r>
              <a:rPr lang="fr-FR" altLang="it-IT" sz="1400" dirty="0" smtClean="0">
                <a:latin typeface="+mn-lt"/>
              </a:rPr>
              <a:t> 2018</a:t>
            </a:r>
            <a:endParaRPr lang="fr-FR" altLang="it-IT" sz="1400" b="0" dirty="0">
              <a:latin typeface="+mn-l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2017 McDonald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Revision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o 41"/>
          <p:cNvGrpSpPr>
            <a:grpSpLocks/>
          </p:cNvGrpSpPr>
          <p:nvPr/>
        </p:nvGrpSpPr>
        <p:grpSpPr bwMode="auto">
          <a:xfrm>
            <a:off x="251520" y="1198494"/>
            <a:ext cx="4624211" cy="5582221"/>
            <a:chOff x="-370242" y="1198259"/>
            <a:chExt cx="5854481" cy="5582959"/>
          </a:xfrm>
        </p:grpSpPr>
        <p:grpSp>
          <p:nvGrpSpPr>
            <p:cNvPr id="101422" name="Gruppo 42"/>
            <p:cNvGrpSpPr>
              <a:grpSpLocks/>
            </p:cNvGrpSpPr>
            <p:nvPr/>
          </p:nvGrpSpPr>
          <p:grpSpPr bwMode="auto">
            <a:xfrm>
              <a:off x="-370242" y="1198259"/>
              <a:ext cx="5854481" cy="5582959"/>
              <a:chOff x="-370242" y="1360812"/>
              <a:chExt cx="5854481" cy="5582959"/>
            </a:xfrm>
          </p:grpSpPr>
          <p:pic>
            <p:nvPicPr>
              <p:cNvPr id="10142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52" b="17545"/>
              <a:stretch>
                <a:fillRect/>
              </a:stretch>
            </p:blipFill>
            <p:spPr bwMode="auto">
              <a:xfrm>
                <a:off x="649515" y="1953916"/>
                <a:ext cx="3900062" cy="2501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42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0242" y="4455825"/>
                <a:ext cx="5486859" cy="2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ttangolo 46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>
                <a:off x="-209454" y="5181575"/>
                <a:ext cx="5270283" cy="21047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ttangolo 47">
                <a:extLst>
                  <a:ext uri="{FF2B5EF4-FFF2-40B4-BE49-F238E27FC236}"/>
                </a:extLst>
              </p:cNvPr>
              <p:cNvSpPr/>
              <p:nvPr/>
            </p:nvSpPr>
            <p:spPr bwMode="auto">
              <a:xfrm>
                <a:off x="-209454" y="6263374"/>
                <a:ext cx="5270283" cy="2089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CasellaDiTesto 48"/>
              <p:cNvSpPr txBox="1"/>
              <p:nvPr/>
            </p:nvSpPr>
            <p:spPr>
              <a:xfrm>
                <a:off x="-339869" y="1360812"/>
                <a:ext cx="5824108" cy="6464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b="1" dirty="0" err="1">
                    <a:solidFill>
                      <a:srgbClr val="CC0066"/>
                    </a:solidFill>
                  </a:rPr>
                  <a:t>Survival</a:t>
                </a:r>
                <a:r>
                  <a:rPr lang="it-IT" b="1" dirty="0">
                    <a:solidFill>
                      <a:srgbClr val="CC0066"/>
                    </a:solidFill>
                  </a:rPr>
                  <a:t> </a:t>
                </a:r>
                <a:r>
                  <a:rPr lang="it-IT" b="1" dirty="0" err="1">
                    <a:solidFill>
                      <a:srgbClr val="CC0066"/>
                    </a:solidFill>
                  </a:rPr>
                  <a:t>curves</a:t>
                </a:r>
                <a:r>
                  <a:rPr lang="it-IT" b="1" dirty="0">
                    <a:solidFill>
                      <a:srgbClr val="CC0066"/>
                    </a:solidFill>
                  </a:rPr>
                  <a:t> for time from CIS to MS for CDMS </a:t>
                </a:r>
                <a:r>
                  <a:rPr lang="it-IT" b="1" dirty="0" smtClean="0">
                    <a:solidFill>
                      <a:srgbClr val="CC0066"/>
                    </a:solidFill>
                  </a:rPr>
                  <a:t>with </a:t>
                </a:r>
                <a:r>
                  <a:rPr lang="it-IT" b="1" dirty="0">
                    <a:solidFill>
                      <a:srgbClr val="CC0066"/>
                    </a:solidFill>
                  </a:rPr>
                  <a:t>2010 and 2017 </a:t>
                </a:r>
                <a:r>
                  <a:rPr lang="it-IT" b="1" dirty="0" err="1">
                    <a:solidFill>
                      <a:srgbClr val="CC0066"/>
                    </a:solidFill>
                  </a:rPr>
                  <a:t>criteria</a:t>
                </a:r>
                <a:endParaRPr lang="it-IT" b="1" dirty="0">
                  <a:solidFill>
                    <a:srgbClr val="CC0066"/>
                  </a:solidFill>
                </a:endParaRPr>
              </a:p>
            </p:txBody>
          </p:sp>
        </p:grp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 rot="16200000">
              <a:off x="-812002" y="2574724"/>
              <a:ext cx="2403861" cy="935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nl-NL" altLang="it-IT" sz="1400" dirty="0">
                <a:solidFill>
                  <a:prstClr val="black"/>
                </a:solidFill>
                <a:latin typeface="Calibri"/>
              </a:endParaRPr>
            </a:p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nl-NL" altLang="it-IT" sz="1400" dirty="0">
                  <a:solidFill>
                    <a:prstClr val="black"/>
                  </a:solidFill>
                  <a:latin typeface="Calibri"/>
                </a:rPr>
                <a:t>van der Vuurst de Vries </a:t>
              </a:r>
              <a:r>
                <a:rPr lang="fr-FR" altLang="it-IT" sz="1400" dirty="0">
                  <a:solidFill>
                    <a:prstClr val="black"/>
                  </a:solidFill>
                  <a:latin typeface="Calibri"/>
                </a:rPr>
                <a:t> et al.,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fr-FR" altLang="it-IT" sz="1400" dirty="0">
                  <a:solidFill>
                    <a:prstClr val="black"/>
                  </a:solidFill>
                  <a:latin typeface="Calibri"/>
                </a:rPr>
                <a:t>JAMA </a:t>
              </a:r>
              <a:r>
                <a:rPr lang="fr-FR" altLang="it-IT" sz="1400" dirty="0" err="1">
                  <a:solidFill>
                    <a:prstClr val="black"/>
                  </a:solidFill>
                  <a:latin typeface="Calibri"/>
                </a:rPr>
                <a:t>Neurol</a:t>
              </a:r>
              <a:r>
                <a:rPr lang="fr-FR" altLang="it-IT" sz="1400" dirty="0">
                  <a:solidFill>
                    <a:prstClr val="black"/>
                  </a:solidFill>
                  <a:latin typeface="Calibri"/>
                </a:rPr>
                <a:t> 2018</a:t>
              </a:r>
            </a:p>
          </p:txBody>
        </p:sp>
      </p:grpSp>
      <p:sp>
        <p:nvSpPr>
          <p:cNvPr id="50" name="CasellaDiTesto 49"/>
          <p:cNvSpPr txBox="1"/>
          <p:nvPr/>
        </p:nvSpPr>
        <p:spPr>
          <a:xfrm>
            <a:off x="4752230" y="6008691"/>
            <a:ext cx="4188576" cy="723263"/>
          </a:xfrm>
          <a:prstGeom prst="rect">
            <a:avLst/>
          </a:prstGeom>
          <a:noFill/>
        </p:spPr>
        <p:txBody>
          <a:bodyPr wrap="square" lIns="76188" tIns="38094" rIns="76188" bIns="38094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The inclusion of ON involvement  in the </a:t>
            </a:r>
            <a:r>
              <a:rPr lang="en-US" sz="1400" b="1" dirty="0">
                <a:solidFill>
                  <a:prstClr val="black"/>
                </a:solidFill>
              </a:rPr>
              <a:t>group without ON did not identify additional patients </a:t>
            </a:r>
            <a:r>
              <a:rPr lang="en-US" sz="1400" dirty="0">
                <a:solidFill>
                  <a:prstClr val="black"/>
                </a:solidFill>
              </a:rPr>
              <a:t>and the performance of </a:t>
            </a:r>
            <a:r>
              <a:rPr lang="en-US" sz="1400" b="1" dirty="0">
                <a:solidFill>
                  <a:prstClr val="black"/>
                </a:solidFill>
              </a:rPr>
              <a:t>McDonald 2017 remained the same</a:t>
            </a:r>
            <a:endParaRPr lang="it-IT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1" name="Tabel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42130"/>
              </p:ext>
            </p:extLst>
          </p:nvPr>
        </p:nvGraphicFramePr>
        <p:xfrm>
          <a:off x="5212648" y="1340476"/>
          <a:ext cx="3646311" cy="201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162"/>
                <a:gridCol w="1145009"/>
                <a:gridCol w="1269140"/>
              </a:tblGrid>
              <a:tr h="370698">
                <a:tc>
                  <a:txBody>
                    <a:bodyPr/>
                    <a:lstStyle/>
                    <a:p>
                      <a:pPr algn="ctr"/>
                      <a:endParaRPr lang="it-IT" sz="1500" dirty="0"/>
                    </a:p>
                  </a:txBody>
                  <a:tcPr marL="72222" marR="72222" marT="45703" marB="4570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500" dirty="0" smtClean="0"/>
                        <a:t>160 CIS with 15 </a:t>
                      </a:r>
                      <a:r>
                        <a:rPr lang="it-IT" sz="1500" dirty="0" err="1" smtClean="0"/>
                        <a:t>year</a:t>
                      </a:r>
                      <a:r>
                        <a:rPr lang="it-IT" sz="1500" dirty="0" smtClean="0"/>
                        <a:t>-FU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48430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Clinical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With</a:t>
                      </a:r>
                      <a:r>
                        <a:rPr lang="it-IT" sz="1500" baseline="0" dirty="0" smtClean="0"/>
                        <a:t> ON (n=129)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Without</a:t>
                      </a:r>
                      <a:r>
                        <a:rPr lang="it-IT" sz="1500" dirty="0" smtClean="0"/>
                        <a:t> ON (n=31)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</a:tr>
              <a:tr h="370698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Abnormal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VEPs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25/26 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3/16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</a:tr>
              <a:tr h="370698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Abnormal</a:t>
                      </a:r>
                      <a:r>
                        <a:rPr lang="it-IT" sz="1500" dirty="0" smtClean="0"/>
                        <a:t> MRI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104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23</a:t>
                      </a:r>
                      <a:endParaRPr lang="it-IT" sz="1500" dirty="0"/>
                    </a:p>
                  </a:txBody>
                  <a:tcPr marL="72222" marR="72222" marT="45703" marB="45703"/>
                </a:tc>
              </a:tr>
            </a:tbl>
          </a:graphicData>
        </a:graphic>
      </p:graphicFrame>
      <p:grpSp>
        <p:nvGrpSpPr>
          <p:cNvPr id="52" name="Gruppo 51"/>
          <p:cNvGrpSpPr>
            <a:grpSpLocks/>
          </p:cNvGrpSpPr>
          <p:nvPr/>
        </p:nvGrpSpPr>
        <p:grpSpPr bwMode="auto">
          <a:xfrm>
            <a:off x="4569183" y="1700807"/>
            <a:ext cx="4395304" cy="4255496"/>
            <a:chOff x="4982704" y="1574693"/>
            <a:chExt cx="5227110" cy="4033145"/>
          </a:xfrm>
        </p:grpSpPr>
        <p:sp>
          <p:nvSpPr>
            <p:cNvPr id="53" name="Rettangolo 52"/>
            <p:cNvSpPr/>
            <p:nvPr/>
          </p:nvSpPr>
          <p:spPr>
            <a:xfrm>
              <a:off x="7246545" y="1574693"/>
              <a:ext cx="1335817" cy="892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2400">
                <a:solidFill>
                  <a:prstClr val="white"/>
                </a:solidFill>
              </a:endParaRPr>
            </a:p>
          </p:txBody>
        </p:sp>
        <p:grpSp>
          <p:nvGrpSpPr>
            <p:cNvPr id="101407" name="Gruppo 53"/>
            <p:cNvGrpSpPr>
              <a:grpSpLocks/>
            </p:cNvGrpSpPr>
            <p:nvPr/>
          </p:nvGrpSpPr>
          <p:grpSpPr bwMode="auto">
            <a:xfrm>
              <a:off x="4982704" y="3212590"/>
              <a:ext cx="5227110" cy="2395248"/>
              <a:chOff x="5126720" y="3162354"/>
              <a:chExt cx="5227110" cy="2395248"/>
            </a:xfrm>
          </p:grpSpPr>
          <p:grpSp>
            <p:nvGrpSpPr>
              <p:cNvPr id="101408" name="Gruppo 55"/>
              <p:cNvGrpSpPr>
                <a:grpSpLocks/>
              </p:cNvGrpSpPr>
              <p:nvPr/>
            </p:nvGrpSpPr>
            <p:grpSpPr bwMode="auto">
              <a:xfrm>
                <a:off x="6195323" y="3230598"/>
                <a:ext cx="4158507" cy="2327004"/>
                <a:chOff x="3089159" y="782760"/>
                <a:chExt cx="4158507" cy="2327004"/>
              </a:xfrm>
            </p:grpSpPr>
            <p:grpSp>
              <p:nvGrpSpPr>
                <p:cNvPr id="101414" name="Gruppo 61"/>
                <p:cNvGrpSpPr>
                  <a:grpSpLocks/>
                </p:cNvGrpSpPr>
                <p:nvPr/>
              </p:nvGrpSpPr>
              <p:grpSpPr bwMode="auto">
                <a:xfrm>
                  <a:off x="3089159" y="782760"/>
                  <a:ext cx="4158507" cy="2327004"/>
                  <a:chOff x="4200884" y="920618"/>
                  <a:chExt cx="4158507" cy="2327004"/>
                </a:xfrm>
              </p:grpSpPr>
              <p:pic>
                <p:nvPicPr>
                  <p:cNvPr id="101417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1122" t="5521"/>
                  <a:stretch>
                    <a:fillRect/>
                  </a:stretch>
                </p:blipFill>
                <p:spPr bwMode="auto">
                  <a:xfrm>
                    <a:off x="7472401" y="920619"/>
                    <a:ext cx="886990" cy="2327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1418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3797" t="5521" r="46944"/>
                  <a:stretch>
                    <a:fillRect/>
                  </a:stretch>
                </p:blipFill>
                <p:spPr bwMode="auto">
                  <a:xfrm>
                    <a:off x="4200884" y="920618"/>
                    <a:ext cx="925286" cy="23270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1419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890" t="5521" r="35612"/>
                  <a:stretch>
                    <a:fillRect/>
                  </a:stretch>
                </p:blipFill>
                <p:spPr bwMode="auto">
                  <a:xfrm>
                    <a:off x="5126170" y="920618"/>
                    <a:ext cx="849086" cy="23270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142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438" t="5521" r="24173"/>
                  <a:stretch>
                    <a:fillRect/>
                  </a:stretch>
                </p:blipFill>
                <p:spPr bwMode="auto">
                  <a:xfrm>
                    <a:off x="5952014" y="920619"/>
                    <a:ext cx="838200" cy="23270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01421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205" t="5521" r="13968"/>
                  <a:stretch>
                    <a:fillRect/>
                  </a:stretch>
                </p:blipFill>
                <p:spPr bwMode="auto">
                  <a:xfrm>
                    <a:off x="6790214" y="920618"/>
                    <a:ext cx="682188" cy="23270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63" name="CasellaDiTesto 62"/>
                <p:cNvSpPr txBox="1"/>
                <p:nvPr/>
              </p:nvSpPr>
              <p:spPr>
                <a:xfrm>
                  <a:off x="4443458" y="1174838"/>
                  <a:ext cx="1367703" cy="29037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it-IT" sz="1400" b="1" dirty="0">
                      <a:solidFill>
                        <a:prstClr val="black"/>
                      </a:solidFill>
                    </a:rPr>
                    <a:t>DIS alone</a:t>
                  </a:r>
                </a:p>
              </p:txBody>
            </p:sp>
            <p:sp>
              <p:nvSpPr>
                <p:cNvPr id="64" name="CasellaDiTesto 63"/>
                <p:cNvSpPr txBox="1"/>
                <p:nvPr/>
              </p:nvSpPr>
              <p:spPr>
                <a:xfrm>
                  <a:off x="4443458" y="2147673"/>
                  <a:ext cx="1367703" cy="29188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it-IT" sz="1400" b="1" dirty="0">
                      <a:solidFill>
                        <a:prstClr val="black"/>
                      </a:solidFill>
                    </a:rPr>
                    <a:t>DIS plus DIT</a:t>
                  </a:r>
                </a:p>
              </p:txBody>
            </p:sp>
          </p:grpSp>
          <p:sp>
            <p:nvSpPr>
              <p:cNvPr id="57" name="CasellaDiTesto 56"/>
              <p:cNvSpPr txBox="1"/>
              <p:nvPr/>
            </p:nvSpPr>
            <p:spPr>
              <a:xfrm>
                <a:off x="5479134" y="3913055"/>
                <a:ext cx="716576" cy="2918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 dirty="0">
                    <a:solidFill>
                      <a:prstClr val="black"/>
                    </a:solidFill>
                  </a:rPr>
                  <a:t>2017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5492559" y="4835417"/>
                <a:ext cx="714897" cy="2918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 dirty="0">
                    <a:solidFill>
                      <a:prstClr val="black"/>
                    </a:solidFill>
                  </a:rPr>
                  <a:t>2017</a:t>
                </a: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5126720" y="4253084"/>
                <a:ext cx="1136115" cy="2918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 dirty="0">
                    <a:solidFill>
                      <a:prstClr val="black"/>
                    </a:solidFill>
                  </a:rPr>
                  <a:t>2017+ON</a:t>
                </a:r>
              </a:p>
            </p:txBody>
          </p:sp>
          <p:sp>
            <p:nvSpPr>
              <p:cNvPr id="60" name="CasellaDiTesto 59"/>
              <p:cNvSpPr txBox="1"/>
              <p:nvPr/>
            </p:nvSpPr>
            <p:spPr>
              <a:xfrm>
                <a:off x="5126720" y="5137832"/>
                <a:ext cx="1146185" cy="2918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it-IT" sz="1400" b="1" dirty="0">
                    <a:solidFill>
                      <a:prstClr val="black"/>
                    </a:solidFill>
                  </a:rPr>
                  <a:t>2017+ON</a:t>
                </a:r>
              </a:p>
            </p:txBody>
          </p:sp>
          <p:sp>
            <p:nvSpPr>
              <p:cNvPr id="61" name="Rettangolo 60"/>
              <p:cNvSpPr/>
              <p:nvPr/>
            </p:nvSpPr>
            <p:spPr>
              <a:xfrm>
                <a:off x="6211737" y="3162354"/>
                <a:ext cx="847471" cy="23049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it-IT" sz="2400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6" name="Connettore 2 5"/>
          <p:cNvCxnSpPr/>
          <p:nvPr/>
        </p:nvCxnSpPr>
        <p:spPr>
          <a:xfrm flipH="1">
            <a:off x="7034390" y="2659689"/>
            <a:ext cx="0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/>
          <p:cNvSpPr>
            <a:spLocks noChangeArrowheads="1"/>
          </p:cNvSpPr>
          <p:nvPr/>
        </p:nvSpPr>
        <p:spPr bwMode="auto">
          <a:xfrm rot="16200000">
            <a:off x="3651067" y="2504512"/>
            <a:ext cx="2510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400" dirty="0" err="1" smtClean="0">
                <a:solidFill>
                  <a:prstClr val="black"/>
                </a:solidFill>
                <a:latin typeface="Calibri"/>
              </a:rPr>
              <a:t>Brownlee</a:t>
            </a:r>
            <a:r>
              <a:rPr lang="it-IT" altLang="it-IT" sz="1400" dirty="0" smtClean="0">
                <a:solidFill>
                  <a:prstClr val="black"/>
                </a:solidFill>
                <a:latin typeface="Calibri"/>
              </a:rPr>
              <a:t> et al., </a:t>
            </a:r>
            <a:r>
              <a:rPr lang="it-IT" altLang="it-IT" sz="1400" dirty="0" err="1" smtClean="0">
                <a:solidFill>
                  <a:prstClr val="black"/>
                </a:solidFill>
                <a:latin typeface="Calibri"/>
              </a:rPr>
              <a:t>Neurology</a:t>
            </a:r>
            <a:r>
              <a:rPr lang="it-IT" altLang="it-IT" sz="1400" dirty="0" smtClean="0">
                <a:solidFill>
                  <a:prstClr val="black"/>
                </a:solidFill>
                <a:latin typeface="Calibri"/>
              </a:rPr>
              <a:t> 2018</a:t>
            </a:r>
            <a:endParaRPr lang="fr-FR" altLang="it-IT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Connettore 1 34"/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2017 McDonald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Revision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5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898879" y="44450"/>
            <a:ext cx="73406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041861716 h 21600"/>
              <a:gd name="T4" fmla="*/ 2147483647 w 21600"/>
              <a:gd name="T5" fmla="*/ 2083721322 h 21600"/>
              <a:gd name="T6" fmla="*/ 0 w 21600"/>
              <a:gd name="T7" fmla="*/ 104186171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mbria" panose="020405030504060302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>
              <a:spcBef>
                <a:spcPct val="0"/>
              </a:spcBef>
              <a:spcAft>
                <a:spcPts val="0"/>
              </a:spcAft>
              <a:defRPr/>
            </a:pPr>
            <a:endParaRPr lang="it-IT" altLang="it-IT" sz="3199" b="1" dirty="0">
              <a:solidFill>
                <a:srgbClr val="009999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Rectangle 2"/>
          <p:cNvSpPr>
            <a:spLocks/>
          </p:cNvSpPr>
          <p:nvPr/>
        </p:nvSpPr>
        <p:spPr bwMode="auto">
          <a:xfrm>
            <a:off x="0" y="468000"/>
            <a:ext cx="9144000" cy="990600"/>
          </a:xfrm>
          <a:custGeom>
            <a:avLst/>
            <a:gdLst>
              <a:gd name="T0" fmla="*/ 1453760533 w 21600"/>
              <a:gd name="T1" fmla="*/ 0 h 21600"/>
              <a:gd name="T2" fmla="*/ 2147483647 w 21600"/>
              <a:gd name="T3" fmla="*/ 22715008 h 21600"/>
              <a:gd name="T4" fmla="*/ 1453760533 w 21600"/>
              <a:gd name="T5" fmla="*/ 45430017 h 21600"/>
              <a:gd name="T6" fmla="*/ 0 w 21600"/>
              <a:gd name="T7" fmla="*/ 22715008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86" tIns="46793" rIns="89986" bIns="46793" anchor="ctr"/>
          <a:lstStyle>
            <a:lvl1pPr>
              <a:spcBef>
                <a:spcPts val="800"/>
              </a:spcBef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mbria" pitchFamily="18" charset="0"/>
                <a:ea typeface="Microsoft YaHei" pitchFamily="34" charset="-122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it-IT" altLang="en-US" sz="2800" b="1" dirty="0" err="1">
                <a:solidFill>
                  <a:srgbClr val="009999"/>
                </a:solidFill>
                <a:latin typeface="Calibri" pitchFamily="34" charset="0"/>
              </a:rPr>
              <a:t>Implementing</a:t>
            </a:r>
            <a:r>
              <a:rPr lang="it-IT" altLang="en-US" sz="2800" b="1" dirty="0">
                <a:solidFill>
                  <a:srgbClr val="009999"/>
                </a:solidFill>
                <a:latin typeface="Calibri" pitchFamily="34" charset="0"/>
              </a:rPr>
              <a:t> </a:t>
            </a:r>
            <a:r>
              <a:rPr lang="it-IT" altLang="en-US" sz="2800" b="1" dirty="0" smtClean="0">
                <a:solidFill>
                  <a:srgbClr val="009999"/>
                </a:solidFill>
                <a:latin typeface="Calibri" pitchFamily="34" charset="0"/>
              </a:rPr>
              <a:t>the 2017 </a:t>
            </a:r>
            <a:r>
              <a:rPr lang="it-IT" altLang="en-US" sz="2800" b="1" dirty="0">
                <a:solidFill>
                  <a:srgbClr val="009999"/>
                </a:solidFill>
                <a:latin typeface="Calibri" pitchFamily="34" charset="0"/>
              </a:rPr>
              <a:t>McDonald </a:t>
            </a:r>
            <a:r>
              <a:rPr lang="it-IT" altLang="en-US" sz="2800" b="1" dirty="0" err="1" smtClean="0">
                <a:solidFill>
                  <a:srgbClr val="009999"/>
                </a:solidFill>
                <a:latin typeface="Calibri" pitchFamily="34" charset="0"/>
              </a:rPr>
              <a:t>criteria</a:t>
            </a:r>
            <a:r>
              <a:rPr lang="it-IT" altLang="en-US" sz="2800" b="1" dirty="0" smtClean="0">
                <a:solidFill>
                  <a:srgbClr val="009999"/>
                </a:solidFill>
                <a:latin typeface="Calibri" pitchFamily="34" charset="0"/>
              </a:rPr>
              <a:t> </a:t>
            </a:r>
            <a:r>
              <a:rPr lang="it-IT" altLang="en-US" sz="2800" b="1" dirty="0">
                <a:solidFill>
                  <a:srgbClr val="009999"/>
                </a:solidFill>
                <a:latin typeface="Calibri" pitchFamily="34" charset="0"/>
              </a:rPr>
              <a:t>in </a:t>
            </a:r>
            <a:r>
              <a:rPr lang="it-IT" altLang="en-US" sz="2800" b="1" dirty="0" err="1">
                <a:solidFill>
                  <a:srgbClr val="009999"/>
                </a:solidFill>
                <a:latin typeface="Calibri" pitchFamily="34" charset="0"/>
              </a:rPr>
              <a:t>daily</a:t>
            </a:r>
            <a:r>
              <a:rPr lang="it-IT" altLang="en-US" sz="2800" b="1" dirty="0">
                <a:solidFill>
                  <a:srgbClr val="009999"/>
                </a:solidFill>
                <a:latin typeface="Calibri" pitchFamily="34" charset="0"/>
              </a:rPr>
              <a:t> life </a:t>
            </a:r>
          </a:p>
        </p:txBody>
      </p:sp>
      <p:cxnSp>
        <p:nvCxnSpPr>
          <p:cNvPr id="18" name="Connettore 1 17">
            <a:extLst>
              <a:ext uri="{FF2B5EF4-FFF2-40B4-BE49-F238E27FC236}"/>
            </a:extLst>
          </p:cNvPr>
          <p:cNvCxnSpPr/>
          <p:nvPr/>
        </p:nvCxnSpPr>
        <p:spPr>
          <a:xfrm>
            <a:off x="685800" y="1224000"/>
            <a:ext cx="7772400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274766"/>
              </p:ext>
            </p:extLst>
          </p:nvPr>
        </p:nvGraphicFramePr>
        <p:xfrm>
          <a:off x="395536" y="1340768"/>
          <a:ext cx="8568952" cy="5342347"/>
        </p:xfrm>
        <a:graphic>
          <a:graphicData uri="http://schemas.openxmlformats.org/drawingml/2006/table">
            <a:tbl>
              <a:tblPr/>
              <a:tblGrid>
                <a:gridCol w="1224136"/>
                <a:gridCol w="3473277"/>
                <a:gridCol w="3871539"/>
              </a:tblGrid>
              <a:tr h="24331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Lesion category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Green flags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Red flags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8160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Periventricular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tabLst>
                          <a:tab pos="87313" algn="l"/>
                        </a:tabLst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873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873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873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873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3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87313" algn="l"/>
                        </a:tabLst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Location: 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abutting the lateral ventricles without intervening 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WM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</a:tabLst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</a:tabLst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3" algn="l"/>
                        </a:tabLst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Periependymal lesions 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surrounding the lateral ventricles </a:t>
                      </a:r>
                      <a:r>
                        <a:rPr kumimoji="0" lang="en-CA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(NMOSD)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Infarcts or microbleeds 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(amyloid angliopathy, cerebrovascular disease)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Extensive symmetric 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white matter lesions </a:t>
                      </a:r>
                      <a:r>
                        <a:rPr kumimoji="0" lang="en-CA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(leukodystrophy)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ounded lesions centrally located in the corpus callosum </a:t>
                      </a: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(“snowball”-like </a:t>
                      </a: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lesion) (Susac syndrome)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435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Juxtacortical</a:t>
                      </a: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/ cortical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Location: 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touching or within the cortex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Infarcts or </a:t>
                      </a: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microbleeds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3553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Infratentorial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Location: brainstem, cerebellar peduncles and cerebellar hemispheres; contiguous to cisterns or the floor of the fourth ventricle;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surface of the pons and the pontine trigeminal root entry zone; 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lining of CSF border zones;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cerebral peduncles and close to the periaqueductal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GM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;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or bilateral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paramedian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location in medulla oblongata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Infarcts or </a:t>
                      </a: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microbleeds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(amyloid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angliopathy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cerebrovascular disease)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Symmetric lesions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 the central pons (amyloid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angliopathy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cerebrovascular disease)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Periaqueductal lesions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(NMOSD)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Area </a:t>
                      </a:r>
                      <a:r>
                        <a:rPr kumimoji="0" lang="en-CA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postrema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lesions (NMOSD)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Medullary lesions 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contiguous to cord lesions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(NMOSD)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5430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Spinal cord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44463" indent="-14287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44463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Multiple discrete (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focal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lesions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44463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Shape: sagittal: cigar-like; axial: wedge-shaped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44463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Size: small; ≤ 2 vertebral segments; &lt; half of the cord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44463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Location: cervical&gt;thoracic; peripheral region; lateral and posterior columns, but central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GM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 spared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44463" marR="0" lvl="0" indent="-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Signal characteristics: T1-hypointensity (&gt; at higher field strengths)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Longitudinal extensive transverse myelitis affecting 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 3 vertebral segments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(NMOSD)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Cavities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CA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syringohydromyelia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Micro/</a:t>
                      </a:r>
                      <a:r>
                        <a:rPr kumimoji="0" lang="en-CA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macrobleeds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and ischemic lesions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(arteriovenous fistula, ischemic myelopathy)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Indistinct/diffuse/increasing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(malignancy)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Lesion involving 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only the 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GM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(NMOSD, infections, ischemia)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46621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Gadolinium-enhancing lesions</a:t>
                      </a:r>
                      <a:endParaRPr kumimoji="0" lang="en-US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Shape: nodular; open-ring; closed-ring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Location: brain&gt;spinal cord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174625" indent="-174625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mbria" pitchFamily="18" charset="0"/>
                          <a:ea typeface="Microsoft YaHei" pitchFamily="34" charset="-122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icrosoft YaHei" pitchFamily="34" charset="-122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Large or multiple </a:t>
                      </a: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closed-ring enhancement 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(ADEM,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malignancy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infection)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Lepto</a:t>
                      </a: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)meningeal/root enhancement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neurosarcoidosis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Trident sign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neurosarcoidosis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C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Pancake sign 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spondilothic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myelopathy)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Punctate or </a:t>
                      </a:r>
                      <a:r>
                        <a:rPr kumimoji="0" lang="en-GB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miliary</a:t>
                      </a: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enhancement (CLIPPERS, vasculitis, PML, </a:t>
                      </a:r>
                      <a:r>
                        <a:rPr kumimoji="0" lang="en-GB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Susac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syndrome)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Band-like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enhancement (</a:t>
                      </a:r>
                      <a:r>
                        <a:rPr kumimoji="0" lang="en-GB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Balò’s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concentric sclerosis)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Cloud-like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enhancement (NMOSD)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GB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Purely cortical </a:t>
                      </a:r>
                      <a:r>
                        <a:rPr kumimoji="0" lang="en-GB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enhancement (vasculitis, ischemic lesion)</a:t>
                      </a: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Persistence of enhancement 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&gt;3 months 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CA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malignancy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8000" marR="18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6835" name="Text Box 15"/>
          <p:cNvSpPr txBox="1">
            <a:spLocks noChangeArrowheads="1"/>
          </p:cNvSpPr>
          <p:nvPr/>
        </p:nvSpPr>
        <p:spPr bwMode="auto">
          <a:xfrm rot="-5400000">
            <a:off x="-1113728" y="3700190"/>
            <a:ext cx="2606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mbria" pitchFamily="18" charset="0"/>
                <a:ea typeface="Microsoft YaHei" pitchFamily="34" charset="-122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>
              <a:spcBef>
                <a:spcPct val="0"/>
              </a:spcBef>
            </a:pPr>
            <a:r>
              <a:rPr lang="it-IT" altLang="it-IT" sz="1400" dirty="0">
                <a:latin typeface="Calibri" pitchFamily="34" charset="0"/>
              </a:rPr>
              <a:t>Filippi et al., Brain 2019 (in press)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/>
          <p:nvPr/>
        </p:nvSpPr>
        <p:spPr>
          <a:xfrm>
            <a:off x="604172" y="468000"/>
            <a:ext cx="7944635" cy="99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dirty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Future MRI </a:t>
            </a:r>
            <a:r>
              <a:rPr lang="it-IT" sz="3200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criteria</a:t>
            </a:r>
            <a:r>
              <a:rPr lang="it-IT" sz="3200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?</a:t>
            </a:r>
            <a:endParaRPr lang="it-IT" sz="2800" b="1" i="0" u="none" strike="noStrike" baseline="0" dirty="0">
              <a:ln>
                <a:noFill/>
              </a:ln>
              <a:solidFill>
                <a:srgbClr val="CC0066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cxnSp>
        <p:nvCxnSpPr>
          <p:cNvPr id="11" name="Connettore 1 17">
            <a:extLst>
              <a:ext uri="{FF2B5EF4-FFF2-40B4-BE49-F238E27FC236}">
                <a16:creationId xmlns="" xmlns:a16="http://schemas.microsoft.com/office/drawing/2014/main" id="{0B2E2468-62AB-4329-9ABF-859A4D39004C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4"/>
          <p:cNvGrpSpPr/>
          <p:nvPr/>
        </p:nvGrpSpPr>
        <p:grpSpPr>
          <a:xfrm>
            <a:off x="579510" y="1628800"/>
            <a:ext cx="7952930" cy="4680520"/>
            <a:chOff x="868608" y="1331965"/>
            <a:chExt cx="8596166" cy="4338085"/>
          </a:xfrm>
        </p:grpSpPr>
        <p:grpSp>
          <p:nvGrpSpPr>
            <p:cNvPr id="15" name="Gruppo 14"/>
            <p:cNvGrpSpPr/>
            <p:nvPr/>
          </p:nvGrpSpPr>
          <p:grpSpPr>
            <a:xfrm>
              <a:off x="868608" y="1331965"/>
              <a:ext cx="8596166" cy="4338085"/>
              <a:chOff x="215763" y="753944"/>
              <a:chExt cx="8596166" cy="4338085"/>
            </a:xfrm>
          </p:grpSpPr>
          <p:grpSp>
            <p:nvGrpSpPr>
              <p:cNvPr id="16" name="Gruppo 15"/>
              <p:cNvGrpSpPr>
                <a:grpSpLocks/>
              </p:cNvGrpSpPr>
              <p:nvPr/>
            </p:nvGrpSpPr>
            <p:grpSpPr bwMode="auto">
              <a:xfrm>
                <a:off x="3891488" y="753944"/>
                <a:ext cx="1832639" cy="4263971"/>
                <a:chOff x="157012" y="1101414"/>
                <a:chExt cx="2062540" cy="5685516"/>
              </a:xfrm>
            </p:grpSpPr>
            <p:sp>
              <p:nvSpPr>
                <p:cNvPr id="32" name="Rettangolo 31"/>
                <p:cNvSpPr/>
                <p:nvPr/>
              </p:nvSpPr>
              <p:spPr>
                <a:xfrm>
                  <a:off x="157012" y="1101414"/>
                  <a:ext cx="2029316" cy="5685516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33" name="Immagine 3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902"/>
                <a:stretch>
                  <a:fillRect/>
                </a:stretch>
              </p:blipFill>
              <p:spPr bwMode="auto">
                <a:xfrm>
                  <a:off x="200555" y="1156043"/>
                  <a:ext cx="1959646" cy="1673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Immagine 3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249"/>
                <a:stretch>
                  <a:fillRect/>
                </a:stretch>
              </p:blipFill>
              <p:spPr bwMode="auto">
                <a:xfrm>
                  <a:off x="189671" y="2896256"/>
                  <a:ext cx="1959645" cy="1807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Immagine 3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086" r="15787"/>
                <a:stretch>
                  <a:fillRect/>
                </a:stretch>
              </p:blipFill>
              <p:spPr bwMode="auto">
                <a:xfrm>
                  <a:off x="841852" y="4770757"/>
                  <a:ext cx="1327648" cy="1903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Immagin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688" t="2568" r="-32600" b="-2568"/>
                <a:stretch>
                  <a:fillRect/>
                </a:stretch>
              </p:blipFill>
              <p:spPr bwMode="auto">
                <a:xfrm>
                  <a:off x="189671" y="4770758"/>
                  <a:ext cx="2029881" cy="1970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CasellaDiTesto 26"/>
                <p:cNvSpPr txBox="1"/>
                <p:nvPr/>
              </p:nvSpPr>
              <p:spPr>
                <a:xfrm>
                  <a:off x="1325697" y="4716749"/>
                  <a:ext cx="565286" cy="342324"/>
                </a:xfrm>
                <a:prstGeom prst="rect">
                  <a:avLst/>
                </a:prstGeom>
                <a:solidFill>
                  <a:srgbClr val="000000"/>
                </a:solidFill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SLE</a:t>
                  </a:r>
                </a:p>
              </p:txBody>
            </p:sp>
            <p:sp>
              <p:nvSpPr>
                <p:cNvPr id="38" name="CasellaDiTesto 27"/>
                <p:cNvSpPr txBox="1"/>
                <p:nvPr/>
              </p:nvSpPr>
              <p:spPr>
                <a:xfrm>
                  <a:off x="1417044" y="2845012"/>
                  <a:ext cx="565287" cy="342324"/>
                </a:xfrm>
                <a:prstGeom prst="rect">
                  <a:avLst/>
                </a:prstGeom>
                <a:solidFill>
                  <a:srgbClr val="000000"/>
                </a:solidFill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APS</a:t>
                  </a:r>
                </a:p>
              </p:txBody>
            </p:sp>
            <p:sp>
              <p:nvSpPr>
                <p:cNvPr id="40" name="CasellaDiTesto 28"/>
                <p:cNvSpPr txBox="1"/>
                <p:nvPr/>
              </p:nvSpPr>
              <p:spPr>
                <a:xfrm>
                  <a:off x="1225662" y="1139599"/>
                  <a:ext cx="565286" cy="342324"/>
                </a:xfrm>
                <a:prstGeom prst="rect">
                  <a:avLst/>
                </a:prstGeom>
                <a:solidFill>
                  <a:srgbClr val="000000"/>
                </a:solidFill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MS</a:t>
                  </a:r>
                </a:p>
              </p:txBody>
            </p:sp>
          </p:grp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6170098" y="4795195"/>
                <a:ext cx="2641831" cy="256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Maggi et al., </a:t>
                </a:r>
                <a:r>
                  <a:rPr kumimoji="0" lang="it-IT" altLang="it-IT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Ann</a:t>
                </a:r>
                <a:r>
                  <a:rPr kumimoji="0" lang="it-IT" alt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altLang="it-IT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Neurol</a:t>
                </a:r>
                <a:r>
                  <a:rPr kumimoji="0" lang="it-IT" altLang="it-I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2018</a:t>
                </a:r>
              </a:p>
            </p:txBody>
          </p:sp>
          <p:grpSp>
            <p:nvGrpSpPr>
              <p:cNvPr id="18" name="Gruppo 17"/>
              <p:cNvGrpSpPr/>
              <p:nvPr/>
            </p:nvGrpSpPr>
            <p:grpSpPr>
              <a:xfrm>
                <a:off x="215763" y="762258"/>
                <a:ext cx="4149912" cy="4329771"/>
                <a:chOff x="215763" y="762258"/>
                <a:chExt cx="4149912" cy="4329771"/>
              </a:xfrm>
            </p:grpSpPr>
            <p:sp>
              <p:nvSpPr>
                <p:cNvPr id="19" name="CasellaDiTesto 14">
                  <a:extLst>
                    <a:ext uri="{FF2B5EF4-FFF2-40B4-BE49-F238E27FC236}"/>
                  </a:extLst>
                </p:cNvPr>
                <p:cNvSpPr txBox="1"/>
                <p:nvPr/>
              </p:nvSpPr>
              <p:spPr bwMode="auto">
                <a:xfrm>
                  <a:off x="871799" y="762258"/>
                  <a:ext cx="2548073" cy="3708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0066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Central vein sign</a:t>
                  </a:r>
                  <a:endPara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0" name="Immagine 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3568" y="1101848"/>
                  <a:ext cx="2902740" cy="1907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Immagine 2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903" y="3050009"/>
                  <a:ext cx="2939405" cy="19478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Text Box 1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579863" y="3749533"/>
                  <a:ext cx="2185987" cy="499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Mistry</a:t>
                  </a:r>
                  <a:r>
                    <a:rPr kumimoji="0" lang="it-IT" alt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 et al</a:t>
                  </a:r>
                  <a:r>
                    <a:rPr kumimoji="0" lang="it-IT" altLang="it-IT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.,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 </a:t>
                  </a:r>
                  <a:r>
                    <a:rPr kumimoji="0" lang="it-IT" alt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MSJ 2016</a:t>
                  </a:r>
                </a:p>
              </p:txBody>
            </p:sp>
            <p:sp>
              <p:nvSpPr>
                <p:cNvPr id="29" name="Text Box 1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-824578" y="1889415"/>
                  <a:ext cx="2579687" cy="499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Mistry</a:t>
                  </a:r>
                  <a:r>
                    <a:rPr kumimoji="0" lang="it-IT" alt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 et al., </a:t>
                  </a:r>
                  <a:endParaRPr kumimoji="0" lang="it-IT" altLang="it-IT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JAMA </a:t>
                  </a:r>
                  <a:r>
                    <a:rPr kumimoji="0" lang="it-IT" altLang="it-IT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Neurol</a:t>
                  </a:r>
                  <a:r>
                    <a:rPr kumimoji="0" lang="it-IT" altLang="it-IT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 2013</a:t>
                  </a:r>
                </a:p>
              </p:txBody>
            </p:sp>
            <p:sp>
              <p:nvSpPr>
                <p:cNvPr id="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259632" y="1873572"/>
                  <a:ext cx="1095375" cy="285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CDMS</a:t>
                  </a:r>
                </a:p>
              </p:txBody>
            </p:sp>
            <p:sp>
              <p:nvSpPr>
                <p:cNvPr id="3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1600" y="3723878"/>
                  <a:ext cx="3394075" cy="285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t-IT" altLang="it-IT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+mn-cs"/>
                    </a:rPr>
                    <a:t>MICROANGIOPATHY</a:t>
                  </a:r>
                </a:p>
              </p:txBody>
            </p:sp>
          </p:grpSp>
        </p:grpSp>
        <p:grpSp>
          <p:nvGrpSpPr>
            <p:cNvPr id="41" name="Gruppo 40"/>
            <p:cNvGrpSpPr/>
            <p:nvPr/>
          </p:nvGrpSpPr>
          <p:grpSpPr>
            <a:xfrm>
              <a:off x="6675957" y="1474473"/>
              <a:ext cx="2743508" cy="3826735"/>
              <a:chOff x="6004956" y="966762"/>
              <a:chExt cx="2743508" cy="3826735"/>
            </a:xfrm>
          </p:grpSpPr>
          <p:pic>
            <p:nvPicPr>
              <p:cNvPr id="42" name="Immagine 4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09"/>
              <a:stretch>
                <a:fillRect/>
              </a:stretch>
            </p:blipFill>
            <p:spPr bwMode="auto">
              <a:xfrm>
                <a:off x="6023419" y="2900477"/>
                <a:ext cx="2725045" cy="1893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Immagine 4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4" r="47975"/>
              <a:stretch>
                <a:fillRect/>
              </a:stretch>
            </p:blipFill>
            <p:spPr bwMode="auto">
              <a:xfrm>
                <a:off x="6004956" y="966762"/>
                <a:ext cx="2743508" cy="1893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4" name="Connettore 1 43"/>
              <p:cNvCxnSpPr/>
              <p:nvPr/>
            </p:nvCxnSpPr>
            <p:spPr>
              <a:xfrm>
                <a:off x="6445148" y="1779662"/>
                <a:ext cx="230331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</a:ln>
              <a:effectLst/>
            </p:spPr>
          </p:cxnSp>
        </p:grpSp>
      </p:grpSp>
      <p:pic>
        <p:nvPicPr>
          <p:cNvPr id="3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/>
          <p:nvPr/>
        </p:nvSpPr>
        <p:spPr>
          <a:xfrm>
            <a:off x="604172" y="468000"/>
            <a:ext cx="7944635" cy="99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dirty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Future MRI </a:t>
            </a:r>
            <a:r>
              <a:rPr lang="it-IT" sz="3200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criteria</a:t>
            </a:r>
            <a:r>
              <a:rPr lang="it-IT" sz="3200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?</a:t>
            </a:r>
            <a:endParaRPr lang="it-IT" sz="2800" b="1" i="0" u="none" strike="noStrike" baseline="0" dirty="0">
              <a:ln>
                <a:noFill/>
              </a:ln>
              <a:solidFill>
                <a:srgbClr val="CC0066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cxnSp>
        <p:nvCxnSpPr>
          <p:cNvPr id="11" name="Connettore 1 17">
            <a:extLst>
              <a:ext uri="{FF2B5EF4-FFF2-40B4-BE49-F238E27FC236}">
                <a16:creationId xmlns="" xmlns:a16="http://schemas.microsoft.com/office/drawing/2014/main" id="{0B2E2468-62AB-4329-9ABF-859A4D39004C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o 38"/>
          <p:cNvGrpSpPr/>
          <p:nvPr/>
        </p:nvGrpSpPr>
        <p:grpSpPr>
          <a:xfrm>
            <a:off x="4124020" y="1412776"/>
            <a:ext cx="4665778" cy="4935739"/>
            <a:chOff x="4284624" y="843558"/>
            <a:chExt cx="4586144" cy="4105034"/>
          </a:xfrm>
        </p:grpSpPr>
        <p:grpSp>
          <p:nvGrpSpPr>
            <p:cNvPr id="51" name="Group 28"/>
            <p:cNvGrpSpPr>
              <a:grpSpLocks/>
            </p:cNvGrpSpPr>
            <p:nvPr/>
          </p:nvGrpSpPr>
          <p:grpSpPr bwMode="auto">
            <a:xfrm>
              <a:off x="4284624" y="2673343"/>
              <a:ext cx="4586144" cy="2275249"/>
              <a:chOff x="2093" y="1236"/>
              <a:chExt cx="3208" cy="1773"/>
            </a:xfrm>
          </p:grpSpPr>
          <p:pic>
            <p:nvPicPr>
              <p:cNvPr id="55" name="Picture 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" y="1236"/>
                <a:ext cx="3029" cy="1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 rot="16200000">
                <a:off x="4462" y="2050"/>
                <a:ext cx="15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altLang="it-IT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Mainero</a:t>
                </a:r>
                <a:r>
                  <a:rPr kumimoji="0" lang="en-GB" alt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et al., Brain 2015</a:t>
                </a:r>
              </a:p>
            </p:txBody>
          </p:sp>
        </p:grpSp>
        <p:grpSp>
          <p:nvGrpSpPr>
            <p:cNvPr id="52" name="Gruppo 51"/>
            <p:cNvGrpSpPr/>
            <p:nvPr/>
          </p:nvGrpSpPr>
          <p:grpSpPr>
            <a:xfrm>
              <a:off x="4368884" y="843558"/>
              <a:ext cx="4235564" cy="1681375"/>
              <a:chOff x="-10312" y="1376420"/>
              <a:chExt cx="4765751" cy="2241834"/>
            </a:xfrm>
          </p:grpSpPr>
          <p:pic>
            <p:nvPicPr>
              <p:cNvPr id="53" name="Picture 1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31" t="1386" r="1888"/>
              <a:stretch/>
            </p:blipFill>
            <p:spPr bwMode="auto">
              <a:xfrm>
                <a:off x="2569279" y="1376420"/>
                <a:ext cx="2186160" cy="2241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CasellaDiTesto 14">
                <a:extLst>
                  <a:ext uri="{FF2B5EF4-FFF2-40B4-BE49-F238E27FC236}"/>
                </a:extLst>
              </p:cNvPr>
              <p:cNvSpPr txBox="1"/>
              <p:nvPr/>
            </p:nvSpPr>
            <p:spPr bwMode="auto">
              <a:xfrm>
                <a:off x="-10312" y="2144506"/>
                <a:ext cx="2622078" cy="921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Subpial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demyelination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uppo 44"/>
          <p:cNvGrpSpPr>
            <a:grpSpLocks/>
          </p:cNvGrpSpPr>
          <p:nvPr/>
        </p:nvGrpSpPr>
        <p:grpSpPr bwMode="auto">
          <a:xfrm>
            <a:off x="156194" y="1301577"/>
            <a:ext cx="4050354" cy="4811469"/>
            <a:chOff x="6215430" y="1028980"/>
            <a:chExt cx="4383930" cy="5612646"/>
          </a:xfrm>
        </p:grpSpPr>
        <p:grpSp>
          <p:nvGrpSpPr>
            <p:cNvPr id="46" name="Gruppo 45"/>
            <p:cNvGrpSpPr>
              <a:grpSpLocks/>
            </p:cNvGrpSpPr>
            <p:nvPr/>
          </p:nvGrpSpPr>
          <p:grpSpPr bwMode="auto">
            <a:xfrm>
              <a:off x="6628621" y="1570158"/>
              <a:ext cx="3284406" cy="5071468"/>
              <a:chOff x="2310601" y="900320"/>
              <a:chExt cx="3285167" cy="5071935"/>
            </a:xfrm>
          </p:grpSpPr>
          <p:pic>
            <p:nvPicPr>
              <p:cNvPr id="48" name="Immagine 4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595"/>
              <a:stretch>
                <a:fillRect/>
              </a:stretch>
            </p:blipFill>
            <p:spPr bwMode="auto">
              <a:xfrm>
                <a:off x="2490642" y="900320"/>
                <a:ext cx="3105126" cy="2181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13"/>
              <p:cNvSpPr txBox="1">
                <a:spLocks noChangeArrowheads="1"/>
              </p:cNvSpPr>
              <p:nvPr/>
            </p:nvSpPr>
            <p:spPr bwMode="auto">
              <a:xfrm>
                <a:off x="2520869" y="5613196"/>
                <a:ext cx="2815779" cy="359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Absinta</a:t>
                </a:r>
                <a:r>
                  <a:rPr kumimoji="0" lang="it-IT" alt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et al., </a:t>
                </a:r>
                <a:r>
                  <a:rPr kumimoji="0" lang="it-IT" altLang="it-IT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Neurology</a:t>
                </a:r>
                <a:r>
                  <a:rPr kumimoji="0" lang="it-IT" alt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2017</a:t>
                </a:r>
              </a:p>
            </p:txBody>
          </p:sp>
          <p:pic>
            <p:nvPicPr>
              <p:cNvPr id="50" name="Immagine 4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1"/>
              <a:stretch>
                <a:fillRect/>
              </a:stretch>
            </p:blipFill>
            <p:spPr bwMode="auto">
              <a:xfrm>
                <a:off x="2310601" y="3165528"/>
                <a:ext cx="3113309" cy="2457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CasellaDiTesto 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6215430" y="1028980"/>
              <a:ext cx="4383930" cy="538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Leptomeningal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enhancement </a:t>
              </a:r>
            </a:p>
          </p:txBody>
        </p:sp>
      </p:grpSp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89776" y="1700808"/>
            <a:ext cx="8278047" cy="42751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58775" lvl="0" indent="-358775" algn="just" hangingPunct="0">
              <a:lnSpc>
                <a:spcPts val="2880"/>
              </a:lnSpc>
              <a:spcBef>
                <a:spcPts val="600"/>
              </a:spcBef>
              <a:buSzPct val="45000"/>
              <a:buFont typeface="StarSymbol"/>
              <a:buChar char="●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latin typeface="Calibri" panose="020F0502020204030204" pitchFamily="34" charset="0"/>
                <a:ea typeface="Microsoft YaHei" pitchFamily="2"/>
                <a:cs typeface="Arial" pitchFamily="2"/>
              </a:rPr>
              <a:t>Refinement of MRI criteria to show DIS and DIT in MS patients with a "unified" (simplified) approach</a:t>
            </a:r>
          </a:p>
          <a:p>
            <a:pPr marL="358775" lvl="0" indent="-358775" algn="just" hangingPunct="0">
              <a:lnSpc>
                <a:spcPts val="2880"/>
              </a:lnSpc>
              <a:spcBef>
                <a:spcPts val="600"/>
              </a:spcBef>
              <a:buSzPct val="45000"/>
              <a:buFont typeface="StarSymbol"/>
              <a:buChar char="●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latin typeface="Calibri" panose="020F0502020204030204" pitchFamily="34" charset="0"/>
              <a:ea typeface="Microsoft YaHei" pitchFamily="2"/>
              <a:cs typeface="Arial" pitchFamily="2"/>
            </a:endParaRPr>
          </a:p>
          <a:p>
            <a:pPr marL="358775" lvl="0" indent="-358775" algn="just" hangingPunct="0">
              <a:lnSpc>
                <a:spcPts val="2880"/>
              </a:lnSpc>
              <a:spcBef>
                <a:spcPts val="600"/>
              </a:spcBef>
              <a:buSzPct val="45000"/>
              <a:buFont typeface="StarSymbol"/>
              <a:buChar char="●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latin typeface="Calibri" panose="020F0502020204030204" pitchFamily="34" charset="0"/>
                <a:ea typeface="Microsoft YaHei" pitchFamily="2"/>
                <a:cs typeface="Arial" pitchFamily="2"/>
              </a:rPr>
              <a:t>The clinical context remains central</a:t>
            </a:r>
          </a:p>
          <a:p>
            <a:pPr marL="358775" lvl="0" indent="-358775" algn="just" hangingPunct="0">
              <a:lnSpc>
                <a:spcPts val="2880"/>
              </a:lnSpc>
              <a:spcBef>
                <a:spcPts val="600"/>
              </a:spcBef>
              <a:buSzPct val="45000"/>
              <a:buFont typeface="StarSymbol"/>
              <a:buChar char="●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latin typeface="Calibri" panose="020F0502020204030204" pitchFamily="34" charset="0"/>
              <a:ea typeface="Microsoft YaHei" pitchFamily="2"/>
              <a:cs typeface="Arial" pitchFamily="2"/>
            </a:endParaRPr>
          </a:p>
          <a:p>
            <a:pPr marL="358775" lvl="0" indent="-358775" algn="just" hangingPunct="0">
              <a:lnSpc>
                <a:spcPts val="2880"/>
              </a:lnSpc>
              <a:spcBef>
                <a:spcPts val="600"/>
              </a:spcBef>
              <a:buSzPct val="45000"/>
              <a:buFont typeface="StarSymbol"/>
              <a:buChar char="●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latin typeface="Calibri" panose="020F0502020204030204" pitchFamily="34" charset="0"/>
                <a:ea typeface="Microsoft YaHei" pitchFamily="2"/>
                <a:cs typeface="Arial" pitchFamily="2"/>
              </a:rPr>
              <a:t>MR quality should be of high standard</a:t>
            </a:r>
          </a:p>
          <a:p>
            <a:pPr marL="358775" lvl="0" indent="-358775" algn="just" hangingPunct="0">
              <a:lnSpc>
                <a:spcPts val="2880"/>
              </a:lnSpc>
              <a:spcBef>
                <a:spcPts val="600"/>
              </a:spcBef>
              <a:buSzPct val="45000"/>
              <a:buFont typeface="StarSymbol"/>
              <a:buChar char="●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>
              <a:latin typeface="Calibri" panose="020F0502020204030204" pitchFamily="34" charset="0"/>
              <a:ea typeface="Microsoft YaHei" pitchFamily="2"/>
              <a:cs typeface="Arial" pitchFamily="2"/>
            </a:endParaRPr>
          </a:p>
          <a:p>
            <a:pPr marL="358775" lvl="0" indent="-358775" algn="just" hangingPunct="0">
              <a:lnSpc>
                <a:spcPts val="2880"/>
              </a:lnSpc>
              <a:spcBef>
                <a:spcPts val="600"/>
              </a:spcBef>
              <a:buSzPct val="45000"/>
              <a:buFont typeface="StarSymbol"/>
              <a:buChar char="●"/>
              <a:tabLst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latin typeface="Calibri" panose="020F0502020204030204" pitchFamily="34" charset="0"/>
                <a:ea typeface="Microsoft YaHei" pitchFamily="2"/>
                <a:cs typeface="Arial" pitchFamily="2"/>
              </a:rPr>
              <a:t>Lesion identification and assessment of MRI scans should be done in the appropriate clinical context by qualified personnel</a:t>
            </a:r>
          </a:p>
        </p:txBody>
      </p:sp>
      <p:sp>
        <p:nvSpPr>
          <p:cNvPr id="4" name="Rectangle 2"/>
          <p:cNvSpPr/>
          <p:nvPr/>
        </p:nvSpPr>
        <p:spPr>
          <a:xfrm>
            <a:off x="668169" y="468000"/>
            <a:ext cx="7771280" cy="990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lvl="0" algn="ctr" hangingPunct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Conclusions</a:t>
            </a:r>
            <a:endParaRPr lang="it-IT" sz="3200" b="1" i="0" u="none" strike="noStrike" baseline="0" dirty="0">
              <a:ln>
                <a:noFill/>
              </a:ln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cxnSp>
        <p:nvCxnSpPr>
          <p:cNvPr id="6" name="Connettore 1 17">
            <a:extLst>
              <a:ext uri="{FF2B5EF4-FFF2-40B4-BE49-F238E27FC236}">
                <a16:creationId xmlns="" xmlns:a16="http://schemas.microsoft.com/office/drawing/2014/main" id="{54972D56-305F-49F5-9D36-F51FD583154F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57237" y="1312168"/>
            <a:ext cx="67299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it-IT" altLang="it-IT" sz="2800" b="1" dirty="0" err="1">
                <a:solidFill>
                  <a:srgbClr val="CC0066"/>
                </a:solidFill>
                <a:latin typeface="+mn-lt"/>
              </a:rPr>
              <a:t>What</a:t>
            </a:r>
            <a:r>
              <a:rPr lang="it-IT" altLang="it-IT" sz="2800" b="1" dirty="0">
                <a:solidFill>
                  <a:srgbClr val="CC0066"/>
                </a:solidFill>
                <a:latin typeface="+mn-lt"/>
              </a:rPr>
              <a:t> </a:t>
            </a:r>
            <a:r>
              <a:rPr lang="it-IT" altLang="it-IT" sz="2800" b="1" dirty="0" err="1">
                <a:solidFill>
                  <a:srgbClr val="CC0066"/>
                </a:solidFill>
                <a:latin typeface="+mn-lt"/>
              </a:rPr>
              <a:t>has</a:t>
            </a:r>
            <a:r>
              <a:rPr lang="it-IT" altLang="it-IT" sz="2800" b="1" dirty="0">
                <a:solidFill>
                  <a:srgbClr val="CC0066"/>
                </a:solidFill>
                <a:latin typeface="+mn-lt"/>
              </a:rPr>
              <a:t> to be </a:t>
            </a:r>
            <a:r>
              <a:rPr lang="it-IT" altLang="it-IT" sz="2800" b="1" dirty="0" err="1">
                <a:solidFill>
                  <a:srgbClr val="CC0066"/>
                </a:solidFill>
                <a:latin typeface="+mn-lt"/>
              </a:rPr>
              <a:t>shown</a:t>
            </a:r>
            <a:r>
              <a:rPr lang="it-IT" altLang="it-IT" sz="2800" b="1" dirty="0">
                <a:solidFill>
                  <a:srgbClr val="CC0066"/>
                </a:solidFill>
                <a:latin typeface="+mn-lt"/>
              </a:rPr>
              <a:t>?</a:t>
            </a:r>
          </a:p>
          <a:p>
            <a:pPr>
              <a:spcBef>
                <a:spcPct val="0"/>
              </a:spcBef>
            </a:pPr>
            <a:r>
              <a:rPr lang="it-IT" altLang="it-IT" sz="2600" b="0" dirty="0" err="1">
                <a:latin typeface="+mn-lt"/>
              </a:rPr>
              <a:t>Dissemination</a:t>
            </a:r>
            <a:r>
              <a:rPr lang="it-IT" altLang="it-IT" sz="2600" b="0" dirty="0">
                <a:latin typeface="+mn-lt"/>
              </a:rPr>
              <a:t> of the </a:t>
            </a:r>
            <a:r>
              <a:rPr lang="it-IT" altLang="it-IT" sz="2600" b="0" dirty="0" err="1">
                <a:latin typeface="+mn-lt"/>
              </a:rPr>
              <a:t>disease</a:t>
            </a:r>
            <a:r>
              <a:rPr lang="it-IT" altLang="it-IT" sz="2600" b="0" dirty="0">
                <a:latin typeface="+mn-lt"/>
              </a:rPr>
              <a:t> in </a:t>
            </a:r>
            <a:r>
              <a:rPr lang="it-IT" altLang="it-IT" sz="2600" b="0" dirty="0" err="1">
                <a:latin typeface="+mn-lt"/>
              </a:rPr>
              <a:t>space</a:t>
            </a:r>
            <a:r>
              <a:rPr lang="it-IT" altLang="it-IT" sz="2600" b="0" dirty="0">
                <a:latin typeface="+mn-lt"/>
              </a:rPr>
              <a:t> (</a:t>
            </a:r>
            <a:r>
              <a:rPr lang="it-IT" altLang="it-IT" sz="2600" b="1" dirty="0">
                <a:solidFill>
                  <a:srgbClr val="CC0066"/>
                </a:solidFill>
                <a:latin typeface="+mn-lt"/>
              </a:rPr>
              <a:t>DIS</a:t>
            </a:r>
            <a:r>
              <a:rPr lang="it-IT" altLang="it-IT" sz="2600" b="0" dirty="0">
                <a:latin typeface="+mn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it-IT" altLang="it-IT" sz="2600" b="0" dirty="0" err="1">
                <a:latin typeface="+mn-lt"/>
              </a:rPr>
              <a:t>Dissemination</a:t>
            </a:r>
            <a:r>
              <a:rPr lang="it-IT" altLang="it-IT" sz="2600" b="0" dirty="0">
                <a:latin typeface="+mn-lt"/>
              </a:rPr>
              <a:t> of the </a:t>
            </a:r>
            <a:r>
              <a:rPr lang="it-IT" altLang="it-IT" sz="2600" b="0" dirty="0" err="1">
                <a:latin typeface="+mn-lt"/>
              </a:rPr>
              <a:t>disease</a:t>
            </a:r>
            <a:r>
              <a:rPr lang="it-IT" altLang="it-IT" sz="2600" b="0" dirty="0">
                <a:latin typeface="+mn-lt"/>
              </a:rPr>
              <a:t> in time (</a:t>
            </a:r>
            <a:r>
              <a:rPr lang="it-IT" altLang="it-IT" sz="2600" b="1" dirty="0">
                <a:solidFill>
                  <a:srgbClr val="CC0066"/>
                </a:solidFill>
                <a:latin typeface="+mn-lt"/>
              </a:rPr>
              <a:t>DIT</a:t>
            </a:r>
            <a:r>
              <a:rPr lang="it-IT" altLang="it-IT" sz="2600" b="0" dirty="0">
                <a:latin typeface="+mn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it-IT" altLang="it-IT" sz="2600" b="0" dirty="0" err="1">
                <a:latin typeface="+mn-lt"/>
              </a:rPr>
              <a:t>Exclusion</a:t>
            </a:r>
            <a:r>
              <a:rPr lang="it-IT" altLang="it-IT" sz="2600" b="0" dirty="0">
                <a:latin typeface="+mn-lt"/>
              </a:rPr>
              <a:t> of alternative </a:t>
            </a:r>
            <a:r>
              <a:rPr lang="it-IT" altLang="it-IT" sz="2600" b="0" dirty="0" err="1">
                <a:latin typeface="+mn-lt"/>
              </a:rPr>
              <a:t>conditions</a:t>
            </a:r>
            <a:endParaRPr lang="it-IT" altLang="it-IT" sz="2600" b="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7236" y="5085184"/>
            <a:ext cx="7587172" cy="156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7825" indent="-3778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it-IT" altLang="it-IT" sz="2800" b="1" dirty="0" err="1">
                <a:solidFill>
                  <a:srgbClr val="CC0066"/>
                </a:solidFill>
                <a:latin typeface="+mn-lt"/>
              </a:rPr>
              <a:t>Why</a:t>
            </a:r>
            <a:r>
              <a:rPr lang="it-IT" altLang="it-IT" sz="2800" b="1" dirty="0">
                <a:solidFill>
                  <a:srgbClr val="CC0066"/>
                </a:solidFill>
                <a:latin typeface="+mn-lt"/>
              </a:rPr>
              <a:t> </a:t>
            </a:r>
            <a:r>
              <a:rPr lang="it-IT" altLang="it-IT" sz="2800" b="1" dirty="0" err="1">
                <a:solidFill>
                  <a:srgbClr val="CC0066"/>
                </a:solidFill>
                <a:latin typeface="+mn-lt"/>
              </a:rPr>
              <a:t>paraclinical</a:t>
            </a:r>
            <a:r>
              <a:rPr lang="it-IT" altLang="it-IT" sz="2800" b="1" dirty="0">
                <a:solidFill>
                  <a:srgbClr val="CC0066"/>
                </a:solidFill>
                <a:latin typeface="+mn-lt"/>
              </a:rPr>
              <a:t> and lab </a:t>
            </a:r>
            <a:r>
              <a:rPr lang="it-IT" altLang="it-IT" sz="2800" b="1" dirty="0" err="1">
                <a:solidFill>
                  <a:srgbClr val="CC0066"/>
                </a:solidFill>
                <a:latin typeface="+mn-lt"/>
              </a:rPr>
              <a:t>tests</a:t>
            </a:r>
            <a:r>
              <a:rPr lang="it-IT" altLang="it-IT" sz="2800" b="1" dirty="0">
                <a:solidFill>
                  <a:srgbClr val="CC0066"/>
                </a:solidFill>
                <a:latin typeface="+mn-lt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it-IT" sz="2600" b="0" dirty="0">
                <a:latin typeface="+mn-lt"/>
              </a:rPr>
              <a:t>To </a:t>
            </a:r>
            <a:r>
              <a:rPr lang="it-IT" altLang="it-IT" sz="2600" b="0" dirty="0" err="1">
                <a:latin typeface="+mn-lt"/>
              </a:rPr>
              <a:t>increase</a:t>
            </a:r>
            <a:r>
              <a:rPr lang="it-IT" altLang="it-IT" sz="2600" b="0" dirty="0">
                <a:latin typeface="+mn-lt"/>
              </a:rPr>
              <a:t> </a:t>
            </a:r>
            <a:r>
              <a:rPr lang="it-IT" altLang="it-IT" sz="2600" b="0" dirty="0" err="1">
                <a:latin typeface="+mn-lt"/>
              </a:rPr>
              <a:t>diagnostic</a:t>
            </a:r>
            <a:r>
              <a:rPr lang="it-IT" altLang="it-IT" sz="2600" b="0" dirty="0">
                <a:latin typeface="+mn-lt"/>
              </a:rPr>
              <a:t> </a:t>
            </a:r>
            <a:r>
              <a:rPr lang="it-IT" altLang="it-IT" sz="2600" b="0" dirty="0" err="1">
                <a:latin typeface="+mn-lt"/>
              </a:rPr>
              <a:t>confidence</a:t>
            </a:r>
            <a:endParaRPr lang="it-IT" altLang="it-IT" sz="2600" b="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it-IT" sz="2600" b="0" dirty="0">
                <a:latin typeface="+mn-lt"/>
              </a:rPr>
              <a:t>To </a:t>
            </a:r>
            <a:r>
              <a:rPr lang="it-IT" altLang="it-IT" sz="2600" b="0" dirty="0" err="1">
                <a:latin typeface="+mn-lt"/>
              </a:rPr>
              <a:t>allow</a:t>
            </a:r>
            <a:r>
              <a:rPr lang="it-IT" altLang="it-IT" sz="2600" b="0" dirty="0">
                <a:latin typeface="+mn-lt"/>
              </a:rPr>
              <a:t> an </a:t>
            </a:r>
            <a:r>
              <a:rPr lang="it-IT" altLang="it-IT" sz="2600" b="0" dirty="0" err="1">
                <a:latin typeface="+mn-lt"/>
              </a:rPr>
              <a:t>earlier</a:t>
            </a:r>
            <a:r>
              <a:rPr lang="it-IT" altLang="it-IT" sz="2600" b="0" dirty="0">
                <a:latin typeface="+mn-lt"/>
              </a:rPr>
              <a:t> </a:t>
            </a:r>
            <a:r>
              <a:rPr lang="it-IT" altLang="it-IT" sz="2600" b="0" dirty="0" err="1">
                <a:latin typeface="+mn-lt"/>
              </a:rPr>
              <a:t>diagnosis</a:t>
            </a:r>
            <a:endParaRPr lang="it-IT" altLang="it-IT" sz="2600" b="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it-IT" sz="2600" b="0" dirty="0">
                <a:latin typeface="+mn-lt"/>
              </a:rPr>
              <a:t>To help </a:t>
            </a:r>
            <a:r>
              <a:rPr lang="it-IT" altLang="it-IT" sz="2600" b="0" dirty="0" err="1">
                <a:latin typeface="+mn-lt"/>
              </a:rPr>
              <a:t>deciding</a:t>
            </a:r>
            <a:r>
              <a:rPr lang="it-IT" altLang="it-IT" sz="2600" b="0" dirty="0">
                <a:latin typeface="+mn-lt"/>
              </a:rPr>
              <a:t> for the best </a:t>
            </a:r>
            <a:r>
              <a:rPr lang="it-IT" altLang="it-IT" sz="2600" b="0" dirty="0" err="1">
                <a:latin typeface="+mn-lt"/>
              </a:rPr>
              <a:t>therapeutic</a:t>
            </a:r>
            <a:r>
              <a:rPr lang="it-IT" altLang="it-IT" sz="2600" b="0" dirty="0">
                <a:latin typeface="+mn-lt"/>
              </a:rPr>
              <a:t> </a:t>
            </a:r>
            <a:r>
              <a:rPr lang="it-IT" altLang="it-IT" sz="2600" b="0" dirty="0" err="1">
                <a:latin typeface="+mn-lt"/>
              </a:rPr>
              <a:t>approach</a:t>
            </a:r>
            <a:endParaRPr lang="it-IT" altLang="it-IT" sz="2600" b="0" dirty="0"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548044" y="3068960"/>
            <a:ext cx="54164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it-IT" altLang="it-IT" sz="2800" b="1" dirty="0">
                <a:solidFill>
                  <a:srgbClr val="CC0066"/>
                </a:solidFill>
                <a:latin typeface="+mn-lt"/>
              </a:rPr>
              <a:t>How?</a:t>
            </a:r>
          </a:p>
          <a:p>
            <a:pPr>
              <a:spcBef>
                <a:spcPct val="0"/>
              </a:spcBef>
            </a:pPr>
            <a:r>
              <a:rPr lang="it-IT" altLang="it-IT" sz="2600" b="0" dirty="0" err="1">
                <a:latin typeface="+mn-lt"/>
              </a:rPr>
              <a:t>Clinical</a:t>
            </a:r>
            <a:r>
              <a:rPr lang="it-IT" altLang="it-IT" sz="2600" b="0" dirty="0">
                <a:latin typeface="+mn-lt"/>
              </a:rPr>
              <a:t> </a:t>
            </a:r>
            <a:r>
              <a:rPr lang="it-IT" altLang="it-IT" sz="2600" b="0" dirty="0" err="1">
                <a:latin typeface="+mn-lt"/>
              </a:rPr>
              <a:t>assessment</a:t>
            </a:r>
            <a:endParaRPr lang="it-IT" altLang="it-IT" sz="2600" b="0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it-IT" altLang="it-IT" sz="2600" b="0" dirty="0" err="1">
                <a:latin typeface="+mn-lt"/>
              </a:rPr>
              <a:t>Laboratory</a:t>
            </a:r>
            <a:r>
              <a:rPr lang="it-IT" altLang="it-IT" sz="2600" b="0" dirty="0">
                <a:latin typeface="+mn-lt"/>
              </a:rPr>
              <a:t> </a:t>
            </a:r>
            <a:r>
              <a:rPr lang="it-IT" altLang="it-IT" sz="2600" b="0" dirty="0" err="1">
                <a:latin typeface="+mn-lt"/>
              </a:rPr>
              <a:t>tests</a:t>
            </a:r>
            <a:r>
              <a:rPr lang="it-IT" altLang="it-IT" sz="2600" b="0" dirty="0">
                <a:latin typeface="+mn-lt"/>
              </a:rPr>
              <a:t> (e.g., CSF </a:t>
            </a:r>
            <a:r>
              <a:rPr lang="it-IT" altLang="it-IT" sz="2600" b="0" dirty="0" err="1">
                <a:latin typeface="+mn-lt"/>
              </a:rPr>
              <a:t>analysis</a:t>
            </a:r>
            <a:r>
              <a:rPr lang="it-IT" altLang="it-IT" sz="2600" b="0" dirty="0">
                <a:latin typeface="+mn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it-IT" altLang="it-IT" sz="2600" b="0" dirty="0" err="1">
                <a:latin typeface="+mn-lt"/>
              </a:rPr>
              <a:t>Paraclinical</a:t>
            </a:r>
            <a:r>
              <a:rPr lang="it-IT" altLang="it-IT" sz="2600" b="0" dirty="0">
                <a:latin typeface="+mn-lt"/>
              </a:rPr>
              <a:t> </a:t>
            </a:r>
            <a:r>
              <a:rPr lang="it-IT" altLang="it-IT" sz="2600" b="0" dirty="0" err="1">
                <a:latin typeface="+mn-lt"/>
              </a:rPr>
              <a:t>tests</a:t>
            </a:r>
            <a:r>
              <a:rPr lang="it-IT" altLang="it-IT" sz="2600" b="0" dirty="0">
                <a:latin typeface="+mn-lt"/>
              </a:rPr>
              <a:t> (e.g., </a:t>
            </a:r>
            <a:r>
              <a:rPr lang="it-IT" altLang="it-IT" sz="2600" b="0" dirty="0" err="1">
                <a:latin typeface="+mn-lt"/>
              </a:rPr>
              <a:t>EPs</a:t>
            </a:r>
            <a:r>
              <a:rPr lang="it-IT" altLang="it-IT" sz="2600" b="0" dirty="0">
                <a:latin typeface="+mn-lt"/>
              </a:rPr>
              <a:t>, MRI)</a:t>
            </a:r>
          </a:p>
        </p:txBody>
      </p:sp>
      <p:cxnSp>
        <p:nvCxnSpPr>
          <p:cNvPr id="10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Background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807503" y="1386508"/>
            <a:ext cx="5500801" cy="3122612"/>
            <a:chOff x="1807503" y="1386508"/>
            <a:chExt cx="5500801" cy="3122612"/>
          </a:xfrm>
        </p:grpSpPr>
        <p:pic>
          <p:nvPicPr>
            <p:cNvPr id="46104" name="Picture 11" descr="t1"/>
            <p:cNvPicPr>
              <a:picLocks noChangeAspect="1" noChangeArrowheads="1"/>
            </p:cNvPicPr>
            <p:nvPr/>
          </p:nvPicPr>
          <p:blipFill>
            <a:blip r:embed="rId2" cstate="print">
              <a:lum bright="36000" contrast="60000"/>
            </a:blip>
            <a:srcRect l="15517" t="13794" r="22414" b="13792"/>
            <a:stretch>
              <a:fillRect/>
            </a:stretch>
          </p:blipFill>
          <p:spPr bwMode="auto">
            <a:xfrm>
              <a:off x="5277509" y="1608672"/>
              <a:ext cx="2030795" cy="2678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3" name="Text Box 13"/>
            <p:cNvSpPr txBox="1">
              <a:spLocks noChangeArrowheads="1"/>
            </p:cNvSpPr>
            <p:nvPr/>
          </p:nvSpPr>
          <p:spPr bwMode="auto">
            <a:xfrm rot="16200000">
              <a:off x="3753250" y="2794002"/>
              <a:ext cx="2482006" cy="307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it-IT" altLang="it-IT" sz="1400" dirty="0">
                  <a:solidFill>
                    <a:srgbClr val="000000"/>
                  </a:solidFill>
                  <a:latin typeface="Calibri" pitchFamily="34" charset="0"/>
                </a:rPr>
                <a:t>Katz et al., </a:t>
              </a:r>
              <a:r>
                <a:rPr lang="it-IT" altLang="it-IT" sz="1400" dirty="0" err="1">
                  <a:solidFill>
                    <a:srgbClr val="000000"/>
                  </a:solidFill>
                  <a:latin typeface="Calibri" pitchFamily="34" charset="0"/>
                </a:rPr>
                <a:t>Ann</a:t>
              </a:r>
              <a:r>
                <a:rPr lang="it-IT" altLang="it-IT" sz="14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it-IT" altLang="it-IT" sz="1400" dirty="0" err="1">
                  <a:solidFill>
                    <a:srgbClr val="000000"/>
                  </a:solidFill>
                  <a:latin typeface="Calibri" pitchFamily="34" charset="0"/>
                </a:rPr>
                <a:t>Neurol</a:t>
              </a:r>
              <a:r>
                <a:rPr lang="it-IT" altLang="it-IT" sz="1400" dirty="0">
                  <a:solidFill>
                    <a:srgbClr val="000000"/>
                  </a:solidFill>
                  <a:latin typeface="Calibri" pitchFamily="34" charset="0"/>
                </a:rPr>
                <a:t> 1993</a:t>
              </a:r>
            </a:p>
          </p:txBody>
        </p:sp>
        <p:sp>
          <p:nvSpPr>
            <p:cNvPr id="46090" name="Text Box 15"/>
            <p:cNvSpPr txBox="1">
              <a:spLocks noChangeArrowheads="1"/>
            </p:cNvSpPr>
            <p:nvPr/>
          </p:nvSpPr>
          <p:spPr bwMode="auto">
            <a:xfrm rot="16200000">
              <a:off x="400008" y="2794003"/>
              <a:ext cx="3122612" cy="307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it-IT" altLang="it-IT" sz="1400" dirty="0">
                  <a:solidFill>
                    <a:srgbClr val="000000"/>
                  </a:solidFill>
                  <a:latin typeface="Calibri" pitchFamily="34" charset="0"/>
                </a:rPr>
                <a:t>van </a:t>
              </a:r>
              <a:r>
                <a:rPr lang="it-IT" altLang="it-IT" sz="1400" dirty="0" err="1">
                  <a:solidFill>
                    <a:srgbClr val="000000"/>
                  </a:solidFill>
                  <a:latin typeface="Calibri" pitchFamily="34" charset="0"/>
                </a:rPr>
                <a:t>Waesberghe</a:t>
              </a:r>
              <a:r>
                <a:rPr lang="it-IT" altLang="it-IT" sz="1400" dirty="0">
                  <a:solidFill>
                    <a:srgbClr val="000000"/>
                  </a:solidFill>
                  <a:latin typeface="Calibri" pitchFamily="34" charset="0"/>
                </a:rPr>
                <a:t> et al., </a:t>
              </a:r>
              <a:r>
                <a:rPr lang="it-IT" altLang="it-IT" sz="1400" dirty="0" err="1">
                  <a:solidFill>
                    <a:srgbClr val="000000"/>
                  </a:solidFill>
                  <a:latin typeface="Calibri" pitchFamily="34" charset="0"/>
                </a:rPr>
                <a:t>Ann</a:t>
              </a:r>
              <a:r>
                <a:rPr lang="it-IT" altLang="it-IT" sz="14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it-IT" altLang="it-IT" sz="1400" dirty="0" err="1">
                  <a:solidFill>
                    <a:srgbClr val="000000"/>
                  </a:solidFill>
                  <a:latin typeface="Calibri" pitchFamily="34" charset="0"/>
                </a:rPr>
                <a:t>Neurol</a:t>
              </a:r>
              <a:r>
                <a:rPr lang="it-IT" altLang="it-IT" sz="1400" dirty="0">
                  <a:solidFill>
                    <a:srgbClr val="000000"/>
                  </a:solidFill>
                  <a:latin typeface="Calibri" pitchFamily="34" charset="0"/>
                </a:rPr>
                <a:t> 1999</a:t>
              </a:r>
            </a:p>
          </p:txBody>
        </p:sp>
        <p:pic>
          <p:nvPicPr>
            <p:cNvPr id="46092" name="Picture 17" descr="dp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54000"/>
            </a:blip>
            <a:srcRect l="17241" t="13794" r="20689" b="13792"/>
            <a:stretch>
              <a:fillRect/>
            </a:stretch>
          </p:blipFill>
          <p:spPr bwMode="auto">
            <a:xfrm>
              <a:off x="2244571" y="1581657"/>
              <a:ext cx="1946747" cy="273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51520" y="4394200"/>
            <a:ext cx="3727817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98438" indent="-198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Sites</a:t>
            </a:r>
            <a:r>
              <a:rPr lang="it-IT" altLang="it-IT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defRPr/>
            </a:pP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Periventricular</a:t>
            </a:r>
            <a:endParaRPr lang="it-IT" alt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defRPr/>
            </a:pP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Infratentorial</a:t>
            </a:r>
            <a:endParaRPr lang="it-IT" alt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defRPr/>
            </a:pP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Corpus 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callosum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sagittal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0" indent="0">
              <a:defRPr/>
            </a:pP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Juxtacortical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(U-</a:t>
            </a: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fibers</a:t>
            </a:r>
            <a:r>
              <a:rPr lang="it-IT" altLang="it-IT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284135" y="4394200"/>
            <a:ext cx="1490134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98438" indent="-198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b="1" smtClean="0">
                <a:solidFill>
                  <a:srgbClr val="CC0066"/>
                </a:solidFill>
                <a:latin typeface="Calibri" panose="020F0502020204030204" pitchFamily="34" charset="0"/>
              </a:rPr>
              <a:t>Shape:</a:t>
            </a:r>
          </a:p>
          <a:p>
            <a:pPr marL="0" indent="0">
              <a:defRPr/>
            </a:pPr>
            <a:r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t>Irregular</a:t>
            </a:r>
          </a:p>
          <a:p>
            <a:pPr marL="0" indent="0">
              <a:defRPr/>
            </a:pPr>
            <a:r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t>Ovoid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011333" y="4394206"/>
            <a:ext cx="208051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98438" indent="-198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Distribution:</a:t>
            </a:r>
          </a:p>
          <a:p>
            <a:pPr marL="0" indent="0">
              <a:defRPr/>
            </a:pP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Asymmetric</a:t>
            </a:r>
            <a:endParaRPr lang="it-IT" alt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011336" y="5522919"/>
            <a:ext cx="168041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98438" indent="-198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b="1" dirty="0" err="1" smtClean="0">
                <a:solidFill>
                  <a:srgbClr val="CC0066"/>
                </a:solidFill>
                <a:latin typeface="Calibri" panose="020F0502020204030204" pitchFamily="34" charset="0"/>
              </a:rPr>
              <a:t>Evolution</a:t>
            </a:r>
            <a:r>
              <a:rPr lang="it-IT" altLang="it-IT" b="1" dirty="0" smtClean="0">
                <a:solidFill>
                  <a:srgbClr val="CC0066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defRPr/>
            </a:pPr>
            <a:r>
              <a:rPr lang="it-IT" altLang="it-IT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Variable</a:t>
            </a:r>
            <a:endParaRPr lang="it-IT" altLang="it-IT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Background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29" grpId="0" autoUpdateAnimBg="0"/>
      <p:bldP spid="30" grpId="0" autoUpdateAnimBg="0"/>
      <p:bldP spid="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Background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156190" y="1167135"/>
            <a:ext cx="8900051" cy="5463227"/>
            <a:chOff x="156190" y="1167135"/>
            <a:chExt cx="8900051" cy="5463227"/>
          </a:xfrm>
        </p:grpSpPr>
        <p:sp>
          <p:nvSpPr>
            <p:cNvPr id="74" name="Rettangolo 73"/>
            <p:cNvSpPr/>
            <p:nvPr/>
          </p:nvSpPr>
          <p:spPr>
            <a:xfrm>
              <a:off x="4834269" y="4365104"/>
              <a:ext cx="3914195" cy="22487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 rot="16200000">
              <a:off x="7954722" y="5423824"/>
              <a:ext cx="1895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it-IT" sz="1400" dirty="0" err="1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Filippi</a:t>
              </a:r>
              <a:r>
                <a:rPr lang="en-US" altLang="it-IT" sz="1400" dirty="0">
                  <a:solidFill>
                    <a:srgbClr val="000000"/>
                  </a:solidFill>
                  <a:latin typeface="+mn-lt"/>
                  <a:cs typeface="Times New Roman" pitchFamily="18" charset="0"/>
                </a:rPr>
                <a:t> et al., Brain 2019</a:t>
              </a:r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156190" y="4381574"/>
              <a:ext cx="4415813" cy="22487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ttangolo 45"/>
            <p:cNvSpPr/>
            <p:nvPr/>
          </p:nvSpPr>
          <p:spPr>
            <a:xfrm>
              <a:off x="4834269" y="1628801"/>
              <a:ext cx="4011965" cy="22487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56191" y="1628800"/>
              <a:ext cx="4415812" cy="22487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156190" y="1167135"/>
              <a:ext cx="45598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/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Periventricular</a:t>
              </a:r>
              <a:r>
                <a:rPr lang="it-IT" altLang="it-IT" sz="2400" b="1" dirty="0">
                  <a:solidFill>
                    <a:srgbClr val="CC0066"/>
                  </a:solidFill>
                  <a:latin typeface="Calibri" pitchFamily="34" charset="0"/>
                </a:rPr>
                <a:t> </a:t>
              </a:r>
              <a:r>
                <a:rPr lang="it-IT" altLang="it-IT" sz="2400" b="1" dirty="0" smtClean="0">
                  <a:solidFill>
                    <a:srgbClr val="CC0066"/>
                  </a:solidFill>
                  <a:latin typeface="Calibri" pitchFamily="34" charset="0"/>
                </a:rPr>
                <a:t>and corpus </a:t>
              </a:r>
              <a:r>
                <a:rPr lang="it-IT" altLang="it-IT" sz="2400" b="1" dirty="0" err="1" smtClean="0">
                  <a:solidFill>
                    <a:srgbClr val="CC0066"/>
                  </a:solidFill>
                  <a:latin typeface="Calibri" pitchFamily="34" charset="0"/>
                </a:rPr>
                <a:t>callosum</a:t>
              </a:r>
              <a:endParaRPr lang="it-IT" altLang="it-IT" sz="2400" b="1" dirty="0">
                <a:solidFill>
                  <a:srgbClr val="CC0066"/>
                </a:solidFill>
                <a:latin typeface="Calibri" pitchFamily="34" charset="0"/>
              </a:endParaRPr>
            </a:p>
          </p:txBody>
        </p:sp>
        <p:pic>
          <p:nvPicPr>
            <p:cNvPr id="32" name="Picture 5" descr="C:\Users\Paolo\Documents\002_Milan_from_july2018\Progetti\002_Review-Editorial\004_Workshop lesions\x_figure\PV\001_flair_ax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8" t="12609" r="19310" b="9256"/>
            <a:stretch/>
          </p:blipFill>
          <p:spPr bwMode="auto">
            <a:xfrm>
              <a:off x="439996" y="1716582"/>
              <a:ext cx="1699890" cy="216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7" descr="C:\Users\Paolo\Documents\002_Milan_from_july2018\Progetti\002_Review-Editorial\004_Workshop lesions\x_figure\PV\011_flair_sag_cc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3" t="5589" r="26587" b="39248"/>
            <a:stretch/>
          </p:blipFill>
          <p:spPr bwMode="auto">
            <a:xfrm>
              <a:off x="2426824" y="1738471"/>
              <a:ext cx="2084225" cy="2034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ttangolo 36"/>
            <p:cNvSpPr/>
            <p:nvPr/>
          </p:nvSpPr>
          <p:spPr>
            <a:xfrm>
              <a:off x="1289941" y="2929272"/>
              <a:ext cx="607906" cy="573160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66"/>
                </a:solidFill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651817" y="2329775"/>
              <a:ext cx="607906" cy="573160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66"/>
                </a:solidFill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4916519" y="1167135"/>
              <a:ext cx="3847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Juxtacortical</a:t>
              </a:r>
              <a:r>
                <a:rPr lang="it-IT" altLang="it-IT" sz="2400" b="1" dirty="0">
                  <a:solidFill>
                    <a:srgbClr val="CC0066"/>
                  </a:solidFill>
                  <a:latin typeface="Calibri" pitchFamily="34" charset="0"/>
                </a:rPr>
                <a:t>/</a:t>
              </a:r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Cortical</a:t>
              </a:r>
              <a:r>
                <a:rPr lang="it-IT" altLang="it-IT" sz="2400" b="1" dirty="0">
                  <a:solidFill>
                    <a:srgbClr val="CC0066"/>
                  </a:solidFill>
                  <a:latin typeface="Calibri" pitchFamily="34" charset="0"/>
                </a:rPr>
                <a:t> </a:t>
              </a:r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lesions</a:t>
              </a:r>
              <a:endParaRPr lang="it-IT" altLang="it-IT" sz="2400" b="1" dirty="0">
                <a:solidFill>
                  <a:srgbClr val="CC0066"/>
                </a:solidFill>
                <a:latin typeface="Calibri" pitchFamily="34" charset="0"/>
              </a:endParaRPr>
            </a:p>
          </p:txBody>
        </p:sp>
        <p:pic>
          <p:nvPicPr>
            <p:cNvPr id="41" name="Picture 16" descr="C:\Users\Paolo\Documents\002_Milan_from_july2018\Progetti\002_Review-Editorial\004_Workshop lesions\x_figure\JC\104_DIR_ax_1CLs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2" t="15721" r="17516" b="11458"/>
            <a:stretch/>
          </p:blipFill>
          <p:spPr bwMode="auto">
            <a:xfrm>
              <a:off x="6876256" y="1628800"/>
              <a:ext cx="1910234" cy="2205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0" descr="C:\Users\Paolo\Downloads\JC.jpe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0" t="17243" r="19281" b="5827"/>
            <a:stretch/>
          </p:blipFill>
          <p:spPr bwMode="auto">
            <a:xfrm>
              <a:off x="4981272" y="1676480"/>
              <a:ext cx="1742937" cy="2127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ttangolo 42"/>
            <p:cNvSpPr/>
            <p:nvPr/>
          </p:nvSpPr>
          <p:spPr>
            <a:xfrm>
              <a:off x="5064410" y="2272098"/>
              <a:ext cx="607906" cy="459625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7078253" y="2671284"/>
              <a:ext cx="447981" cy="463302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918559" y="3903439"/>
              <a:ext cx="28343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Infratentorial</a:t>
              </a:r>
              <a:r>
                <a:rPr lang="it-IT" altLang="it-IT" sz="2400" b="1" dirty="0">
                  <a:solidFill>
                    <a:srgbClr val="CC0066"/>
                  </a:solidFill>
                  <a:latin typeface="Calibri" pitchFamily="34" charset="0"/>
                </a:rPr>
                <a:t> </a:t>
              </a:r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lesions</a:t>
              </a:r>
              <a:endParaRPr lang="it-IT" altLang="it-IT" sz="2400" b="1" dirty="0">
                <a:solidFill>
                  <a:srgbClr val="CC0066"/>
                </a:solidFill>
                <a:latin typeface="Calibri" pitchFamily="34" charset="0"/>
              </a:endParaRPr>
            </a:p>
          </p:txBody>
        </p:sp>
        <p:pic>
          <p:nvPicPr>
            <p:cNvPr id="48" name="Picture 7" descr="C:\Users\Paolo\Documents\002_Milan_from_july2018\Progetti\002_Review-Editorial\004_Workshop lesions\x_figure\PF\002_flair_ax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1" t="4869" r="18542" b="9151"/>
            <a:stretch/>
          </p:blipFill>
          <p:spPr bwMode="auto">
            <a:xfrm>
              <a:off x="411513" y="4404679"/>
              <a:ext cx="1924197" cy="220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3" descr="C:\Users\Paolo\Documents\002_Milan_from_july2018\Progetti\002_Review-Editorial\004_Workshop lesions\x_figure\PF\007_flair_ax.png"/>
            <p:cNvPicPr>
              <a:picLocks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7" t="20730" r="21645" b="12889"/>
            <a:stretch/>
          </p:blipFill>
          <p:spPr bwMode="auto">
            <a:xfrm>
              <a:off x="2335710" y="4404679"/>
              <a:ext cx="1916017" cy="220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ttangolo 49"/>
            <p:cNvSpPr/>
            <p:nvPr/>
          </p:nvSpPr>
          <p:spPr>
            <a:xfrm>
              <a:off x="1285438" y="5652439"/>
              <a:ext cx="490233" cy="449990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725" tIns="37362" rIns="74725" bIns="37362"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3553176" y="5926585"/>
              <a:ext cx="490233" cy="449990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725" tIns="37362" rIns="74725" bIns="37362" rtlCol="0" anchor="ctr"/>
            <a:lstStyle/>
            <a:p>
              <a:pPr algn="ctr"/>
              <a:endParaRPr lang="en-US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2688033" y="5958172"/>
              <a:ext cx="490233" cy="449990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725" tIns="37362" rIns="74725" bIns="37362"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5566729" y="3903439"/>
              <a:ext cx="25470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Spinal</a:t>
              </a:r>
              <a:r>
                <a:rPr lang="it-IT" altLang="it-IT" sz="2400" b="1" dirty="0">
                  <a:solidFill>
                    <a:srgbClr val="CC0066"/>
                  </a:solidFill>
                  <a:latin typeface="Calibri" pitchFamily="34" charset="0"/>
                </a:rPr>
                <a:t> </a:t>
              </a:r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cord</a:t>
              </a:r>
              <a:r>
                <a:rPr lang="it-IT" altLang="it-IT" sz="2400" b="1" dirty="0">
                  <a:solidFill>
                    <a:srgbClr val="CC0066"/>
                  </a:solidFill>
                  <a:latin typeface="Calibri" pitchFamily="34" charset="0"/>
                </a:rPr>
                <a:t> </a:t>
              </a:r>
              <a:r>
                <a:rPr lang="it-IT" altLang="it-IT" sz="2400" b="1" dirty="0" err="1">
                  <a:solidFill>
                    <a:srgbClr val="CC0066"/>
                  </a:solidFill>
                  <a:latin typeface="Calibri" pitchFamily="34" charset="0"/>
                </a:rPr>
                <a:t>lesions</a:t>
              </a:r>
              <a:endParaRPr lang="it-IT" altLang="it-IT" sz="2400" b="1" dirty="0">
                <a:solidFill>
                  <a:srgbClr val="CC0066"/>
                </a:solidFill>
                <a:latin typeface="Calibri" pitchFamily="34" charset="0"/>
              </a:endParaRPr>
            </a:p>
          </p:txBody>
        </p:sp>
        <p:pic>
          <p:nvPicPr>
            <p:cNvPr id="63" name="Picture 2" descr="C:\Users\Paolo\Documents\002_Milan_from_july2018\Congressi\2018\Workshop_Lesions_December 2018\figure\T2_ax_lesion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43" t="28654" r="40072" b="45987"/>
            <a:stretch/>
          </p:blipFill>
          <p:spPr bwMode="auto">
            <a:xfrm>
              <a:off x="7252217" y="4509120"/>
              <a:ext cx="1134356" cy="875487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3" descr="C:\Users\Paolo\Documents\002_Milan_from_july2018\Congressi\2018\Workshop_Lesions_December 2018\figure\stir_lesions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94" t="766" r="40357" b="53595"/>
            <a:stretch/>
          </p:blipFill>
          <p:spPr bwMode="auto">
            <a:xfrm>
              <a:off x="6312242" y="4509120"/>
              <a:ext cx="753730" cy="200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17" descr="C:\Users\Paolo\Documents\002_Milan_from_july2018\Congressi\2018\Workshop_Lesions_December 2018\figure\T1_ax_lesion.png"/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-30000"/>
                      </a14:imgEffect>
                      <a14:imgEffect>
                        <a14:brightnessContrast bright="-20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15" t="43379" r="43729" b="43877"/>
            <a:stretch/>
          </p:blipFill>
          <p:spPr bwMode="auto">
            <a:xfrm flipH="1">
              <a:off x="7254068" y="5661248"/>
              <a:ext cx="1134356" cy="817480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56" descr="SC_les_STIR_2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94" t="13180" r="39435" b="41744"/>
            <a:stretch/>
          </p:blipFill>
          <p:spPr bwMode="auto">
            <a:xfrm>
              <a:off x="5157691" y="4509120"/>
              <a:ext cx="1013120" cy="200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7" name="Connettore 1 66"/>
            <p:cNvCxnSpPr/>
            <p:nvPr/>
          </p:nvCxnSpPr>
          <p:spPr>
            <a:xfrm>
              <a:off x="6454629" y="5221458"/>
              <a:ext cx="359246" cy="151758"/>
            </a:xfrm>
            <a:prstGeom prst="line">
              <a:avLst/>
            </a:prstGeom>
            <a:ln w="57150">
              <a:solidFill>
                <a:srgbClr val="CC006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riangolo isoscele 67"/>
            <p:cNvSpPr>
              <a:spLocks noChangeAspect="1"/>
            </p:cNvSpPr>
            <p:nvPr/>
          </p:nvSpPr>
          <p:spPr>
            <a:xfrm>
              <a:off x="7533971" y="5013176"/>
              <a:ext cx="144000" cy="139170"/>
            </a:xfrm>
            <a:prstGeom prst="triangl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iangolo isoscele 68"/>
            <p:cNvSpPr>
              <a:spLocks noChangeAspect="1"/>
            </p:cNvSpPr>
            <p:nvPr/>
          </p:nvSpPr>
          <p:spPr>
            <a:xfrm>
              <a:off x="7894011" y="5004828"/>
              <a:ext cx="144000" cy="139170"/>
            </a:xfrm>
            <a:prstGeom prst="triangl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iangolo isoscele 69"/>
            <p:cNvSpPr>
              <a:spLocks noChangeAspect="1"/>
            </p:cNvSpPr>
            <p:nvPr/>
          </p:nvSpPr>
          <p:spPr>
            <a:xfrm>
              <a:off x="7563351" y="6172570"/>
              <a:ext cx="144000" cy="139170"/>
            </a:xfrm>
            <a:prstGeom prst="triangl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riangolo isoscele 70"/>
            <p:cNvSpPr>
              <a:spLocks noChangeAspect="1"/>
            </p:cNvSpPr>
            <p:nvPr/>
          </p:nvSpPr>
          <p:spPr>
            <a:xfrm>
              <a:off x="7911344" y="6151580"/>
              <a:ext cx="144000" cy="139170"/>
            </a:xfrm>
            <a:prstGeom prst="triangle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5466325" y="5495859"/>
              <a:ext cx="490233" cy="449990"/>
            </a:xfrm>
            <a:prstGeom prst="rect">
              <a:avLst/>
            </a:prstGeom>
            <a:noFill/>
            <a:ln w="28575">
              <a:solidFill>
                <a:srgbClr val="CC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725" tIns="37362" rIns="74725" bIns="37362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807947" y="1196752"/>
            <a:ext cx="7603889" cy="5616624"/>
            <a:chOff x="909078" y="880249"/>
            <a:chExt cx="8555696" cy="5616624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2026790" y="880249"/>
              <a:ext cx="61620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8438" indent="-198438" algn="ctr" eaLnBrk="0" hangingPunct="0"/>
              <a:r>
                <a:rPr lang="it-IT" altLang="it-IT" sz="2400" b="1" dirty="0" err="1" smtClean="0">
                  <a:solidFill>
                    <a:srgbClr val="CC0066"/>
                  </a:solidFill>
                  <a:latin typeface="Calibri" pitchFamily="34" charset="0"/>
                </a:rPr>
                <a:t>Optic</a:t>
              </a:r>
              <a:r>
                <a:rPr lang="it-IT" altLang="it-IT" sz="2400" b="1" dirty="0" smtClean="0">
                  <a:solidFill>
                    <a:srgbClr val="CC0066"/>
                  </a:solidFill>
                  <a:latin typeface="Calibri" pitchFamily="34" charset="0"/>
                </a:rPr>
                <a:t> </a:t>
              </a:r>
              <a:r>
                <a:rPr lang="it-IT" altLang="it-IT" sz="2400" b="1" dirty="0" err="1" smtClean="0">
                  <a:solidFill>
                    <a:srgbClr val="CC0066"/>
                  </a:solidFill>
                  <a:latin typeface="Calibri" pitchFamily="34" charset="0"/>
                </a:rPr>
                <a:t>nerve</a:t>
              </a:r>
              <a:endParaRPr lang="it-IT" altLang="it-IT" sz="2400" b="1" dirty="0">
                <a:solidFill>
                  <a:srgbClr val="CC0066"/>
                </a:solidFill>
                <a:latin typeface="Calibri" pitchFamily="34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909078" y="1412776"/>
              <a:ext cx="8555696" cy="5084097"/>
              <a:chOff x="909078" y="1412776"/>
              <a:chExt cx="8555696" cy="5084097"/>
            </a:xfrm>
          </p:grpSpPr>
          <p:grpSp>
            <p:nvGrpSpPr>
              <p:cNvPr id="3" name="Gruppo 2"/>
              <p:cNvGrpSpPr/>
              <p:nvPr/>
            </p:nvGrpSpPr>
            <p:grpSpPr>
              <a:xfrm>
                <a:off x="2424245" y="1412776"/>
                <a:ext cx="5243058" cy="2450278"/>
                <a:chOff x="1845576" y="1870593"/>
                <a:chExt cx="6539078" cy="3286599"/>
              </a:xfrm>
            </p:grpSpPr>
            <p:grpSp>
              <p:nvGrpSpPr>
                <p:cNvPr id="9" name="Gruppo 8"/>
                <p:cNvGrpSpPr/>
                <p:nvPr/>
              </p:nvGrpSpPr>
              <p:grpSpPr>
                <a:xfrm>
                  <a:off x="1845576" y="1870593"/>
                  <a:ext cx="6539078" cy="3286599"/>
                  <a:chOff x="1543894" y="2708920"/>
                  <a:chExt cx="6539078" cy="3286599"/>
                </a:xfrm>
              </p:grpSpPr>
              <p:sp>
                <p:nvSpPr>
                  <p:cNvPr id="10" name="Rettangolo 9"/>
                  <p:cNvSpPr/>
                  <p:nvPr/>
                </p:nvSpPr>
                <p:spPr>
                  <a:xfrm>
                    <a:off x="1543894" y="2725269"/>
                    <a:ext cx="6539078" cy="327025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grpSp>
                <p:nvGrpSpPr>
                  <p:cNvPr id="11" name="Gruppo 10"/>
                  <p:cNvGrpSpPr/>
                  <p:nvPr/>
                </p:nvGrpSpPr>
                <p:grpSpPr>
                  <a:xfrm>
                    <a:off x="1615902" y="2708920"/>
                    <a:ext cx="6467070" cy="3278501"/>
                    <a:chOff x="1615902" y="2708920"/>
                    <a:chExt cx="6467070" cy="3278501"/>
                  </a:xfrm>
                </p:grpSpPr>
                <p:pic>
                  <p:nvPicPr>
                    <p:cNvPr id="12" name="Immagine 3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15902" y="2708920"/>
                      <a:ext cx="4113591" cy="3270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" name="Immagine 4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39539" y="2725269"/>
                      <a:ext cx="2343433" cy="14829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4" name="Immagine 5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739539" y="4224629"/>
                      <a:ext cx="2343433" cy="17627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cxnSp>
              <p:nvCxnSpPr>
                <p:cNvPr id="15" name="Straight Arrow Connector 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25696" y="4308965"/>
                  <a:ext cx="215900" cy="287338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Straight Arrow Connector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14004" y="4596303"/>
                  <a:ext cx="217487" cy="28892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Straight Arrow Connector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6598104" y="2706914"/>
                  <a:ext cx="215900" cy="28892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" name="Gruppo 19"/>
              <p:cNvGrpSpPr/>
              <p:nvPr/>
            </p:nvGrpSpPr>
            <p:grpSpPr>
              <a:xfrm>
                <a:off x="909078" y="3933056"/>
                <a:ext cx="8555696" cy="2563817"/>
                <a:chOff x="729359" y="1628800"/>
                <a:chExt cx="9577064" cy="3028571"/>
              </a:xfrm>
            </p:grpSpPr>
            <p:grpSp>
              <p:nvGrpSpPr>
                <p:cNvPr id="22" name="Gruppo 21"/>
                <p:cNvGrpSpPr/>
                <p:nvPr/>
              </p:nvGrpSpPr>
              <p:grpSpPr>
                <a:xfrm>
                  <a:off x="729359" y="1628800"/>
                  <a:ext cx="9577064" cy="3024336"/>
                  <a:chOff x="716103" y="1844824"/>
                  <a:chExt cx="9577064" cy="3024336"/>
                </a:xfrm>
              </p:grpSpPr>
              <p:sp>
                <p:nvSpPr>
                  <p:cNvPr id="26" name="Rettangolo 25"/>
                  <p:cNvSpPr/>
                  <p:nvPr/>
                </p:nvSpPr>
                <p:spPr>
                  <a:xfrm>
                    <a:off x="716103" y="1844824"/>
                    <a:ext cx="9577064" cy="302433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it-IT"/>
                  </a:p>
                </p:txBody>
              </p:sp>
              <p:pic>
                <p:nvPicPr>
                  <p:cNvPr id="27" name="Picture 7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23" r="3287" b="16995"/>
                  <a:stretch/>
                </p:blipFill>
                <p:spPr bwMode="auto">
                  <a:xfrm>
                    <a:off x="843626" y="1988841"/>
                    <a:ext cx="2912533" cy="24025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" name="Picture 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87" b="28033"/>
                  <a:stretch/>
                </p:blipFill>
                <p:spPr bwMode="auto">
                  <a:xfrm>
                    <a:off x="3884455" y="1981640"/>
                    <a:ext cx="3141840" cy="24097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" name="Picture 10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44" b="5104"/>
                  <a:stretch/>
                </p:blipFill>
                <p:spPr bwMode="auto">
                  <a:xfrm>
                    <a:off x="7124814" y="1981640"/>
                    <a:ext cx="3019149" cy="2409739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3" name="CasellaDiTesto 3"/>
                <p:cNvSpPr txBox="1"/>
                <p:nvPr/>
              </p:nvSpPr>
              <p:spPr>
                <a:xfrm>
                  <a:off x="1323241" y="4211796"/>
                  <a:ext cx="1970275" cy="436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it-IT" b="1" dirty="0">
                      <a:solidFill>
                        <a:schemeClr val="bg1"/>
                      </a:solidFill>
                    </a:rPr>
                    <a:t>T2-weighted</a:t>
                  </a:r>
                </a:p>
              </p:txBody>
            </p:sp>
            <p:sp>
              <p:nvSpPr>
                <p:cNvPr id="24" name="CasellaDiTesto 10"/>
                <p:cNvSpPr txBox="1"/>
                <p:nvPr/>
              </p:nvSpPr>
              <p:spPr>
                <a:xfrm>
                  <a:off x="4689798" y="4221089"/>
                  <a:ext cx="1584176" cy="436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it-IT" b="1" dirty="0">
                      <a:solidFill>
                        <a:schemeClr val="bg1"/>
                      </a:solidFill>
                    </a:rPr>
                    <a:t>DIR</a:t>
                  </a:r>
                </a:p>
              </p:txBody>
            </p:sp>
            <p:sp>
              <p:nvSpPr>
                <p:cNvPr id="25" name="CasellaDiTesto 11"/>
                <p:cNvSpPr txBox="1"/>
                <p:nvPr/>
              </p:nvSpPr>
              <p:spPr>
                <a:xfrm>
                  <a:off x="7646817" y="4221089"/>
                  <a:ext cx="2045251" cy="4362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it-IT" b="1" dirty="0">
                      <a:solidFill>
                        <a:schemeClr val="bg1"/>
                      </a:solidFill>
                    </a:rPr>
                    <a:t>T1-weighted</a:t>
                  </a:r>
                </a:p>
              </p:txBody>
            </p:sp>
          </p:grpSp>
          <p:sp>
            <p:nvSpPr>
              <p:cNvPr id="21" name="Ovale 20"/>
              <p:cNvSpPr/>
              <p:nvPr/>
            </p:nvSpPr>
            <p:spPr>
              <a:xfrm rot="20331410">
                <a:off x="4430994" y="4749184"/>
                <a:ext cx="360040" cy="5040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</p:grpSp>
      </p:grpSp>
      <p:cxnSp>
        <p:nvCxnSpPr>
          <p:cNvPr id="31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Background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3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o 17"/>
          <p:cNvGrpSpPr>
            <a:grpSpLocks/>
          </p:cNvGrpSpPr>
          <p:nvPr/>
        </p:nvGrpSpPr>
        <p:grpSpPr bwMode="auto">
          <a:xfrm>
            <a:off x="396465" y="1344443"/>
            <a:ext cx="8496015" cy="2218777"/>
            <a:chOff x="-217631" y="810149"/>
            <a:chExt cx="9560133" cy="2218370"/>
          </a:xfrm>
        </p:grpSpPr>
        <p:sp>
          <p:nvSpPr>
            <p:cNvPr id="23" name="CasellaDiTesto 6"/>
            <p:cNvSpPr txBox="1">
              <a:spLocks noChangeArrowheads="1"/>
            </p:cNvSpPr>
            <p:nvPr/>
          </p:nvSpPr>
          <p:spPr bwMode="auto">
            <a:xfrm>
              <a:off x="7745623" y="2197674"/>
              <a:ext cx="1596879" cy="83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</a:tabLst>
                <a:defRPr sz="3200">
                  <a:solidFill>
                    <a:srgbClr val="000000"/>
                  </a:solidFill>
                  <a:latin typeface="Cambria" pitchFamily="18" charset="0"/>
                  <a:ea typeface="Microsoft YaHei" pitchFamily="34" charset="-122"/>
                  <a:cs typeface="Arial" pitchFamily="34" charset="0"/>
                </a:defRPr>
              </a:lvl1pPr>
              <a:lvl2pPr marL="379413" indent="777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760413" indent="1539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141413" indent="2301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1522413" indent="3063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19796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4368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28940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3512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1200" i="1">
                  <a:latin typeface="Calibri" pitchFamily="34" charset="0"/>
                </a:rPr>
                <a:t>Jean-Martin Charcot,</a:t>
              </a:r>
              <a:endParaRPr lang="it-IT" altLang="it-IT" sz="1200">
                <a:latin typeface="Calibri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it-IT" altLang="it-IT" sz="1200" i="1">
                  <a:latin typeface="Calibri" pitchFamily="34" charset="0"/>
                </a:rPr>
                <a:t>Leçons du mardi, 1868 </a:t>
              </a:r>
              <a:endParaRPr lang="it-IT" altLang="it-IT" sz="1200">
                <a:latin typeface="Calibri" pitchFamily="34" charset="0"/>
              </a:endParaRPr>
            </a:p>
          </p:txBody>
        </p:sp>
        <p:pic>
          <p:nvPicPr>
            <p:cNvPr id="24" name="Picture 2" descr="http://www.bkneuroland.fr/img/conferences/charcotricherbudapest/Diapositive00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36" b="63959"/>
            <a:stretch>
              <a:fillRect/>
            </a:stretch>
          </p:blipFill>
          <p:spPr bwMode="auto">
            <a:xfrm>
              <a:off x="3033695" y="1419622"/>
              <a:ext cx="1892686" cy="115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http://gallica.bnf.fr/ark:/12148/bpt6k56126487/f2.highr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68" r="9282" b="60599"/>
            <a:stretch>
              <a:fillRect/>
            </a:stretch>
          </p:blipFill>
          <p:spPr bwMode="auto">
            <a:xfrm>
              <a:off x="611560" y="1360196"/>
              <a:ext cx="2427339" cy="121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ttangolo 21"/>
            <p:cNvSpPr>
              <a:spLocks noChangeArrowheads="1"/>
            </p:cNvSpPr>
            <p:nvPr/>
          </p:nvSpPr>
          <p:spPr bwMode="auto">
            <a:xfrm>
              <a:off x="-217631" y="810149"/>
              <a:ext cx="7945928" cy="52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</a:tabLst>
                <a:defRPr sz="3200">
                  <a:solidFill>
                    <a:srgbClr val="000000"/>
                  </a:solidFill>
                  <a:latin typeface="Cambria" pitchFamily="18" charset="0"/>
                  <a:ea typeface="Microsoft YaHei" pitchFamily="34" charset="-122"/>
                  <a:cs typeface="Arial" pitchFamily="34" charset="0"/>
                </a:defRPr>
              </a:lvl1pPr>
              <a:lvl2pPr marL="379413" indent="7778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760413" indent="1539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141413" indent="23018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1522413" indent="30638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19796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4368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28940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351213" indent="3063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fr-FR" altLang="it-IT" sz="1400" dirty="0">
                  <a:latin typeface="Calibri" pitchFamily="34" charset="0"/>
                </a:rPr>
                <a:t>« de l'</a:t>
              </a:r>
              <a:r>
                <a:rPr lang="fr-FR" altLang="it-IT" sz="1400" b="1" dirty="0">
                  <a:latin typeface="Calibri" pitchFamily="34" charset="0"/>
                </a:rPr>
                <a:t>altération scléreuse </a:t>
              </a:r>
              <a:r>
                <a:rPr lang="fr-FR" altLang="it-IT" sz="1400" dirty="0">
                  <a:latin typeface="Calibri" pitchFamily="34" charset="0"/>
                </a:rPr>
                <a:t>en plaques </a:t>
              </a:r>
              <a:r>
                <a:rPr lang="fr-FR" altLang="it-IT" sz="1400" b="1" dirty="0">
                  <a:latin typeface="Calibri" pitchFamily="34" charset="0"/>
                </a:rPr>
                <a:t>disséminées</a:t>
              </a:r>
              <a:r>
                <a:rPr lang="fr-FR" altLang="it-IT" sz="1400" dirty="0">
                  <a:latin typeface="Calibri" pitchFamily="34" charset="0"/>
                </a:rPr>
                <a:t>, est surtout relative à la </a:t>
              </a:r>
              <a:r>
                <a:rPr lang="fr-FR" altLang="it-IT" sz="1400" b="1" dirty="0">
                  <a:latin typeface="Calibri" pitchFamily="34" charset="0"/>
                </a:rPr>
                <a:t>substance blanche</a:t>
              </a:r>
              <a:r>
                <a:rPr lang="fr-FR" altLang="it-IT" sz="1400" dirty="0">
                  <a:latin typeface="Calibri" pitchFamily="34" charset="0"/>
                </a:rPr>
                <a:t>, niais elle peut s'appliquer également, d’une manière générale au moins, à la </a:t>
              </a:r>
              <a:r>
                <a:rPr lang="fr-FR" altLang="it-IT" sz="1400" b="1" dirty="0">
                  <a:latin typeface="Calibri" pitchFamily="34" charset="0"/>
                </a:rPr>
                <a:t>substance grise »</a:t>
              </a:r>
              <a:endParaRPr lang="it-IT" altLang="it-IT" sz="1400" dirty="0">
                <a:latin typeface="Calibri" pitchFamily="34" charset="0"/>
              </a:endParaRPr>
            </a:p>
          </p:txBody>
        </p:sp>
        <p:pic>
          <p:nvPicPr>
            <p:cNvPr id="27" name="Picture 2" descr="http://www.bkneuroland.fr/img/conferences/charcotricherbudapest/Diapositive00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55" r="54636"/>
            <a:stretch>
              <a:fillRect/>
            </a:stretch>
          </p:blipFill>
          <p:spPr bwMode="auto">
            <a:xfrm>
              <a:off x="4926381" y="1419622"/>
              <a:ext cx="1877867" cy="115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 descr="Risultati immagini per jean-martin charcot">
              <a:extLst>
                <a:ext uri="{FF2B5EF4-FFF2-40B4-BE49-F238E27FC236}"/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297" y="901530"/>
              <a:ext cx="1601502" cy="1334791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uppo 28"/>
          <p:cNvGrpSpPr>
            <a:grpSpLocks/>
          </p:cNvGrpSpPr>
          <p:nvPr/>
        </p:nvGrpSpPr>
        <p:grpSpPr bwMode="auto">
          <a:xfrm>
            <a:off x="396465" y="1847676"/>
            <a:ext cx="3647159" cy="2863850"/>
            <a:chOff x="-2272530" y="1412776"/>
            <a:chExt cx="4103722" cy="2864148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72530" y="1772816"/>
              <a:ext cx="4103722" cy="250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CasellaDiTesto 20"/>
            <p:cNvSpPr txBox="1">
              <a:spLocks noChangeArrowheads="1"/>
            </p:cNvSpPr>
            <p:nvPr/>
          </p:nvSpPr>
          <p:spPr bwMode="auto">
            <a:xfrm>
              <a:off x="-2272530" y="1412776"/>
              <a:ext cx="4103722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tabLst>
                  <a:tab pos="569913" algn="l"/>
                  <a:tab pos="1484313" algn="l"/>
                  <a:tab pos="2398713" algn="l"/>
                  <a:tab pos="3313113" algn="l"/>
                  <a:tab pos="4227513" algn="l"/>
                  <a:tab pos="5141913" algn="l"/>
                  <a:tab pos="6056313" algn="l"/>
                  <a:tab pos="6970713" algn="l"/>
                  <a:tab pos="7885113" algn="l"/>
                  <a:tab pos="8799513" algn="l"/>
                  <a:tab pos="9713913" algn="l"/>
                </a:tabLst>
                <a:defRPr sz="3200">
                  <a:solidFill>
                    <a:srgbClr val="000000"/>
                  </a:solidFill>
                  <a:latin typeface="Cambria" pitchFamily="18" charset="0"/>
                  <a:ea typeface="Microsoft YaHei" pitchFamily="34" charset="-122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it-IT" altLang="it-IT" sz="1800" b="1" i="1" dirty="0">
                  <a:latin typeface="Calibri" pitchFamily="34" charset="0"/>
                </a:rPr>
                <a:t>Schumacher, 1965</a:t>
              </a:r>
            </a:p>
          </p:txBody>
        </p:sp>
        <p:sp>
          <p:nvSpPr>
            <p:cNvPr id="32" name="Rettangolo 3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2272530" y="1412776"/>
              <a:ext cx="4103722" cy="2859386"/>
            </a:xfrm>
            <a:prstGeom prst="rect">
              <a:avLst/>
            </a:prstGeom>
            <a:noFill/>
            <a:ln w="1905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2" descr="http://onlinelibrary.wiley.com/store/10.1002/ana.410130302/asset/410130302_ftp_p1.png?v=1&amp;s=67588a13c47fec657a34aaed9de282302d1a77a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-822" r="11234" b="73672"/>
          <a:stretch>
            <a:fillRect/>
          </a:stretch>
        </p:blipFill>
        <p:spPr bwMode="auto">
          <a:xfrm>
            <a:off x="867704" y="2601305"/>
            <a:ext cx="4607978" cy="2432050"/>
          </a:xfrm>
          <a:prstGeom prst="rect">
            <a:avLst/>
          </a:prstGeom>
          <a:solidFill>
            <a:schemeClr val="bg1"/>
          </a:solidFill>
          <a:ln w="19050">
            <a:solidFill>
              <a:srgbClr val="009999"/>
            </a:solidFill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99" y="2923134"/>
            <a:ext cx="4541666" cy="2433637"/>
          </a:xfrm>
          <a:prstGeom prst="rect">
            <a:avLst/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09" y="3246549"/>
            <a:ext cx="4756122" cy="2652713"/>
          </a:xfrm>
          <a:prstGeom prst="rect">
            <a:avLst/>
          </a:prstGeom>
          <a:noFill/>
          <a:ln w="1905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91" y="3789040"/>
            <a:ext cx="4629141" cy="2760662"/>
          </a:xfrm>
          <a:prstGeom prst="rect">
            <a:avLst/>
          </a:prstGeom>
          <a:noFill/>
          <a:ln w="1905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History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of MS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criteria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1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92197" y="1196752"/>
            <a:ext cx="8986663" cy="2592288"/>
            <a:chOff x="103734" y="1196752"/>
            <a:chExt cx="10111556" cy="2592288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03734" y="1196752"/>
              <a:ext cx="3590475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it-IT" altLang="it-IT" sz="2400" b="1" dirty="0">
                  <a:solidFill>
                    <a:srgbClr val="CC0066"/>
                  </a:solidFill>
                  <a:latin typeface="+mn-lt"/>
                </a:rPr>
                <a:t>DIS</a:t>
              </a:r>
              <a:r>
                <a:rPr lang="it-IT" altLang="it-IT" sz="2800" b="1" dirty="0">
                  <a:solidFill>
                    <a:srgbClr val="CC0066"/>
                  </a:solidFill>
                  <a:latin typeface="+mn-lt"/>
                </a:rPr>
                <a:t> </a:t>
              </a:r>
            </a:p>
            <a:p>
              <a:pPr marL="0" indent="0" algn="just">
                <a:buFontTx/>
                <a:buNone/>
              </a:pPr>
              <a:r>
                <a:rPr lang="en-US" altLang="it-IT" sz="2400" dirty="0">
                  <a:latin typeface="+mn-lt"/>
                  <a:sym typeface="Wingdings" panose="05000000000000000000" pitchFamily="2" charset="2"/>
                </a:rPr>
                <a:t>≥1 T2 asymptomatic lesion in at least 2 of 4 CNS areas:</a:t>
              </a:r>
            </a:p>
            <a:p>
              <a:pPr>
                <a:buFontTx/>
                <a:buNone/>
              </a:pPr>
              <a:endParaRPr lang="it-IT" altLang="it-IT" sz="2800" b="1" dirty="0">
                <a:solidFill>
                  <a:srgbClr val="CC0066"/>
                </a:solidFill>
                <a:latin typeface="+mn-lt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3601689" y="1412776"/>
              <a:ext cx="2118668" cy="2016661"/>
              <a:chOff x="1081409" y="1763524"/>
              <a:chExt cx="2118668" cy="2016661"/>
            </a:xfrm>
          </p:grpSpPr>
          <p:pic>
            <p:nvPicPr>
              <p:cNvPr id="9" name="Picture 12" descr="diapositiva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2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17" t="12158" r="20116" b="10815"/>
              <a:stretch>
                <a:fillRect/>
              </a:stretch>
            </p:blipFill>
            <p:spPr bwMode="auto">
              <a:xfrm>
                <a:off x="1441450" y="1763524"/>
                <a:ext cx="1398588" cy="168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CasellaDiTesto 1"/>
              <p:cNvSpPr txBox="1"/>
              <p:nvPr/>
            </p:nvSpPr>
            <p:spPr>
              <a:xfrm>
                <a:off x="1081409" y="3472408"/>
                <a:ext cx="2118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PERIVENTRICULAR</a:t>
                </a:r>
              </a:p>
            </p:txBody>
          </p:sp>
        </p:grpSp>
        <p:grpSp>
          <p:nvGrpSpPr>
            <p:cNvPr id="18" name="Gruppo 17"/>
            <p:cNvGrpSpPr/>
            <p:nvPr/>
          </p:nvGrpSpPr>
          <p:grpSpPr>
            <a:xfrm>
              <a:off x="5144294" y="1412776"/>
              <a:ext cx="2118668" cy="2016661"/>
              <a:chOff x="3200078" y="1763524"/>
              <a:chExt cx="2118668" cy="2016661"/>
            </a:xfrm>
          </p:grpSpPr>
          <p:pic>
            <p:nvPicPr>
              <p:cNvPr id="10" name="Picture 22" descr="2-1"/>
              <p:cNvPicPr>
                <a:picLocks noChangeArrowheads="1"/>
              </p:cNvPicPr>
              <p:nvPr/>
            </p:nvPicPr>
            <p:blipFill>
              <a:blip r:embed="rId4" cstate="print">
                <a:lum bright="24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60" t="22621" r="19553" b="12341"/>
              <a:stretch>
                <a:fillRect/>
              </a:stretch>
            </p:blipFill>
            <p:spPr bwMode="auto">
              <a:xfrm>
                <a:off x="3527870" y="1763524"/>
                <a:ext cx="1400400" cy="168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CasellaDiTesto 10"/>
              <p:cNvSpPr txBox="1"/>
              <p:nvPr/>
            </p:nvSpPr>
            <p:spPr>
              <a:xfrm>
                <a:off x="3200078" y="3472408"/>
                <a:ext cx="2118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JUXTACORTICAL</a:t>
                </a:r>
              </a:p>
            </p:txBody>
          </p:sp>
        </p:grpSp>
        <p:grpSp>
          <p:nvGrpSpPr>
            <p:cNvPr id="19" name="Gruppo 18"/>
            <p:cNvGrpSpPr/>
            <p:nvPr/>
          </p:nvGrpSpPr>
          <p:grpSpPr>
            <a:xfrm>
              <a:off x="6626026" y="1412776"/>
              <a:ext cx="2118668" cy="2016661"/>
              <a:chOff x="5185866" y="1763524"/>
              <a:chExt cx="2118668" cy="2016661"/>
            </a:xfrm>
          </p:grpSpPr>
          <p:pic>
            <p:nvPicPr>
              <p:cNvPr id="12" name="Picture 11" descr="sottotentoriale"/>
              <p:cNvPicPr>
                <a:picLocks noChangeArrowheads="1"/>
              </p:cNvPicPr>
              <p:nvPr/>
            </p:nvPicPr>
            <p:blipFill>
              <a:blip r:embed="rId5" cstate="print">
                <a:lum bright="6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4094" y="1763524"/>
                <a:ext cx="1400400" cy="168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5185866" y="3472408"/>
                <a:ext cx="2118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INFRATENTORIAL</a:t>
                </a:r>
              </a:p>
            </p:txBody>
          </p:sp>
        </p:grpSp>
        <p:grpSp>
          <p:nvGrpSpPr>
            <p:cNvPr id="20" name="Gruppo 19"/>
            <p:cNvGrpSpPr/>
            <p:nvPr/>
          </p:nvGrpSpPr>
          <p:grpSpPr>
            <a:xfrm>
              <a:off x="8096622" y="1322263"/>
              <a:ext cx="2118668" cy="2466777"/>
              <a:chOff x="7274098" y="1889035"/>
              <a:chExt cx="2118668" cy="2466777"/>
            </a:xfrm>
          </p:grpSpPr>
          <p:pic>
            <p:nvPicPr>
              <p:cNvPr id="14" name="Picture 40" descr="sheet5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2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07" t="20355" r="13954" b="10947"/>
              <a:stretch>
                <a:fillRect/>
              </a:stretch>
            </p:blipFill>
            <p:spPr bwMode="auto">
              <a:xfrm>
                <a:off x="7664574" y="1889035"/>
                <a:ext cx="1304925" cy="215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CasellaDiTesto 15"/>
              <p:cNvSpPr txBox="1"/>
              <p:nvPr/>
            </p:nvSpPr>
            <p:spPr>
              <a:xfrm>
                <a:off x="7274098" y="4048035"/>
                <a:ext cx="2118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SPINAL CORD</a:t>
                </a:r>
              </a:p>
            </p:txBody>
          </p:sp>
        </p:grpSp>
      </p:grpSp>
      <p:grpSp>
        <p:nvGrpSpPr>
          <p:cNvPr id="7" name="Gruppo 6"/>
          <p:cNvGrpSpPr/>
          <p:nvPr/>
        </p:nvGrpSpPr>
        <p:grpSpPr>
          <a:xfrm>
            <a:off x="104396" y="3297761"/>
            <a:ext cx="8353206" cy="3371602"/>
            <a:chOff x="117462" y="3297758"/>
            <a:chExt cx="9398807" cy="337160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7462" y="3297758"/>
              <a:ext cx="778360" cy="424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77825" indent="-37782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CC0066"/>
                  </a:solidFill>
                  <a:latin typeface="+mn-lt"/>
                </a:rPr>
                <a:t>DIT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48816" y="5746030"/>
              <a:ext cx="41460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1) A </a:t>
              </a:r>
              <a:r>
                <a:rPr lang="en-US" b="1" dirty="0">
                  <a:solidFill>
                    <a:srgbClr val="CC0066"/>
                  </a:solidFill>
                </a:rPr>
                <a:t>new T2 and/or GD-enhancing lesion </a:t>
              </a:r>
              <a:r>
                <a:rPr lang="en-US" dirty="0"/>
                <a:t>on follow-up MRI, irrespective of the timing of the baseline MRI</a:t>
              </a:r>
            </a:p>
          </p:txBody>
        </p:sp>
        <p:grpSp>
          <p:nvGrpSpPr>
            <p:cNvPr id="33" name="Gruppo 32"/>
            <p:cNvGrpSpPr/>
            <p:nvPr/>
          </p:nvGrpSpPr>
          <p:grpSpPr>
            <a:xfrm>
              <a:off x="288776" y="3808313"/>
              <a:ext cx="2118668" cy="1950715"/>
              <a:chOff x="1111846" y="4214589"/>
              <a:chExt cx="2118668" cy="1950715"/>
            </a:xfrm>
          </p:grpSpPr>
          <p:pic>
            <p:nvPicPr>
              <p:cNvPr id="22" name="Picture 26" descr="dp0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12000"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28" t="16402" r="17955" b="11035"/>
              <a:stretch>
                <a:fillRect/>
              </a:stretch>
            </p:blipFill>
            <p:spPr bwMode="auto">
              <a:xfrm>
                <a:off x="1490812" y="4214589"/>
                <a:ext cx="1360488" cy="158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CasellaDiTesto 30"/>
              <p:cNvSpPr txBox="1"/>
              <p:nvPr/>
            </p:nvSpPr>
            <p:spPr>
              <a:xfrm>
                <a:off x="1111846" y="5795972"/>
                <a:ext cx="211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BASELINE</a:t>
                </a:r>
              </a:p>
            </p:txBody>
          </p:sp>
        </p:grpSp>
        <p:grpSp>
          <p:nvGrpSpPr>
            <p:cNvPr id="34" name="Gruppo 33"/>
            <p:cNvGrpSpPr/>
            <p:nvPr/>
          </p:nvGrpSpPr>
          <p:grpSpPr>
            <a:xfrm>
              <a:off x="2088976" y="3801814"/>
              <a:ext cx="2767286" cy="1950715"/>
              <a:chOff x="2917106" y="4214589"/>
              <a:chExt cx="2767286" cy="1950715"/>
            </a:xfrm>
          </p:grpSpPr>
          <p:pic>
            <p:nvPicPr>
              <p:cNvPr id="23" name="Picture 27" descr="dp2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83" t="18768" r="17851" b="10684"/>
              <a:stretch>
                <a:fillRect/>
              </a:stretch>
            </p:blipFill>
            <p:spPr bwMode="auto">
              <a:xfrm>
                <a:off x="2917106" y="4214589"/>
                <a:ext cx="1435100" cy="1589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28" descr="gd2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5" t="17578" r="19095" b="9418"/>
              <a:stretch>
                <a:fillRect/>
              </a:stretch>
            </p:blipFill>
            <p:spPr bwMode="auto">
              <a:xfrm>
                <a:off x="4352206" y="4214589"/>
                <a:ext cx="1330325" cy="159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" name="Group 29"/>
              <p:cNvGrpSpPr>
                <a:grpSpLocks/>
              </p:cNvGrpSpPr>
              <p:nvPr/>
            </p:nvGrpSpPr>
            <p:grpSpPr bwMode="auto">
              <a:xfrm>
                <a:off x="3136454" y="4616996"/>
                <a:ext cx="2547938" cy="684212"/>
                <a:chOff x="3478" y="2579"/>
                <a:chExt cx="1605" cy="431"/>
              </a:xfrm>
            </p:grpSpPr>
            <p:sp>
              <p:nvSpPr>
                <p:cNvPr id="26" name="AutoShape 30"/>
                <p:cNvSpPr>
                  <a:spLocks noChangeArrowheads="1"/>
                </p:cNvSpPr>
                <p:nvPr/>
              </p:nvSpPr>
              <p:spPr bwMode="auto">
                <a:xfrm flipH="1">
                  <a:off x="4113" y="2829"/>
                  <a:ext cx="131" cy="113"/>
                </a:xfrm>
                <a:prstGeom prst="rightArrow">
                  <a:avLst>
                    <a:gd name="adj1" fmla="val 50000"/>
                    <a:gd name="adj2" fmla="val 28982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0"/>
                </a:p>
              </p:txBody>
            </p:sp>
            <p:sp>
              <p:nvSpPr>
                <p:cNvPr id="27" name="AutoShape 31"/>
                <p:cNvSpPr>
                  <a:spLocks noChangeArrowheads="1"/>
                </p:cNvSpPr>
                <p:nvPr/>
              </p:nvSpPr>
              <p:spPr bwMode="auto">
                <a:xfrm>
                  <a:off x="3478" y="2579"/>
                  <a:ext cx="131" cy="113"/>
                </a:xfrm>
                <a:prstGeom prst="rightArrow">
                  <a:avLst>
                    <a:gd name="adj1" fmla="val 50000"/>
                    <a:gd name="adj2" fmla="val 28982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0"/>
                </a:p>
              </p:txBody>
            </p:sp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auto">
                <a:xfrm>
                  <a:off x="4351" y="2623"/>
                  <a:ext cx="131" cy="113"/>
                </a:xfrm>
                <a:prstGeom prst="rightArrow">
                  <a:avLst>
                    <a:gd name="adj1" fmla="val 50000"/>
                    <a:gd name="adj2" fmla="val 28982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0"/>
                </a:p>
              </p:txBody>
            </p:sp>
            <p:sp>
              <p:nvSpPr>
                <p:cNvPr id="29" name="AutoShape 33"/>
                <p:cNvSpPr>
                  <a:spLocks noChangeArrowheads="1"/>
                </p:cNvSpPr>
                <p:nvPr/>
              </p:nvSpPr>
              <p:spPr bwMode="auto">
                <a:xfrm flipH="1">
                  <a:off x="4952" y="2897"/>
                  <a:ext cx="131" cy="113"/>
                </a:xfrm>
                <a:prstGeom prst="rightArrow">
                  <a:avLst>
                    <a:gd name="adj1" fmla="val 50000"/>
                    <a:gd name="adj2" fmla="val 28982"/>
                  </a:avLst>
                </a:prstGeom>
                <a:solidFill>
                  <a:srgbClr val="00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000" b="0"/>
                </a:p>
              </p:txBody>
            </p:sp>
          </p:grpSp>
          <p:sp>
            <p:nvSpPr>
              <p:cNvPr id="32" name="CasellaDiTesto 31"/>
              <p:cNvSpPr txBox="1"/>
              <p:nvPr/>
            </p:nvSpPr>
            <p:spPr>
              <a:xfrm>
                <a:off x="3200078" y="5795972"/>
                <a:ext cx="2118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FOLLOW-UP</a:t>
                </a:r>
              </a:p>
            </p:txBody>
          </p:sp>
        </p:grpSp>
        <p:sp>
          <p:nvSpPr>
            <p:cNvPr id="35" name="CasellaDiTesto 34"/>
            <p:cNvSpPr txBox="1"/>
            <p:nvPr/>
          </p:nvSpPr>
          <p:spPr>
            <a:xfrm>
              <a:off x="5599005" y="5733256"/>
              <a:ext cx="3917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2) Simultaneous presence of </a:t>
              </a:r>
              <a:r>
                <a:rPr lang="en-US" b="1" dirty="0">
                  <a:solidFill>
                    <a:srgbClr val="CC0066"/>
                  </a:solidFill>
                </a:rPr>
                <a:t>asymptomatic </a:t>
              </a:r>
              <a:r>
                <a:rPr lang="en-US" b="1" dirty="0" err="1">
                  <a:solidFill>
                    <a:srgbClr val="CC0066"/>
                  </a:solidFill>
                </a:rPr>
                <a:t>Gd</a:t>
              </a:r>
              <a:r>
                <a:rPr lang="en-US" b="1" dirty="0">
                  <a:solidFill>
                    <a:srgbClr val="CC0066"/>
                  </a:solidFill>
                </a:rPr>
                <a:t>-enhancing and non-enhancing lesions </a:t>
              </a:r>
              <a:r>
                <a:rPr lang="en-US" dirty="0"/>
                <a:t>at any time</a:t>
              </a:r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5976142" y="3828832"/>
              <a:ext cx="2912568" cy="1688400"/>
              <a:chOff x="4568230" y="3789040"/>
              <a:chExt cx="2912568" cy="1688400"/>
            </a:xfrm>
          </p:grpSpPr>
          <p:pic>
            <p:nvPicPr>
              <p:cNvPr id="36" name="Picture 41" descr="dp"/>
              <p:cNvPicPr>
                <a:picLocks noChangeArrowheads="1"/>
              </p:cNvPicPr>
              <p:nvPr/>
            </p:nvPicPr>
            <p:blipFill>
              <a:blip r:embed="rId10" cstate="print">
                <a:lum bright="12000" contrast="5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41" t="13794" r="20689" b="13792"/>
              <a:stretch>
                <a:fillRect/>
              </a:stretch>
            </p:blipFill>
            <p:spPr bwMode="auto">
              <a:xfrm>
                <a:off x="4568230" y="3789040"/>
                <a:ext cx="1400400" cy="168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6" descr="t1"/>
              <p:cNvPicPr>
                <a:picLocks noChangeArrowheads="1"/>
              </p:cNvPicPr>
              <p:nvPr/>
            </p:nvPicPr>
            <p:blipFill>
              <a:blip r:embed="rId11" cstate="print">
                <a:lum bright="36000" contrast="6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7" t="13794" r="22414" b="13792"/>
              <a:stretch>
                <a:fillRect/>
              </a:stretch>
            </p:blipFill>
            <p:spPr bwMode="auto">
              <a:xfrm>
                <a:off x="6080398" y="3789040"/>
                <a:ext cx="1400400" cy="1688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Rectangle 20"/>
          <p:cNvSpPr>
            <a:spLocks noChangeArrowheads="1"/>
          </p:cNvSpPr>
          <p:nvPr/>
        </p:nvSpPr>
        <p:spPr bwMode="auto">
          <a:xfrm rot="16200000">
            <a:off x="7753397" y="3758260"/>
            <a:ext cx="2456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it-IT" sz="1400" b="0" dirty="0" err="1">
                <a:latin typeface="+mn-lt"/>
              </a:rPr>
              <a:t>Polman</a:t>
            </a:r>
            <a:r>
              <a:rPr lang="fr-FR" altLang="it-IT" sz="1400" b="0" dirty="0">
                <a:latin typeface="+mn-lt"/>
              </a:rPr>
              <a:t> et al., Ann </a:t>
            </a:r>
            <a:r>
              <a:rPr lang="fr-FR" altLang="it-IT" sz="1400" b="0" dirty="0" err="1">
                <a:latin typeface="+mn-lt"/>
              </a:rPr>
              <a:t>Neurol</a:t>
            </a:r>
            <a:r>
              <a:rPr lang="fr-FR" altLang="it-IT" sz="1400" b="0" dirty="0">
                <a:latin typeface="+mn-lt"/>
              </a:rPr>
              <a:t> 2011</a:t>
            </a:r>
            <a:endParaRPr lang="es-ES" altLang="it-IT" sz="1400" b="0" dirty="0">
              <a:latin typeface="+mn-lt"/>
            </a:endParaRPr>
          </a:p>
        </p:txBody>
      </p:sp>
      <p:cxnSp>
        <p:nvCxnSpPr>
          <p:cNvPr id="40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Revised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McDonald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criteria</a:t>
            </a: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 2010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41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6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r="1904"/>
          <a:stretch>
            <a:fillRect/>
          </a:stretch>
        </p:blipFill>
        <p:spPr bwMode="auto">
          <a:xfrm>
            <a:off x="156194" y="1268771"/>
            <a:ext cx="8827959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1" y="4014799"/>
            <a:ext cx="874612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 bwMode="auto">
          <a:xfrm>
            <a:off x="3692313" y="5454650"/>
            <a:ext cx="511872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 bwMode="auto">
          <a:xfrm>
            <a:off x="211634" y="5678488"/>
            <a:ext cx="7479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o 8"/>
          <p:cNvGrpSpPr>
            <a:grpSpLocks/>
          </p:cNvGrpSpPr>
          <p:nvPr/>
        </p:nvGrpSpPr>
        <p:grpSpPr bwMode="auto">
          <a:xfrm>
            <a:off x="211636" y="5678488"/>
            <a:ext cx="8638900" cy="495300"/>
            <a:chOff x="238125" y="5678488"/>
            <a:chExt cx="9720263" cy="495300"/>
          </a:xfrm>
        </p:grpSpPr>
        <p:cxnSp>
          <p:nvCxnSpPr>
            <p:cNvPr id="11" name="Connettore 1 10"/>
            <p:cNvCxnSpPr/>
            <p:nvPr/>
          </p:nvCxnSpPr>
          <p:spPr bwMode="auto">
            <a:xfrm>
              <a:off x="8878888" y="5949950"/>
              <a:ext cx="10795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 bwMode="auto">
            <a:xfrm>
              <a:off x="238125" y="6173788"/>
              <a:ext cx="211455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 bwMode="auto">
            <a:xfrm>
              <a:off x="5705475" y="6173788"/>
              <a:ext cx="105886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e 13"/>
            <p:cNvSpPr/>
            <p:nvPr/>
          </p:nvSpPr>
          <p:spPr bwMode="auto">
            <a:xfrm>
              <a:off x="4243388" y="5678488"/>
              <a:ext cx="2114550" cy="3159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cxnSp>
        <p:nvCxnSpPr>
          <p:cNvPr id="15" name="Connettore 1 17">
            <a:extLst>
              <a:ext uri="{FF2B5EF4-FFF2-40B4-BE49-F238E27FC236}">
                <a16:creationId xmlns="" xmlns:a16="http://schemas.microsoft.com/office/drawing/2014/main" id="{7BAA952C-42BF-4183-BE7E-D45D9E600E20}"/>
              </a:ext>
            </a:extLst>
          </p:cNvPr>
          <p:cNvCxnSpPr/>
          <p:nvPr/>
        </p:nvCxnSpPr>
        <p:spPr>
          <a:xfrm>
            <a:off x="686403" y="1224000"/>
            <a:ext cx="7771199" cy="0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2493CC34-584E-44E2-A0BF-1256EB6AED41}"/>
              </a:ext>
            </a:extLst>
          </p:cNvPr>
          <p:cNvSpPr/>
          <p:nvPr/>
        </p:nvSpPr>
        <p:spPr>
          <a:xfrm>
            <a:off x="1046894" y="468000"/>
            <a:ext cx="7044955" cy="9905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86" tIns="46793" rIns="89986" bIns="46793" anchor="ctr" anchorCtr="0" compatLnSpc="1"/>
          <a:lstStyle/>
          <a:p>
            <a:pPr algn="ctr" hangingPunct="0">
              <a:tabLst>
                <a:tab pos="0" algn="l"/>
                <a:tab pos="914217" algn="l"/>
                <a:tab pos="1828434" algn="l"/>
                <a:tab pos="2742650" algn="l"/>
                <a:tab pos="3656868" algn="l"/>
                <a:tab pos="4571086" algn="l"/>
                <a:tab pos="5485302" algn="l"/>
                <a:tab pos="6399519" algn="l"/>
                <a:tab pos="7313737" algn="l"/>
                <a:tab pos="8227954" algn="l"/>
                <a:tab pos="9142171" algn="l"/>
                <a:tab pos="10056388" algn="l"/>
              </a:tabLst>
            </a:pPr>
            <a:r>
              <a:rPr lang="it-IT" sz="3199" b="1" dirty="0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2016 MAGNIMS MRI </a:t>
            </a:r>
            <a:r>
              <a:rPr lang="it-IT" sz="3199" b="1" dirty="0" err="1" smtClean="0">
                <a:solidFill>
                  <a:srgbClr val="009999"/>
                </a:solidFill>
                <a:latin typeface="Calibri" panose="020F0502020204030204" pitchFamily="34" charset="0"/>
                <a:ea typeface="Microsoft YaHei" pitchFamily="2"/>
                <a:cs typeface="Arial" pitchFamily="2"/>
              </a:rPr>
              <a:t>criteria</a:t>
            </a:r>
            <a:endParaRPr lang="it-IT" sz="3199" b="1" dirty="0">
              <a:solidFill>
                <a:srgbClr val="009999"/>
              </a:solidFill>
              <a:latin typeface="Calibri" panose="020F0502020204030204" pitchFamily="34" charset="0"/>
              <a:ea typeface="Microsoft YaHei" pitchFamily="2"/>
              <a:cs typeface="Arial" pitchFamily="2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20146</TotalTime>
  <Words>2339</Words>
  <Application>Microsoft Office PowerPoint</Application>
  <PresentationFormat>Presentazione su schermo (4:3)</PresentationFormat>
  <Paragraphs>476</Paragraphs>
  <Slides>27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Predefinito</vt:lpstr>
      <vt:lpstr>1_Predefinito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Centro Analisi Biosegnali</dc:creator>
  <cp:lastModifiedBy>Paolo Preziosa</cp:lastModifiedBy>
  <cp:revision>1518</cp:revision>
  <cp:lastPrinted>2019-04-23T14:14:01Z</cp:lastPrinted>
  <dcterms:created xsi:type="dcterms:W3CDTF">1999-06-03T16:41:30Z</dcterms:created>
  <dcterms:modified xsi:type="dcterms:W3CDTF">2019-06-14T16:05:07Z</dcterms:modified>
</cp:coreProperties>
</file>