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jpg" ContentType="image/jpeg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6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02" r:id="rId3"/>
    <p:sldMasterId id="2147483714" r:id="rId4"/>
    <p:sldMasterId id="2147483726" r:id="rId5"/>
    <p:sldMasterId id="2147483739" r:id="rId6"/>
    <p:sldMasterId id="2147483751" r:id="rId7"/>
    <p:sldMasterId id="2147483763" r:id="rId8"/>
    <p:sldMasterId id="2147483777" r:id="rId9"/>
    <p:sldMasterId id="2147483789" r:id="rId10"/>
    <p:sldMasterId id="2147483808" r:id="rId11"/>
    <p:sldMasterId id="2147483818" r:id="rId12"/>
    <p:sldMasterId id="2147483842" r:id="rId13"/>
    <p:sldMasterId id="2147483854" r:id="rId14"/>
    <p:sldMasterId id="2147483871" r:id="rId15"/>
    <p:sldMasterId id="2147483894" r:id="rId16"/>
    <p:sldMasterId id="2147483918" r:id="rId17"/>
  </p:sldMasterIdLst>
  <p:notesMasterIdLst>
    <p:notesMasterId r:id="rId69"/>
  </p:notesMasterIdLst>
  <p:handoutMasterIdLst>
    <p:handoutMasterId r:id="rId70"/>
  </p:handoutMasterIdLst>
  <p:sldIdLst>
    <p:sldId id="449" r:id="rId18"/>
    <p:sldId id="404" r:id="rId19"/>
    <p:sldId id="396" r:id="rId20"/>
    <p:sldId id="408" r:id="rId21"/>
    <p:sldId id="409" r:id="rId22"/>
    <p:sldId id="433" r:id="rId23"/>
    <p:sldId id="450" r:id="rId24"/>
    <p:sldId id="451" r:id="rId25"/>
    <p:sldId id="410" r:id="rId26"/>
    <p:sldId id="411" r:id="rId27"/>
    <p:sldId id="412" r:id="rId28"/>
    <p:sldId id="413" r:id="rId29"/>
    <p:sldId id="414" r:id="rId30"/>
    <p:sldId id="434" r:id="rId31"/>
    <p:sldId id="435" r:id="rId32"/>
    <p:sldId id="457" r:id="rId33"/>
    <p:sldId id="467" r:id="rId34"/>
    <p:sldId id="468" r:id="rId35"/>
    <p:sldId id="415" r:id="rId36"/>
    <p:sldId id="420" r:id="rId37"/>
    <p:sldId id="424" r:id="rId38"/>
    <p:sldId id="311" r:id="rId39"/>
    <p:sldId id="458" r:id="rId40"/>
    <p:sldId id="459" r:id="rId41"/>
    <p:sldId id="460" r:id="rId42"/>
    <p:sldId id="425" r:id="rId43"/>
    <p:sldId id="426" r:id="rId44"/>
    <p:sldId id="461" r:id="rId45"/>
    <p:sldId id="427" r:id="rId46"/>
    <p:sldId id="442" r:id="rId47"/>
    <p:sldId id="428" r:id="rId48"/>
    <p:sldId id="429" r:id="rId49"/>
    <p:sldId id="463" r:id="rId50"/>
    <p:sldId id="443" r:id="rId51"/>
    <p:sldId id="462" r:id="rId52"/>
    <p:sldId id="454" r:id="rId53"/>
    <p:sldId id="455" r:id="rId54"/>
    <p:sldId id="438" r:id="rId55"/>
    <p:sldId id="430" r:id="rId56"/>
    <p:sldId id="439" r:id="rId57"/>
    <p:sldId id="440" r:id="rId58"/>
    <p:sldId id="441" r:id="rId59"/>
    <p:sldId id="341" r:id="rId60"/>
    <p:sldId id="465" r:id="rId61"/>
    <p:sldId id="466" r:id="rId62"/>
    <p:sldId id="452" r:id="rId63"/>
    <p:sldId id="453" r:id="rId64"/>
    <p:sldId id="392" r:id="rId65"/>
    <p:sldId id="446" r:id="rId66"/>
    <p:sldId id="447" r:id="rId67"/>
    <p:sldId id="44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9FFFF"/>
    <a:srgbClr val="229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918" autoAdjust="0"/>
    <p:restoredTop sz="91009" autoAdjust="0"/>
  </p:normalViewPr>
  <p:slideViewPr>
    <p:cSldViewPr snapToGrid="0" snapToObjects="1">
      <p:cViewPr>
        <p:scale>
          <a:sx n="94" d="100"/>
          <a:sy n="94" d="100"/>
        </p:scale>
        <p:origin x="-1304" y="-312"/>
      </p:cViewPr>
      <p:guideLst>
        <p:guide orient="horz" pos="1794"/>
        <p:guide pos="2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8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8160584237342"/>
          <c:y val="0.116546687327959"/>
          <c:w val="0.887153757184025"/>
          <c:h val="0.7508684470355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 IFNB-1a 44 µg</c:v>
                </c:pt>
              </c:strCache>
            </c:strRef>
          </c:tx>
          <c:spPr>
            <a:ln w="28575" cap="rnd">
              <a:solidFill>
                <a:srgbClr val="4D4D4F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4D4D4F"/>
              </a:solidFill>
              <a:ln w="9525">
                <a:solidFill>
                  <a:srgbClr val="4D4D4F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rgbClr val="4D4D4F"/>
                </a:solidFill>
                <a:round/>
              </a:ln>
              <a:effectLst/>
            </c:spPr>
          </c:dPt>
          <c:dPt>
            <c:idx val="2"/>
            <c:bubble3D val="0"/>
            <c:spPr>
              <a:ln w="25400" cap="rnd">
                <a:solidFill>
                  <a:srgbClr val="4D4D4F"/>
                </a:solidFill>
                <a:round/>
              </a:ln>
              <a:effectLst/>
            </c:spPr>
          </c:dPt>
          <c:errBars>
            <c:errDir val="y"/>
            <c:errBarType val="both"/>
            <c:errValType val="cust"/>
            <c:noEndCap val="0"/>
            <c:plus>
              <c:numRef>
                <c:f>Sheet1!$F$2:$F$4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-0.143</c:v>
                  </c:pt>
                  <c:pt idx="2">
                    <c:v>-0.234</c:v>
                  </c:pt>
                </c:numCache>
              </c:numRef>
            </c:plus>
            <c:minus>
              <c:numRef>
                <c:f>Sheet1!$E$2:$E$4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-0.189</c:v>
                  </c:pt>
                  <c:pt idx="2">
                    <c:v>-0.289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4D4D4F"/>
                </a:solidFill>
                <a:round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0.0</c:v>
                </c:pt>
                <c:pt idx="1">
                  <c:v>-0.94</c:v>
                </c:pt>
                <c:pt idx="2">
                  <c:v>-1.488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Sheet1!$G$1</c:f>
              <c:strCache>
                <c:ptCount val="1"/>
                <c:pt idx="0">
                  <c:v>Alemtuzumab 12 mg</c:v>
                </c:pt>
              </c:strCache>
            </c:strRef>
          </c:tx>
          <c:spPr>
            <a:ln w="25400" cap="sq">
              <a:solidFill>
                <a:srgbClr val="0076C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0076C0"/>
              </a:solidFill>
              <a:ln w="9525">
                <a:solidFill>
                  <a:srgbClr val="0076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Sheet1!$K$2:$K$7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-0.157</c:v>
                  </c:pt>
                  <c:pt idx="2">
                    <c:v>-0.151</c:v>
                  </c:pt>
                  <c:pt idx="3">
                    <c:v>-0.183</c:v>
                  </c:pt>
                  <c:pt idx="4">
                    <c:v>-0.145</c:v>
                  </c:pt>
                  <c:pt idx="5">
                    <c:v>-0.144</c:v>
                  </c:pt>
                </c:numCache>
              </c:numRef>
            </c:plus>
            <c:minus>
              <c:numRef>
                <c:f>Sheet1!$J$2:$J$7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-0.073</c:v>
                  </c:pt>
                  <c:pt idx="2">
                    <c:v>-0.156</c:v>
                  </c:pt>
                  <c:pt idx="3">
                    <c:v>-0.131</c:v>
                  </c:pt>
                  <c:pt idx="4">
                    <c:v>-0.157</c:v>
                  </c:pt>
                  <c:pt idx="5">
                    <c:v>-0.169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76C0"/>
                </a:solidFill>
                <a:round/>
                <a:tailEnd w="lg" len="lg"/>
              </a:ln>
              <a:effectLst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0.0</c:v>
                </c:pt>
                <c:pt idx="1">
                  <c:v>-0.591</c:v>
                </c:pt>
                <c:pt idx="2">
                  <c:v>-0.867</c:v>
                </c:pt>
                <c:pt idx="3">
                  <c:v>-0.984</c:v>
                </c:pt>
                <c:pt idx="4">
                  <c:v>-1.134</c:v>
                </c:pt>
                <c:pt idx="5">
                  <c:v>-1.352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438952"/>
        <c:axId val="-2127435384"/>
      </c:scatterChart>
      <c:valAx>
        <c:axId val="-2127438952"/>
        <c:scaling>
          <c:orientation val="minMax"/>
          <c:max val="5.1"/>
          <c:min val="0.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2700" cap="sq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7435384"/>
        <c:crossesAt val="-1.8"/>
        <c:crossBetween val="midCat"/>
        <c:majorUnit val="1.0"/>
        <c:minorUnit val="0.2"/>
      </c:valAx>
      <c:valAx>
        <c:axId val="-2127435384"/>
        <c:scaling>
          <c:orientation val="minMax"/>
          <c:min val="-1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9525" cap="sq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7438952"/>
        <c:crossesAt val="0.0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200" baseline="0">
                <a:solidFill>
                  <a:srgbClr val="000000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0000"/>
                </a:solidFill>
                <a:latin typeface="Arial" panose="020B060402020202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463574866310161"/>
          <c:y val="0.0207673237753883"/>
          <c:w val="0.53642513368984"/>
          <c:h val="0.14832855436081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9409-8906-C045-AF1E-B6AC8AE22BCC}" type="datetimeFigureOut">
              <a:rPr lang="es-ES" smtClean="0"/>
              <a:t>28/10/17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8143-F2BC-A841-9206-3D865597C6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9576-E4C9-2C45-BB44-AE73EFCB4FD5}" type="datetimeFigureOut">
              <a:rPr lang="es-ES" smtClean="0"/>
              <a:t>28/10/17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28EDE-52A8-1A42-A8D0-090F67EBF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3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473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47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17B5A4C-4EBF-D340-901A-6A1F1FDF65BB}" type="slidenum">
              <a:rPr lang="es-ES" sz="1200">
                <a:solidFill>
                  <a:srgbClr val="000000"/>
                </a:solidFill>
              </a:rPr>
              <a:pPr eaLnBrk="1" hangingPunct="1"/>
              <a:t>3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0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958">
              <a:spcBef>
                <a:spcPct val="0"/>
              </a:spcBef>
            </a:pPr>
            <a:r>
              <a:rPr lang="es-ES_tradnl">
                <a:latin typeface="Calibri" charset="0"/>
              </a:rPr>
              <a:t>En concreto, para PCVC, el punto de corte fue de -0,86%, con sensibilidad del 71% y especif. de 65,5%. Para el %cVSB, la sens. fue de 85,3% y la esp. de 43,8%.</a:t>
            </a:r>
          </a:p>
          <a:p>
            <a:pPr defTabSz="912958">
              <a:spcBef>
                <a:spcPct val="0"/>
              </a:spcBef>
            </a:pPr>
            <a:endParaRPr lang="es-ES_tradnl">
              <a:latin typeface="Calibri" charset="0"/>
            </a:endParaRPr>
          </a:p>
        </p:txBody>
      </p:sp>
      <p:sp>
        <p:nvSpPr>
          <p:cNvPr id="4218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2016104-65E3-364D-9D45-FC977515A6FA}" type="slidenum">
              <a:rPr lang="es-ES_tradnl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30</a:t>
            </a:fld>
            <a:endParaRPr lang="es-ES_tradnl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51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F71D5D8-AC03-8D45-9256-749E60057B2E}" type="slidenum">
              <a:rPr lang="es-E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s-E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ECAC9EEC-6082-5543-857F-ECB2AA2D1EAE}" type="slidenum">
              <a:rPr lang="en-GB" sz="1200">
                <a:solidFill>
                  <a:srgbClr val="000000"/>
                </a:solidFill>
              </a:rPr>
              <a:pPr eaLnBrk="1" hangingPunct="1"/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/>
              <a:t>Aquest efecte protector també és present a les formes SP. Aquestes són dades d’atròfia obtengudes amb tècniques no massa desenvolupades però que són capaces de trobar diferències a favor de l’IFN.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4BC0177-3851-E340-9EE7-2E44303C4BCD}" type="slidenum">
              <a:rPr lang="en-GB" sz="1200">
                <a:solidFill>
                  <a:srgbClr val="000000"/>
                </a:solidFill>
              </a:rPr>
              <a:pPr eaLnBrk="1" hangingPunct="1"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/>
              <a:t>Aquest efecte protector també és present a les formes SP. Aquestes són dades d’atròfia obtengudes amb tècniques no massa desenvolupades però que són capaces de trobar diferències a favor de l’IFN.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E0EFE32-6831-6E4C-9C2B-ED4E2A99F55B}" type="slidenum">
              <a:rPr lang="en-GB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/>
              <a:t>Aquest efecte protector també és present a les formes SP. Aquestes són dades d’atròfia obtengudes amb tècniques no massa desenvolupades però que són capaces de trobar diferències a favor de l’IFN.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E9819864-11F9-4740-B40E-F3CBAA8B760E}" type="slidenum">
              <a:rPr lang="en-GB" sz="1200">
                <a:solidFill>
                  <a:srgbClr val="000000"/>
                </a:solidFill>
              </a:rPr>
              <a:pPr eaLnBrk="1" hangingPunct="1"/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/>
              <a:t>Aquest efecte protector també és present a les formes SP. Aquestes són dades d’atròfia obtengudes amb tècniques no massa desenvolupades però que són capaces de trobar diferències a favor de l’IFN.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7893"/>
            <a:ext cx="4941072" cy="34281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2" tIns="44059" rIns="88112" bIns="44059"/>
          <a:lstStyle/>
          <a:p>
            <a:pPr marL="168353" indent="-168353">
              <a:buFontTx/>
              <a:buChar char="•"/>
              <a:defRPr/>
            </a:pPr>
            <a:r>
              <a:rPr lang="en-GB" dirty="0">
                <a:cs typeface="+mn-cs"/>
              </a:rPr>
              <a:t>In the FREEDOMS study,</a:t>
            </a:r>
          </a:p>
          <a:p>
            <a:pPr marL="344360" lvl="1" indent="-171414">
              <a:buFont typeface="Arial" charset="0"/>
              <a:buChar char="–"/>
              <a:defRPr/>
            </a:pPr>
            <a:r>
              <a:rPr lang="en-US" dirty="0" err="1"/>
              <a:t>fingolimod</a:t>
            </a:r>
            <a:r>
              <a:rPr lang="en-US" dirty="0"/>
              <a:t> 0.5 mg reduced the whole brain volume loss </a:t>
            </a:r>
            <a:r>
              <a:rPr lang="en-US" dirty="0" err="1"/>
              <a:t>vs</a:t>
            </a:r>
            <a:r>
              <a:rPr lang="en-US" dirty="0"/>
              <a:t> placebo by approximately 35% over the first 6 months of treatment; mean percent brain volume change was -0.22 for </a:t>
            </a:r>
            <a:r>
              <a:rPr lang="en-US" dirty="0" err="1"/>
              <a:t>fingolimod</a:t>
            </a:r>
            <a:r>
              <a:rPr lang="en-US" dirty="0"/>
              <a:t> 0.5 mg compared with</a:t>
            </a:r>
            <a:br>
              <a:rPr lang="en-US" dirty="0"/>
            </a:br>
            <a:r>
              <a:rPr lang="en-US" dirty="0"/>
              <a:t>-0.34 for placebo (p=0.006)</a:t>
            </a:r>
          </a:p>
          <a:p>
            <a:pPr marL="344360" lvl="1" indent="-171414">
              <a:buFont typeface="Arial" charset="0"/>
              <a:buChar char="–"/>
              <a:defRPr/>
            </a:pPr>
            <a:r>
              <a:rPr lang="en-US" dirty="0"/>
              <a:t>this statistically significant reduction in rate of brain atrophy was sustained throughout the study; </a:t>
            </a:r>
            <a:r>
              <a:rPr lang="en-GB" dirty="0">
                <a:ea typeface="MS PGothic" charset="0"/>
                <a:cs typeface="MS PGothic" charset="0"/>
              </a:rPr>
              <a:t>at Month 24, the relative reduction in the mean change in brain volume was 35% for </a:t>
            </a:r>
            <a:r>
              <a:rPr lang="en-GB" dirty="0" err="1">
                <a:ea typeface="MS PGothic" charset="0"/>
                <a:cs typeface="MS PGothic" charset="0"/>
              </a:rPr>
              <a:t>fingolimod</a:t>
            </a:r>
            <a:r>
              <a:rPr lang="en-GB" dirty="0">
                <a:ea typeface="MS PGothic" charset="0"/>
                <a:cs typeface="MS PGothic" charset="0"/>
              </a:rPr>
              <a:t> </a:t>
            </a:r>
            <a:br>
              <a:rPr lang="en-GB" dirty="0">
                <a:ea typeface="MS PGothic" charset="0"/>
                <a:cs typeface="MS PGothic" charset="0"/>
              </a:rPr>
            </a:br>
            <a:r>
              <a:rPr lang="en-GB" dirty="0">
                <a:ea typeface="MS PGothic" charset="0"/>
                <a:cs typeface="MS PGothic" charset="0"/>
              </a:rPr>
              <a:t>0.5 mg </a:t>
            </a:r>
            <a:r>
              <a:rPr lang="en-GB" dirty="0" err="1">
                <a:ea typeface="MS PGothic" charset="0"/>
                <a:cs typeface="MS PGothic" charset="0"/>
              </a:rPr>
              <a:t>vs</a:t>
            </a:r>
            <a:r>
              <a:rPr lang="en-GB" dirty="0">
                <a:ea typeface="MS PGothic" charset="0"/>
                <a:cs typeface="MS PGothic" charset="0"/>
              </a:rPr>
              <a:t> placebo (-0.84 </a:t>
            </a:r>
            <a:r>
              <a:rPr lang="en-GB" dirty="0" err="1">
                <a:ea typeface="MS PGothic" charset="0"/>
                <a:cs typeface="MS PGothic" charset="0"/>
              </a:rPr>
              <a:t>vs</a:t>
            </a:r>
            <a:r>
              <a:rPr lang="en-GB" dirty="0">
                <a:ea typeface="MS PGothic" charset="0"/>
                <a:cs typeface="MS PGothic" charset="0"/>
              </a:rPr>
              <a:t> -1.31 for </a:t>
            </a:r>
            <a:r>
              <a:rPr lang="en-GB" dirty="0" err="1">
                <a:ea typeface="MS PGothic" charset="0"/>
                <a:cs typeface="MS PGothic" charset="0"/>
              </a:rPr>
              <a:t>fingolimod</a:t>
            </a:r>
            <a:r>
              <a:rPr lang="en-GB" dirty="0">
                <a:ea typeface="MS PGothic" charset="0"/>
                <a:cs typeface="MS PGothic" charset="0"/>
              </a:rPr>
              <a:t> 0.5 mg and placebo, respectively, p&lt;0.001</a:t>
            </a:r>
            <a:r>
              <a:rPr lang="en-GB" dirty="0" smtClean="0">
                <a:ea typeface="MS PGothic" charset="0"/>
                <a:cs typeface="MS PGothic" charset="0"/>
              </a:rPr>
              <a:t>)</a:t>
            </a:r>
          </a:p>
          <a:p>
            <a:pPr marL="172946" lvl="1">
              <a:defRPr/>
            </a:pPr>
            <a:endParaRPr lang="en-GB" baseline="30000" dirty="0" smtClean="0">
              <a:ea typeface="MS PGothic" charset="0"/>
              <a:cs typeface="MS PGothic" charset="0"/>
            </a:endParaRPr>
          </a:p>
          <a:p>
            <a:pPr marL="172946" lvl="1">
              <a:defRPr/>
            </a:pPr>
            <a:endParaRPr lang="en-GB" baseline="30000" dirty="0" smtClean="0">
              <a:ea typeface="MS PGothic" charset="0"/>
              <a:cs typeface="MS PGothic" charset="0"/>
            </a:endParaRPr>
          </a:p>
          <a:p>
            <a:pPr marL="172946" lvl="1">
              <a:defRPr/>
            </a:pPr>
            <a:endParaRPr lang="en-GB" baseline="30000" dirty="0" smtClean="0">
              <a:ea typeface="MS PGothic" charset="0"/>
              <a:cs typeface="MS PGothic" charset="0"/>
            </a:endParaRPr>
          </a:p>
          <a:p>
            <a:pPr marL="172946" lvl="1">
              <a:defRPr/>
            </a:pPr>
            <a:r>
              <a:rPr lang="en-GB" baseline="30000" dirty="0" smtClean="0">
                <a:ea typeface="MS PGothic" charset="0"/>
                <a:cs typeface="MS PGothic" charset="0"/>
              </a:rPr>
              <a:t>It</a:t>
            </a:r>
            <a:r>
              <a:rPr lang="en-GB" dirty="0" smtClean="0">
                <a:ea typeface="MS PGothic" charset="0"/>
                <a:cs typeface="MS PGothic" charset="0"/>
              </a:rPr>
              <a:t> does not seem to be best option here as we are meant to talk </a:t>
            </a:r>
            <a:r>
              <a:rPr lang="en-GB" dirty="0" err="1" smtClean="0">
                <a:ea typeface="MS PGothic" charset="0"/>
                <a:cs typeface="MS PGothic" charset="0"/>
              </a:rPr>
              <a:t>avout</a:t>
            </a:r>
            <a:r>
              <a:rPr lang="en-GB" dirty="0" smtClean="0">
                <a:ea typeface="MS PGothic" charset="0"/>
                <a:cs typeface="MS PGothic" charset="0"/>
              </a:rPr>
              <a:t> long-term.</a:t>
            </a:r>
            <a:endParaRPr lang="en-GB" baseline="30000" dirty="0" smtClean="0">
              <a:ea typeface="MS PGothic" charset="0"/>
              <a:cs typeface="MS PGothic" charset="0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defTabSz="879253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defTabSz="879253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defTabSz="879253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defTabSz="879253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defTabSz="8792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defTabSz="8792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defTabSz="8792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defTabSz="87925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CA8D6E7-B882-CC4C-8F57-B2DDA43A8914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 IFNB-1a </a:t>
            </a:r>
            <a:r>
              <a:rPr lang="en-US" dirty="0" err="1" smtClean="0"/>
              <a:t>Yr</a:t>
            </a:r>
            <a:r>
              <a:rPr lang="en-US" dirty="0" smtClean="0"/>
              <a:t> 0-2 data: AAN2015 Coles 323/324 BPF poster, figure 1</a:t>
            </a:r>
          </a:p>
          <a:p>
            <a:r>
              <a:rPr lang="en-US" dirty="0" smtClean="0"/>
              <a:t>Alemtuzumab </a:t>
            </a:r>
            <a:r>
              <a:rPr lang="en-US" baseline="0" dirty="0" smtClean="0"/>
              <a:t>: TEX-MRI-BPF-323.rtf,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A35C-CC6A-42C7-9164-D651F09AAE5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05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1C68E85-52EF-CA48-AC93-B3B30BD1D40F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/>
              <a:t>És molt important assenyalar, com mostra aquesta regressió logística, que per predir l’EDSS als vuit anys, el paràmetre MRI més important és l’evolució de l’atròfia cerebral durant l’estudi.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97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877948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288984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42343149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043767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nded temp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TE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907088"/>
            <a:ext cx="2384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3438" y="1885950"/>
            <a:ext cx="6691312" cy="1724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944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35025" y="4300538"/>
            <a:ext cx="7472363" cy="1355725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723016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55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01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45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43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9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542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591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86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14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0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68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044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5517687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22429" y="1981200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rgbClr val="4597A0"/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noProof="0" smtClean="0"/>
              <a:t>Click to edit Master subtitle style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7145923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4597A0"/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060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noProof="0" smtClean="0"/>
              <a:t>Click to edit Master subtitle style</a:t>
            </a:r>
            <a:endParaRPr lang="es-ES_tradnl" noProof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0" y="3515105"/>
            <a:ext cx="7772400" cy="0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25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  <a:prstGeom prst="rect">
            <a:avLst/>
          </a:prstGeom>
        </p:spPr>
        <p:txBody>
          <a:bodyPr anchor="b"/>
          <a:lstStyle>
            <a:lvl1pPr algn="r">
              <a:defRPr sz="3600" b="1">
                <a:solidFill>
                  <a:srgbClr val="4597A0"/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0606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noProof="0" smtClean="0"/>
              <a:t>Click to edit Master subtitle style</a:t>
            </a:r>
            <a:endParaRPr lang="es-ES_tradnl" noProof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35000" y="3515105"/>
            <a:ext cx="7772400" cy="0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5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8857013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4597A0"/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7952600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4597A0"/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8871315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646949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438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559232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6023337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6124593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3876251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897770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69228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5653686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75870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748425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899890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2847090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7499764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354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7899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0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99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7D5981-82CF-4C42-8AC2-30EB17DF501B}" type="datetimeFigureOut">
              <a:rPr lang="en-US" smtClean="0">
                <a:solidFill>
                  <a:prstClr val="black"/>
                </a:solidFill>
              </a:rPr>
              <a:pPr/>
              <a:t>28/10/17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1F7BE-B1D4-9444-87C0-99AFF60135F3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8295180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5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01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36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99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6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4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7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1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730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132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383102"/>
            <a:ext cx="854551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1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5360258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0038" y="1905000"/>
            <a:ext cx="8545512" cy="1184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0038" y="1295400"/>
            <a:ext cx="8545512" cy="460177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84162" indent="0" algn="ctr">
              <a:buNone/>
              <a:defRPr sz="1400" b="1">
                <a:solidFill>
                  <a:schemeClr val="bg1"/>
                </a:solidFill>
              </a:defRPr>
            </a:lvl2pPr>
            <a:lvl3pPr marL="569912" indent="0" algn="ctr">
              <a:buNone/>
              <a:defRPr sz="1400" b="1">
                <a:solidFill>
                  <a:schemeClr val="bg1"/>
                </a:solidFill>
              </a:defRPr>
            </a:lvl3pPr>
            <a:lvl4pPr marL="801687" indent="0" algn="ctr">
              <a:buNone/>
              <a:defRPr sz="1400" b="1">
                <a:solidFill>
                  <a:schemeClr val="bg1"/>
                </a:solidFill>
              </a:defRPr>
            </a:lvl4pPr>
            <a:lvl5pPr marL="1027113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0038" y="1"/>
            <a:ext cx="86915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990600" y="2057400"/>
            <a:ext cx="7391400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143000" y="1567934"/>
            <a:ext cx="7086600" cy="369332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4162" indent="0" algn="ctr">
              <a:buNone/>
              <a:defRPr b="1">
                <a:solidFill>
                  <a:schemeClr val="bg1"/>
                </a:solidFill>
              </a:defRPr>
            </a:lvl2pPr>
            <a:lvl3pPr marL="569912" indent="0" algn="ctr">
              <a:buNone/>
              <a:defRPr b="1">
                <a:solidFill>
                  <a:schemeClr val="bg1"/>
                </a:solidFill>
              </a:defRPr>
            </a:lvl3pPr>
            <a:lvl4pPr marL="801687" indent="0" algn="ctr">
              <a:buNone/>
              <a:defRPr b="1">
                <a:solidFill>
                  <a:schemeClr val="bg1"/>
                </a:solidFill>
              </a:defRPr>
            </a:lvl4pPr>
            <a:lvl5pPr marL="102711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090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0038" y="1"/>
            <a:ext cx="86915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143000" y="1567934"/>
            <a:ext cx="7086600" cy="369332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4162" indent="0" algn="ctr">
              <a:buNone/>
              <a:defRPr b="1">
                <a:solidFill>
                  <a:schemeClr val="bg1"/>
                </a:solidFill>
              </a:defRPr>
            </a:lvl2pPr>
            <a:lvl3pPr marL="569912" indent="0" algn="ctr">
              <a:buNone/>
              <a:defRPr b="1">
                <a:solidFill>
                  <a:schemeClr val="bg1"/>
                </a:solidFill>
              </a:defRPr>
            </a:lvl3pPr>
            <a:lvl4pPr marL="801687" indent="0" algn="ctr">
              <a:buNone/>
              <a:defRPr b="1">
                <a:solidFill>
                  <a:schemeClr val="bg1"/>
                </a:solidFill>
              </a:defRPr>
            </a:lvl4pPr>
            <a:lvl5pPr marL="1027113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1989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2359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w Modul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5613" y="1398588"/>
            <a:ext cx="8223250" cy="4725121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  <a:lvl2pPr>
              <a:lnSpc>
                <a:spcPct val="95000"/>
              </a:lnSpc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44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1236-4FA7-4A7F-9ED8-4A42CF534D99}" type="slidenum">
              <a:rPr lang="en-US">
                <a:solidFill>
                  <a:srgbClr val="66676A"/>
                </a:solidFill>
                <a:latin typeface="Arial"/>
              </a:rPr>
              <a:pPr>
                <a:defRPr/>
              </a:pPr>
              <a:t>‹Nr.›</a:t>
            </a:fld>
            <a:endParaRPr lang="en-US" dirty="0">
              <a:solidFill>
                <a:srgbClr val="66676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38946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png" descr="2008_logoC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513" y="6034862"/>
            <a:ext cx="1439864" cy="67786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0" name="CEMCAT_APR2016_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688" y="254282"/>
            <a:ext cx="2860403" cy="1148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_VH_Hospital_Campus_Master_RGB_blue (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53" y="6100333"/>
            <a:ext cx="1675937" cy="5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7143"/>
      </p:ext>
    </p:extLst>
  </p:cSld>
  <p:clrMapOvr>
    <a:masterClrMapping/>
  </p:clrMapOvr>
  <p:transition xmlns:p14="http://schemas.microsoft.com/office/powerpoint/2010/main"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854441"/>
      </p:ext>
    </p:extLst>
  </p:cSld>
  <p:clrMapOvr>
    <a:masterClrMapping/>
  </p:clrMapOvr>
  <p:transition xmlns:p14="http://schemas.microsoft.com/office/powerpoint/2010/main"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37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2801953" y="6034862"/>
            <a:ext cx="3279423" cy="677866"/>
            <a:chOff x="2801953" y="6034862"/>
            <a:chExt cx="3279423" cy="677866"/>
          </a:xfrm>
        </p:grpSpPr>
        <p:pic>
          <p:nvPicPr>
            <p:cNvPr id="10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41512" y="6034862"/>
              <a:ext cx="1439864" cy="677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n 10" descr="logo_VH_Hospital_Campus_Master_RGB_blue (2)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53" y="6100333"/>
              <a:ext cx="1675937" cy="513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5683459"/>
      </p:ext>
    </p:extLst>
  </p:cSld>
  <p:clrMapOvr>
    <a:masterClrMapping/>
  </p:clrMapOvr>
  <p:transition xmlns:p14="http://schemas.microsoft.com/office/powerpoint/2010/main"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50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199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228413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1475448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5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63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pic>
        <p:nvPicPr>
          <p:cNvPr id="69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930477"/>
      </p:ext>
    </p:extLst>
  </p:cSld>
  <p:clrMapOvr>
    <a:masterClrMapping/>
  </p:clrMapOvr>
  <p:transition xmlns:p14="http://schemas.microsoft.com/office/powerpoint/2010/main"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89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25639"/>
      </p:ext>
    </p:extLst>
  </p:cSld>
  <p:clrMapOvr>
    <a:masterClrMapping/>
  </p:clrMapOvr>
  <p:transition xmlns:p14="http://schemas.microsoft.com/office/powerpoint/2010/main"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00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199" y="160832"/>
            <a:ext cx="3008315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06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603652"/>
      </p:ext>
    </p:extLst>
  </p:cSld>
  <p:clrMapOvr>
    <a:masterClrMapping/>
  </p:clrMapOvr>
  <p:transition xmlns:p14="http://schemas.microsoft.com/office/powerpoint/2010/main"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EMCAT_APR2016_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" name="Group 117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15" name="image1.png" descr="unic-hvh-trans.gif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2.png" descr="2008_logoCAT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712051"/>
      </p:ext>
    </p:extLst>
  </p:cSld>
  <p:clrMapOvr>
    <a:masterClrMapping/>
  </p:clrMapOvr>
  <p:transition xmlns:p14="http://schemas.microsoft.com/office/powerpoint/2010/main"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28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3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371055"/>
      </p:ext>
    </p:extLst>
  </p:cSld>
  <p:clrMapOvr>
    <a:masterClrMapping/>
  </p:clrMapOvr>
  <p:transition xmlns:p14="http://schemas.microsoft.com/office/powerpoint/2010/main"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41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300962" y="274638"/>
            <a:ext cx="6019801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6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738020"/>
      </p:ext>
    </p:extLst>
  </p:cSld>
  <p:clrMapOvr>
    <a:masterClrMapping/>
  </p:clrMapOvr>
  <p:transition xmlns:p14="http://schemas.microsoft.com/office/powerpoint/2010/main"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530609"/>
      </p:ext>
    </p:extLst>
  </p:cSld>
  <p:clrMapOvr>
    <a:masterClrMapping/>
  </p:clrMapOvr>
  <p:transition xmlns:p14="http://schemas.microsoft.com/office/powerpoint/2010/main"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669861"/>
      </p:ext>
    </p:extLst>
  </p:cSld>
  <p:clrMapOvr>
    <a:masterClrMapping/>
  </p:clrMapOvr>
  <p:transition xmlns:p14="http://schemas.microsoft.com/office/powerpoint/2010/main"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099068"/>
      </p:ext>
    </p:extLst>
  </p:cSld>
  <p:clrMapOvr>
    <a:masterClrMapping/>
  </p:clrMapOvr>
  <p:transition xmlns:p14="http://schemas.microsoft.com/office/powerpoint/2010/main"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149281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321543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916696"/>
      </p:ext>
    </p:extLst>
  </p:cSld>
  <p:clrMapOvr>
    <a:masterClrMapping/>
  </p:clrMapOvr>
  <p:transition xmlns:p14="http://schemas.microsoft.com/office/powerpoint/2010/main"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109651"/>
      </p:ext>
    </p:extLst>
  </p:cSld>
  <p:clrMapOvr>
    <a:masterClrMapping/>
  </p:clrMapOvr>
  <p:transition xmlns:p14="http://schemas.microsoft.com/office/powerpoint/2010/main"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300857"/>
      </p:ext>
    </p:extLst>
  </p:cSld>
  <p:clrMapOvr>
    <a:masterClrMapping/>
  </p:clrMapOvr>
  <p:transition xmlns:p14="http://schemas.microsoft.com/office/powerpoint/2010/main"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573254"/>
      </p:ext>
    </p:extLst>
  </p:cSld>
  <p:clrMapOvr>
    <a:masterClrMapping/>
  </p:clrMapOvr>
  <p:transition xmlns:p14="http://schemas.microsoft.com/office/powerpoint/2010/main"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68718"/>
      </p:ext>
    </p:extLst>
  </p:cSld>
  <p:clrMapOvr>
    <a:masterClrMapping/>
  </p:clrMapOvr>
  <p:transition xmlns:p14="http://schemas.microsoft.com/office/powerpoint/2010/main"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261537"/>
      </p:ext>
    </p:extLst>
  </p:cSld>
  <p:clrMapOvr>
    <a:masterClrMapping/>
  </p:clrMapOvr>
  <p:transition xmlns:p14="http://schemas.microsoft.com/office/powerpoint/2010/main"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036356"/>
      </p:ext>
    </p:extLst>
  </p:cSld>
  <p:clrMapOvr>
    <a:masterClrMapping/>
  </p:clrMapOvr>
  <p:transition xmlns:p14="http://schemas.microsoft.com/office/powerpoint/2010/main"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png" descr="2008_logoC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513" y="6034862"/>
            <a:ext cx="1439864" cy="67786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0" name="CEMCAT_APR2016_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688" y="254282"/>
            <a:ext cx="2860403" cy="1148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_VH_Hospital_Campus_Master_RGB_blue (2)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53" y="6100333"/>
            <a:ext cx="1675937" cy="5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8076"/>
      </p:ext>
    </p:extLst>
  </p:cSld>
  <p:clrMapOvr>
    <a:masterClrMapping/>
  </p:clrMapOvr>
  <p:transition xmlns:p14="http://schemas.microsoft.com/office/powerpoint/2010/main"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21600"/>
      </p:ext>
    </p:extLst>
  </p:cSld>
  <p:clrMapOvr>
    <a:masterClrMapping/>
  </p:clrMapOvr>
  <p:transition xmlns:p14="http://schemas.microsoft.com/office/powerpoint/2010/main"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37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2801953" y="6034862"/>
            <a:ext cx="3279423" cy="677866"/>
            <a:chOff x="2801953" y="6034862"/>
            <a:chExt cx="3279423" cy="677866"/>
          </a:xfrm>
        </p:grpSpPr>
        <p:pic>
          <p:nvPicPr>
            <p:cNvPr id="10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41512" y="6034862"/>
              <a:ext cx="1439864" cy="677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n 10" descr="logo_VH_Hospital_Campus_Master_RGB_blue (2)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53" y="6100333"/>
              <a:ext cx="1675937" cy="513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284132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0411528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50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199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574522"/>
      </p:ext>
    </p:extLst>
  </p:cSld>
  <p:clrMapOvr>
    <a:masterClrMapping/>
  </p:clrMapOvr>
  <p:transition xmlns:p14="http://schemas.microsoft.com/office/powerpoint/2010/main"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5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63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pic>
        <p:nvPicPr>
          <p:cNvPr id="69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186519"/>
      </p:ext>
    </p:extLst>
  </p:cSld>
  <p:clrMapOvr>
    <a:masterClrMapping/>
  </p:clrMapOvr>
  <p:transition xmlns:p14="http://schemas.microsoft.com/office/powerpoint/2010/main"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77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81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1035"/>
      </p:ext>
    </p:extLst>
  </p:cSld>
  <p:clrMapOvr>
    <a:masterClrMapping/>
  </p:clrMapOvr>
  <p:transition xmlns:p14="http://schemas.microsoft.com/office/powerpoint/2010/main"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89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84738"/>
      </p:ext>
    </p:extLst>
  </p:cSld>
  <p:clrMapOvr>
    <a:masterClrMapping/>
  </p:clrMapOvr>
  <p:transition xmlns:p14="http://schemas.microsoft.com/office/powerpoint/2010/main"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00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199" y="160832"/>
            <a:ext cx="3008315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06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984145"/>
      </p:ext>
    </p:extLst>
  </p:cSld>
  <p:clrMapOvr>
    <a:masterClrMapping/>
  </p:clrMapOvr>
  <p:transition xmlns:p14="http://schemas.microsoft.com/office/powerpoint/2010/main"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EMCAT_APR2016_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" name="Group 117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15" name="image1.png" descr="unic-hvh-trans.gif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2.png" descr="2008_logoCAT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700192"/>
      </p:ext>
    </p:extLst>
  </p:cSld>
  <p:clrMapOvr>
    <a:masterClrMapping/>
  </p:clrMapOvr>
  <p:transition xmlns:p14="http://schemas.microsoft.com/office/powerpoint/2010/main"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28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170357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3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804397"/>
      </p:ext>
    </p:extLst>
  </p:cSld>
  <p:clrMapOvr>
    <a:masterClrMapping/>
  </p:clrMapOvr>
  <p:transition xmlns:p14="http://schemas.microsoft.com/office/powerpoint/2010/main"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3062623" y="6034863"/>
            <a:ext cx="3018753" cy="677864"/>
            <a:chOff x="0" y="0"/>
            <a:chExt cx="3018752" cy="677863"/>
          </a:xfrm>
        </p:grpSpPr>
        <p:pic>
          <p:nvPicPr>
            <p:cNvPr id="141" name="image1.png" descr="unic-hvh-trans.gi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16"/>
            <a:stretch>
              <a:fillRect/>
            </a:stretch>
          </p:blipFill>
          <p:spPr>
            <a:xfrm>
              <a:off x="-1" y="48769"/>
              <a:ext cx="1619300" cy="580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2.png" descr="2008_logoCAT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8889" y="-1"/>
              <a:ext cx="1439864" cy="67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300962" y="274638"/>
            <a:ext cx="6019801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6" name="CEMCAT_APR2016_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4333" y="289269"/>
            <a:ext cx="2255335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‹Nr.›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470562"/>
      </p:ext>
    </p:extLst>
  </p:cSld>
  <p:clrMapOvr>
    <a:masterClrMapping/>
  </p:clrMapOvr>
  <p:transition xmlns:p14="http://schemas.microsoft.com/office/powerpoint/2010/main"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920602"/>
      </p:ext>
    </p:extLst>
  </p:cSld>
  <p:clrMapOvr>
    <a:masterClrMapping/>
  </p:clrMapOvr>
  <p:transition xmlns:p14="http://schemas.microsoft.com/office/powerpoint/2010/main"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147305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575301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922950"/>
      </p:ext>
    </p:extLst>
  </p:cSld>
  <p:clrMapOvr>
    <a:masterClrMapping/>
  </p:clrMapOvr>
  <p:transition xmlns:p14="http://schemas.microsoft.com/office/powerpoint/2010/main"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088113"/>
      </p:ext>
    </p:extLst>
  </p:cSld>
  <p:clrMapOvr>
    <a:masterClrMapping/>
  </p:clrMapOvr>
  <p:transition xmlns:p14="http://schemas.microsoft.com/office/powerpoint/2010/main"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45917"/>
      </p:ext>
    </p:extLst>
  </p:cSld>
  <p:clrMapOvr>
    <a:masterClrMapping/>
  </p:clrMapOvr>
  <p:transition xmlns:p14="http://schemas.microsoft.com/office/powerpoint/2010/main"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752132"/>
      </p:ext>
    </p:extLst>
  </p:cSld>
  <p:clrMapOvr>
    <a:masterClrMapping/>
  </p:clrMapOvr>
  <p:transition xmlns:p14="http://schemas.microsoft.com/office/powerpoint/2010/main"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449063"/>
      </p:ext>
    </p:extLst>
  </p:cSld>
  <p:clrMapOvr>
    <a:masterClrMapping/>
  </p:clrMapOvr>
  <p:transition xmlns:p14="http://schemas.microsoft.com/office/powerpoint/2010/main"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300090"/>
      </p:ext>
    </p:extLst>
  </p:cSld>
  <p:clrMapOvr>
    <a:masterClrMapping/>
  </p:clrMapOvr>
  <p:transition xmlns:p14="http://schemas.microsoft.com/office/powerpoint/2010/main"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776838"/>
      </p:ext>
    </p:extLst>
  </p:cSld>
  <p:clrMapOvr>
    <a:masterClrMapping/>
  </p:clrMapOvr>
  <p:transition xmlns:p14="http://schemas.microsoft.com/office/powerpoint/2010/main"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57081" y="149412"/>
            <a:ext cx="8629720" cy="74953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156219"/>
      </p:ext>
    </p:extLst>
  </p:cSld>
  <p:clrMapOvr>
    <a:masterClrMapping/>
  </p:clrMapOvr>
  <p:transition xmlns:p14="http://schemas.microsoft.com/office/powerpoint/2010/main"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 flipV="1">
            <a:off x="57082" y="898943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 flipV="1">
            <a:off x="57082" y="6289432"/>
            <a:ext cx="7560001" cy="28538"/>
          </a:xfrm>
          <a:prstGeom prst="line">
            <a:avLst/>
          </a:prstGeom>
          <a:ln w="28575" cap="rnd">
            <a:solidFill>
              <a:srgbClr val="5ECAC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CEMCAT_APR2016.png"/>
          <p:cNvPicPr>
            <a:picLocks noChangeAspect="1"/>
          </p:cNvPicPr>
          <p:nvPr/>
        </p:nvPicPr>
        <p:blipFill>
          <a:blip r:embed="rId2">
            <a:extLst/>
          </a:blip>
          <a:srcRect t="2106" b="2106"/>
          <a:stretch>
            <a:fillRect/>
          </a:stretch>
        </p:blipFill>
        <p:spPr>
          <a:xfrm>
            <a:off x="57081" y="6363541"/>
            <a:ext cx="1620001" cy="4814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8416270" y="6404292"/>
            <a:ext cx="270531" cy="26924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706387"/>
      </p:ext>
    </p:extLst>
  </p:cSld>
  <p:clrMapOvr>
    <a:masterClrMapping/>
  </p:clrMapOvr>
  <p:transition xmlns:p14="http://schemas.microsoft.com/office/powerpoint/2010/main"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96523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6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5958773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098026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1017515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9149907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7262506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5847619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597831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308537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9972979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33073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31893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5086971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907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63187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09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44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nded temp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TE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907088"/>
            <a:ext cx="2384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3438" y="1885950"/>
            <a:ext cx="6691312" cy="1724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944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35025" y="4300538"/>
            <a:ext cx="7472363" cy="1355725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83910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417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551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69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31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58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780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26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990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071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0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01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07832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64160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38731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945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902550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4105742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328329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444490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017399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821383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766022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70223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500407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4775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905652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31983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04545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844024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881914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384218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0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788769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565002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nded temp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TE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907088"/>
            <a:ext cx="2384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3438" y="1885950"/>
            <a:ext cx="6691312" cy="1724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944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35025" y="4300538"/>
            <a:ext cx="7472363" cy="1355725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668270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1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6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892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663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384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013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669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763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196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650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0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357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nded temp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TEP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907088"/>
            <a:ext cx="2384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3438" y="1885950"/>
            <a:ext cx="6691312" cy="1724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944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35025" y="4300538"/>
            <a:ext cx="7472363" cy="1355725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18160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1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980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22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869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547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645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677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74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56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673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0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60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2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476363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307562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990999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923825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44204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622252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16839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037593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2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228955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07952"/>
            <a:ext cx="8102600" cy="627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6364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5981-82CF-4C42-8AC2-30EB17DF501B}" type="datetimeFigureOut">
              <a:rPr lang="en-US" smtClean="0"/>
              <a:t>28/10/17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F7BE-B1D4-9444-87C0-99AFF60135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124744"/>
            <a:ext cx="8199438" cy="4615656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858694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3767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1_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066445-FBFF-D040-A4EA-5AC917D96D11}" type="slidenum">
              <a:rPr lang="es-E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4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25600"/>
            <a:ext cx="8199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/>
            </a:lvl1pPr>
            <a:lvl2pPr>
              <a:buClr>
                <a:srgbClr val="1F5660"/>
              </a:buClr>
              <a:defRPr/>
            </a:lvl2pPr>
            <a:lvl3pPr>
              <a:buClr>
                <a:srgbClr val="1F5660"/>
              </a:buClr>
              <a:defRPr/>
            </a:lvl3pPr>
            <a:lvl4pPr>
              <a:buClr>
                <a:srgbClr val="1F5660"/>
              </a:buClr>
              <a:defRPr/>
            </a:lvl4pPr>
            <a:lvl5pPr>
              <a:buClr>
                <a:srgbClr val="1F566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8115146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372995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1625600"/>
            <a:ext cx="402272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1625600"/>
            <a:ext cx="4024313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800"/>
            </a:lvl1pPr>
            <a:lvl2pPr>
              <a:buClr>
                <a:srgbClr val="1F5660"/>
              </a:buClr>
              <a:defRPr sz="2400"/>
            </a:lvl2pPr>
            <a:lvl3pPr>
              <a:buClr>
                <a:srgbClr val="1F5660"/>
              </a:buClr>
              <a:defRPr sz="2000"/>
            </a:lvl3pPr>
            <a:lvl4pPr>
              <a:buClr>
                <a:srgbClr val="1F5660"/>
              </a:buClr>
              <a:defRPr sz="1800"/>
            </a:lvl4pPr>
            <a:lvl5pPr>
              <a:buClr>
                <a:srgbClr val="1F566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440442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2400"/>
            </a:lvl1pPr>
            <a:lvl2pPr>
              <a:buClr>
                <a:srgbClr val="1F5660"/>
              </a:buClr>
              <a:defRPr sz="2000"/>
            </a:lvl2pPr>
            <a:lvl3pPr>
              <a:buClr>
                <a:srgbClr val="1F5660"/>
              </a:buClr>
              <a:defRPr sz="1800"/>
            </a:lvl3pPr>
            <a:lvl4pPr>
              <a:buClr>
                <a:srgbClr val="1F5660"/>
              </a:buClr>
              <a:defRPr sz="1600"/>
            </a:lvl4pPr>
            <a:lvl5pPr>
              <a:buClr>
                <a:srgbClr val="1F566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39127175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22501622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9833120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F5660"/>
              </a:buClr>
              <a:defRPr sz="3200"/>
            </a:lvl1pPr>
            <a:lvl2pPr>
              <a:buClr>
                <a:srgbClr val="1F5660"/>
              </a:buClr>
              <a:defRPr sz="2800"/>
            </a:lvl2pPr>
            <a:lvl3pPr>
              <a:buClr>
                <a:srgbClr val="1F5660"/>
              </a:buClr>
              <a:defRPr sz="2400"/>
            </a:lvl3pPr>
            <a:lvl4pPr>
              <a:buClr>
                <a:srgbClr val="1F5660"/>
              </a:buClr>
              <a:defRPr sz="2000"/>
            </a:lvl4pPr>
            <a:lvl5pPr>
              <a:buClr>
                <a:srgbClr val="1F566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6175375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References: Arial 11 pt, grey, aligned left and anchored from the bottom, snap into corner of slide</a:t>
            </a:r>
          </a:p>
        </p:txBody>
      </p:sp>
    </p:spTree>
    <p:extLst>
      <p:ext uri="{BB962C8B-B14F-4D97-AF65-F5344CB8AC3E}">
        <p14:creationId xmlns:p14="http://schemas.microsoft.com/office/powerpoint/2010/main" val="146538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theme" Target="../theme/theme11.xml"/><Relationship Id="rId11" Type="http://schemas.openxmlformats.org/officeDocument/2006/relationships/image" Target="../media/image1.gif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6.xml"/><Relationship Id="rId14" Type="http://schemas.openxmlformats.org/officeDocument/2006/relationships/theme" Target="../theme/theme1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theme" Target="../theme/theme14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76.xml"/><Relationship Id="rId22" Type="http://schemas.openxmlformats.org/officeDocument/2006/relationships/theme" Target="../theme/theme15.xml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25" Type="http://schemas.openxmlformats.org/officeDocument/2006/relationships/image" Target="../media/image7.jpeg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198.xml"/><Relationship Id="rId23" Type="http://schemas.openxmlformats.org/officeDocument/2006/relationships/theme" Target="../theme/theme16.xml"/><Relationship Id="rId24" Type="http://schemas.openxmlformats.org/officeDocument/2006/relationships/image" Target="../media/image5.png"/><Relationship Id="rId25" Type="http://schemas.openxmlformats.org/officeDocument/2006/relationships/image" Target="../media/image6.png"/><Relationship Id="rId26" Type="http://schemas.openxmlformats.org/officeDocument/2006/relationships/image" Target="../media/image7.jpeg"/><Relationship Id="rId10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0.xml"/><Relationship Id="rId13" Type="http://schemas.openxmlformats.org/officeDocument/2006/relationships/theme" Target="../theme/theme17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2.xml"/><Relationship Id="rId14" Type="http://schemas.openxmlformats.org/officeDocument/2006/relationships/theme" Target="../theme/theme8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82" y="149412"/>
            <a:ext cx="8629718" cy="749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fld id="{1D7D5981-82CF-4C42-8AC2-30EB17DF501B}" type="datetimeFigureOut">
              <a:rPr lang="en-US" smtClean="0"/>
              <a:pPr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fld id="{28D1F7BE-B1D4-9444-87C0-99AFF60135F3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082" y="89894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7082" y="628943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 JUST CEMCA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" y="6363541"/>
            <a:ext cx="1620000" cy="4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ChangeArrowheads="1"/>
          </p:cNvSpPr>
          <p:nvPr userDrawn="1"/>
        </p:nvSpPr>
        <p:spPr bwMode="auto">
          <a:xfrm>
            <a:off x="0" y="817563"/>
            <a:ext cx="9144000" cy="84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87" name="Line 12"/>
          <p:cNvSpPr>
            <a:spLocks noChangeShapeType="1"/>
          </p:cNvSpPr>
          <p:nvPr userDrawn="1"/>
        </p:nvSpPr>
        <p:spPr bwMode="auto">
          <a:xfrm>
            <a:off x="0" y="619125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998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784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9" name="Line 8"/>
          <p:cNvSpPr>
            <a:spLocks noChangeShapeType="1"/>
          </p:cNvSpPr>
          <p:nvPr userDrawn="1"/>
        </p:nvSpPr>
        <p:spPr bwMode="auto">
          <a:xfrm>
            <a:off x="8482013" y="381000"/>
            <a:ext cx="0" cy="314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518525" y="3143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4145CB4-11B8-574B-86A7-CB97C97F2B3D}" type="slidenum">
              <a:rPr lang="en-US" sz="1000" smtClean="0">
                <a:solidFill>
                  <a:srgbClr val="FFFFFF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699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220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250" y="62007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606060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3" name="Text Box 19"/>
          <p:cNvSpPr txBox="1">
            <a:spLocks noChangeArrowheads="1"/>
          </p:cNvSpPr>
          <p:nvPr userDrawn="1"/>
        </p:nvSpPr>
        <p:spPr bwMode="auto">
          <a:xfrm>
            <a:off x="8610600" y="39688"/>
            <a:ext cx="573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A5219353-92E8-EB46-8B45-3A3428C2DE18}" type="slidenum">
              <a:rPr lang="en-GB" sz="700" smtClean="0">
                <a:solidFill>
                  <a:srgbClr val="000000"/>
                </a:solidFill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en-GB" sz="700" smtClean="0">
              <a:solidFill>
                <a:srgbClr val="0000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</p:spTree>
    <p:extLst>
      <p:ext uri="{BB962C8B-B14F-4D97-AF65-F5344CB8AC3E}">
        <p14:creationId xmlns:p14="http://schemas.microsoft.com/office/powerpoint/2010/main" val="278153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ea typeface="Arial" charset="0"/>
          <a:cs typeface="+mn-cs"/>
        </a:defRPr>
      </a:lvl2pPr>
      <a:lvl3pPr marL="714375" indent="-169863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898525" indent="-185738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 sz="1400">
          <a:solidFill>
            <a:schemeClr val="bg2"/>
          </a:solidFill>
          <a:latin typeface="+mn-lt"/>
          <a:ea typeface="Arial" charset="0"/>
          <a:cs typeface="+mn-cs"/>
        </a:defRPr>
      </a:lvl4pPr>
      <a:lvl5pPr marL="1158875" indent="-263525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400">
          <a:solidFill>
            <a:srgbClr val="464749"/>
          </a:solidFill>
          <a:latin typeface="+mn-lt"/>
          <a:ea typeface="Arial" charset="0"/>
          <a:cs typeface="+mn-cs"/>
        </a:defRPr>
      </a:lvl5pPr>
      <a:lvl6pPr marL="16160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6pPr>
      <a:lvl7pPr marL="20732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7pPr>
      <a:lvl8pPr marL="25304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8pPr>
      <a:lvl9pPr marL="29876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57082" y="89894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7082" y="628943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 JUST CEMCAT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" y="6363541"/>
            <a:ext cx="1620000" cy="4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9" name="Imagen 1" descr="logo CEMCAT-short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0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82" y="149412"/>
            <a:ext cx="8629718" cy="74953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pPr defTabSz="457177"/>
            <a:fld id="{1D7D5981-82CF-4C42-8AC2-30EB17DF501B}" type="datetimeFigureOut">
              <a:rPr lang="en-US" smtClean="0"/>
              <a:pPr defTabSz="457177"/>
              <a:t>28/10/17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pPr defTabSz="457177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pPr defTabSz="457177"/>
            <a:fld id="{28D1F7BE-B1D4-9444-87C0-99AFF60135F3}" type="slidenum">
              <a:rPr lang="en-US" smtClean="0"/>
              <a:pPr defTabSz="457177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082" y="89894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7082" y="6289432"/>
            <a:ext cx="7560000" cy="28538"/>
          </a:xfrm>
          <a:prstGeom prst="line">
            <a:avLst/>
          </a:prstGeom>
          <a:ln w="28575" cap="rnd" cmpd="sng">
            <a:gradFill flip="none" rotWithShape="1">
              <a:gsLst>
                <a:gs pos="29000">
                  <a:srgbClr val="229493"/>
                </a:gs>
                <a:gs pos="100000">
                  <a:srgbClr val="FFFFFF"/>
                </a:gs>
                <a:gs pos="79000">
                  <a:srgbClr val="99FFFF"/>
                </a:gs>
              </a:gsLst>
              <a:lin ang="0" scaled="1"/>
              <a:tileRect/>
            </a:gra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 JUST CEMCA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" y="6363548"/>
            <a:ext cx="1620000" cy="4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457177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Tahoma"/>
          <a:ea typeface="+mj-ea"/>
          <a:cs typeface="Tahoma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Tahoma"/>
          <a:ea typeface="+mn-ea"/>
          <a:cs typeface="Tahoma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Tahoma"/>
          <a:ea typeface="+mn-ea"/>
          <a:cs typeface="Tahoma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Tahoma"/>
          <a:ea typeface="+mn-ea"/>
          <a:cs typeface="Tahoma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Tahoma"/>
          <a:ea typeface="+mn-ea"/>
          <a:cs typeface="Tahoma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Tahoma"/>
          <a:ea typeface="+mn-ea"/>
          <a:cs typeface="Tahoma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"/>
            <a:ext cx="8691562" cy="914399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00038" y="1371600"/>
            <a:ext cx="8545512" cy="129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914265"/>
            <a:fld id="{8C50856F-70CD-45CE-8852-8B0328817CA8}" type="slidenum">
              <a:rPr lang="en-US" smtClean="0">
                <a:solidFill>
                  <a:srgbClr val="000000"/>
                </a:solidFill>
                <a:latin typeface="Arial"/>
              </a:rPr>
              <a:pPr defTabSz="914265"/>
              <a:t>‹Nr.›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730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2" r:id="rId7"/>
    <p:sldLayoutId id="214748386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265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265" rtl="0" eaLnBrk="1" latinLnBrk="0" hangingPunct="1"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7525" indent="-233363" algn="l" defTabSz="914265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lang="en-US" sz="1800" kern="1200" dirty="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723900" indent="-153988" algn="l" defTabSz="914265" rtl="0" eaLnBrk="1" latinLnBrk="0" hangingPunct="1">
        <a:spcBef>
          <a:spcPts val="0"/>
        </a:spcBef>
        <a:buClr>
          <a:schemeClr val="tx2"/>
        </a:buClr>
        <a:buSzPct val="90000"/>
        <a:buFont typeface="Wingdings" panose="05000000000000000000" pitchFamily="2" charset="2"/>
        <a:buChar char="§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73038" algn="l" defTabSz="914265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198563" indent="-171450" algn="l" defTabSz="914265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­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229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3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5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8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1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1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64">
          <p15:clr>
            <a:srgbClr val="F26B43"/>
          </p15:clr>
        </p15:guide>
        <p15:guide id="4" pos="192">
          <p15:clr>
            <a:srgbClr val="F26B43"/>
          </p15:clr>
        </p15:guide>
        <p15:guide id="5" pos="5568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199" y="17035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7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CEMCAT_APR2016_all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444333" y="289269"/>
            <a:ext cx="2255334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3725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‹Nr.›</a:t>
            </a:fld>
            <a:endParaRPr kern="0">
              <a:solidFill>
                <a:srgbClr val="000000"/>
              </a:solidFill>
            </a:endParaRPr>
          </a:p>
        </p:txBody>
      </p:sp>
      <p:grpSp>
        <p:nvGrpSpPr>
          <p:cNvPr id="10" name="Agrupar 9"/>
          <p:cNvGrpSpPr/>
          <p:nvPr userDrawn="1"/>
        </p:nvGrpSpPr>
        <p:grpSpPr>
          <a:xfrm>
            <a:off x="2854325" y="6034862"/>
            <a:ext cx="3357981" cy="677866"/>
            <a:chOff x="2762674" y="6034862"/>
            <a:chExt cx="3357981" cy="677866"/>
          </a:xfrm>
        </p:grpSpPr>
        <p:pic>
          <p:nvPicPr>
            <p:cNvPr id="3" name="image2.png" descr="2008_logoCAT.gif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80791" y="6034862"/>
              <a:ext cx="1439864" cy="677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8" descr="logo_VH_Hospital_Campus_Master_RGB_blue (2).jp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74" y="6100333"/>
              <a:ext cx="1675937" cy="513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70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199" y="17035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7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CEMCAT_APR2016_all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3444333" y="289269"/>
            <a:ext cx="2255334" cy="9051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3725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‹Nr.›</a:t>
            </a:fld>
            <a:endParaRPr kern="0">
              <a:solidFill>
                <a:srgbClr val="000000"/>
              </a:solidFill>
            </a:endParaRPr>
          </a:p>
        </p:txBody>
      </p:sp>
      <p:grpSp>
        <p:nvGrpSpPr>
          <p:cNvPr id="10" name="Agrupar 9"/>
          <p:cNvGrpSpPr/>
          <p:nvPr userDrawn="1"/>
        </p:nvGrpSpPr>
        <p:grpSpPr>
          <a:xfrm>
            <a:off x="2854325" y="6034862"/>
            <a:ext cx="3357981" cy="677866"/>
            <a:chOff x="2762674" y="6034862"/>
            <a:chExt cx="3357981" cy="677866"/>
          </a:xfrm>
        </p:grpSpPr>
        <p:pic>
          <p:nvPicPr>
            <p:cNvPr id="3" name="image2.png" descr="2008_logoCAT.gif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680791" y="6034862"/>
              <a:ext cx="1439864" cy="677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8" descr="logo_VH_Hospital_Campus_Master_RGB_blue (2).jp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74" y="6100333"/>
              <a:ext cx="1675937" cy="513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0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1859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1860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1861" name="Imagen 1" descr="logo CEMCAT-short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9" name="Imagen 1" descr="logo CEMCAT-short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0" y="817563"/>
            <a:ext cx="9144000" cy="841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19125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784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8482013" y="381000"/>
            <a:ext cx="0" cy="314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518525" y="3143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1F1E649B-12D5-A847-8B12-79CC6F203636}" type="slidenum">
              <a:rPr lang="en-US" sz="1000" smtClean="0">
                <a:solidFill>
                  <a:srgbClr val="FFFFFF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92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220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250" y="62007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/>
              <a:cs typeface="Arial"/>
            </a:endParaRPr>
          </a:p>
        </p:txBody>
      </p:sp>
      <p:sp>
        <p:nvSpPr>
          <p:cNvPr id="1033" name="Text Box 19"/>
          <p:cNvSpPr txBox="1">
            <a:spLocks noChangeArrowheads="1"/>
          </p:cNvSpPr>
          <p:nvPr userDrawn="1"/>
        </p:nvSpPr>
        <p:spPr bwMode="auto">
          <a:xfrm>
            <a:off x="8610600" y="39688"/>
            <a:ext cx="573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fld id="{8293676C-FE83-664F-BD8A-E561E0A31C71}" type="slidenum">
              <a:rPr lang="en-GB" sz="700" smtClean="0">
                <a:solidFill>
                  <a:srgbClr val="000000"/>
                </a:solidFill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GB" sz="700" smtClean="0">
              <a:solidFill>
                <a:srgbClr val="0000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</p:spTree>
    <p:extLst>
      <p:ext uri="{BB962C8B-B14F-4D97-AF65-F5344CB8AC3E}">
        <p14:creationId xmlns:p14="http://schemas.microsoft.com/office/powerpoint/2010/main" val="2912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ea typeface="Arial" charset="0"/>
          <a:cs typeface="+mn-cs"/>
        </a:defRPr>
      </a:lvl2pPr>
      <a:lvl3pPr marL="714375" indent="-169863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898525" indent="-185738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 sz="1400">
          <a:solidFill>
            <a:schemeClr val="bg2"/>
          </a:solidFill>
          <a:latin typeface="+mn-lt"/>
          <a:ea typeface="Arial" charset="0"/>
          <a:cs typeface="+mn-cs"/>
        </a:defRPr>
      </a:lvl4pPr>
      <a:lvl5pPr marL="1158875" indent="-263525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400">
          <a:solidFill>
            <a:srgbClr val="464749"/>
          </a:solidFill>
          <a:latin typeface="+mn-lt"/>
          <a:ea typeface="Arial" charset="0"/>
          <a:cs typeface="+mn-cs"/>
        </a:defRPr>
      </a:lvl5pPr>
      <a:lvl6pPr marL="16160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6pPr>
      <a:lvl7pPr marL="20732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7pPr>
      <a:lvl8pPr marL="25304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8pPr>
      <a:lvl9pPr marL="29876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9" name="Imagen 1" descr="logo CEMCAT-shor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70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1859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1860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1861" name="Imagen 1" descr="logo CEMCAT-shor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4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0" y="817563"/>
            <a:ext cx="9144000" cy="84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19125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784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8482013" y="381000"/>
            <a:ext cx="0" cy="314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518525" y="3143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5A4E78F-8648-7A4B-B7E6-099337D92D2D}" type="slidenum">
              <a:rPr lang="en-US" sz="1000" smtClean="0">
                <a:solidFill>
                  <a:srgbClr val="FFFFFF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220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250" y="62007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/>
              <a:cs typeface="Arial"/>
            </a:endParaRPr>
          </a:p>
        </p:txBody>
      </p:sp>
      <p:sp>
        <p:nvSpPr>
          <p:cNvPr id="1033" name="Text Box 19"/>
          <p:cNvSpPr txBox="1">
            <a:spLocks noChangeArrowheads="1"/>
          </p:cNvSpPr>
          <p:nvPr userDrawn="1"/>
        </p:nvSpPr>
        <p:spPr bwMode="auto">
          <a:xfrm>
            <a:off x="8610600" y="39688"/>
            <a:ext cx="573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DAFE664A-AAE1-FA45-BA1E-C9A2CF00664E}" type="slidenum">
              <a:rPr lang="en-GB" sz="700" smtClean="0">
                <a:solidFill>
                  <a:srgbClr val="000000"/>
                </a:solidFill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en-GB" sz="700" smtClean="0">
              <a:solidFill>
                <a:srgbClr val="0000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</p:spTree>
    <p:extLst>
      <p:ext uri="{BB962C8B-B14F-4D97-AF65-F5344CB8AC3E}">
        <p14:creationId xmlns:p14="http://schemas.microsoft.com/office/powerpoint/2010/main" val="2496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ea typeface="Arial" charset="0"/>
          <a:cs typeface="+mn-cs"/>
        </a:defRPr>
      </a:lvl2pPr>
      <a:lvl3pPr marL="714375" indent="-169863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898525" indent="-185738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 sz="1400">
          <a:solidFill>
            <a:schemeClr val="bg2"/>
          </a:solidFill>
          <a:latin typeface="+mn-lt"/>
          <a:ea typeface="Arial" charset="0"/>
          <a:cs typeface="+mn-cs"/>
        </a:defRPr>
      </a:lvl4pPr>
      <a:lvl5pPr marL="1158875" indent="-263525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400">
          <a:solidFill>
            <a:srgbClr val="464749"/>
          </a:solidFill>
          <a:latin typeface="+mn-lt"/>
          <a:ea typeface="Arial" charset="0"/>
          <a:cs typeface="+mn-cs"/>
        </a:defRPr>
      </a:lvl5pPr>
      <a:lvl6pPr marL="16160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6pPr>
      <a:lvl7pPr marL="20732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7pPr>
      <a:lvl8pPr marL="25304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8pPr>
      <a:lvl9pPr marL="29876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0" y="817563"/>
            <a:ext cx="9144000" cy="84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19125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784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8482013" y="381000"/>
            <a:ext cx="0" cy="314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8518525" y="3143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5A4E78F-8648-7A4B-B7E6-099337D92D2D}" type="slidenum">
              <a:rPr lang="en-US" sz="1000" smtClean="0">
                <a:solidFill>
                  <a:srgbClr val="FFFFFF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sz="1000" smtClean="0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220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250" y="62007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/>
              <a:cs typeface="Arial"/>
            </a:endParaRPr>
          </a:p>
        </p:txBody>
      </p:sp>
      <p:sp>
        <p:nvSpPr>
          <p:cNvPr id="1033" name="Text Box 19"/>
          <p:cNvSpPr txBox="1">
            <a:spLocks noChangeArrowheads="1"/>
          </p:cNvSpPr>
          <p:nvPr userDrawn="1"/>
        </p:nvSpPr>
        <p:spPr bwMode="auto">
          <a:xfrm>
            <a:off x="8610600" y="39688"/>
            <a:ext cx="573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DAFE664A-AAE1-FA45-BA1E-C9A2CF00664E}" type="slidenum">
              <a:rPr lang="en-GB" sz="700" smtClean="0">
                <a:solidFill>
                  <a:srgbClr val="000000"/>
                </a:solidFill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en-GB" sz="700" smtClean="0">
              <a:solidFill>
                <a:srgbClr val="0000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 userDrawn="1"/>
        </p:nvSpPr>
        <p:spPr bwMode="auto">
          <a:xfrm>
            <a:off x="5624513" y="6643688"/>
            <a:ext cx="3519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700" smtClean="0">
                <a:solidFill>
                  <a:srgbClr val="464749"/>
                </a:solidFill>
              </a:rPr>
              <a:t>© Novartis Pharma AG 12/2013 192144</a:t>
            </a:r>
          </a:p>
        </p:txBody>
      </p:sp>
    </p:spTree>
    <p:extLst>
      <p:ext uri="{BB962C8B-B14F-4D97-AF65-F5344CB8AC3E}">
        <p14:creationId xmlns:p14="http://schemas.microsoft.com/office/powerpoint/2010/main" val="5350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ea typeface="Arial" charset="0"/>
          <a:cs typeface="+mn-cs"/>
        </a:defRPr>
      </a:lvl2pPr>
      <a:lvl3pPr marL="714375" indent="-169863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898525" indent="-185738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 sz="1400">
          <a:solidFill>
            <a:schemeClr val="bg2"/>
          </a:solidFill>
          <a:latin typeface="+mn-lt"/>
          <a:ea typeface="Arial" charset="0"/>
          <a:cs typeface="+mn-cs"/>
        </a:defRPr>
      </a:lvl4pPr>
      <a:lvl5pPr marL="1158875" indent="-263525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400">
          <a:solidFill>
            <a:srgbClr val="464749"/>
          </a:solidFill>
          <a:latin typeface="+mn-lt"/>
          <a:ea typeface="Arial" charset="0"/>
          <a:cs typeface="+mn-cs"/>
        </a:defRPr>
      </a:lvl5pPr>
      <a:lvl6pPr marL="16160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6pPr>
      <a:lvl7pPr marL="20732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7pPr>
      <a:lvl8pPr marL="25304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8pPr>
      <a:lvl9pPr marL="29876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627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b="1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6629" name="Imagen 1" descr="logo CEMCAT-short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8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7950"/>
            <a:ext cx="8102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3891" name="Rectangle 9"/>
          <p:cNvSpPr>
            <a:spLocks noChangeArrowheads="1"/>
          </p:cNvSpPr>
          <p:nvPr userDrawn="1"/>
        </p:nvSpPr>
        <p:spPr bwMode="auto">
          <a:xfrm>
            <a:off x="0" y="871538"/>
            <a:ext cx="9144000" cy="71437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3892" name="Rectangle 9"/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gradFill rotWithShape="1">
            <a:gsLst>
              <a:gs pos="0">
                <a:srgbClr val="1F56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93893" name="Imagen 1" descr="logo CEMCAT-shor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97638"/>
            <a:ext cx="10795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F5660"/>
          </a:solidFill>
          <a:latin typeface="Arial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7000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06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4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562100" indent="-23971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971675" indent="-23018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14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4288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6pPr>
      <a:lvl7pPr marL="28860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7pPr>
      <a:lvl8pPr marL="33432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8pPr>
      <a:lvl9pPr marL="3800475" indent="-230188" algn="l" rtl="0" fontAlgn="base">
        <a:spcBef>
          <a:spcPct val="40000"/>
        </a:spcBef>
        <a:spcAft>
          <a:spcPct val="0"/>
        </a:spcAft>
        <a:buClr>
          <a:srgbClr val="E17000"/>
        </a:buClr>
        <a:buSzPct val="140000"/>
        <a:buFont typeface="Arial" charset="0"/>
        <a:buChar char="–"/>
        <a:defRPr sz="14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4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49.png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4" Type="http://schemas.openxmlformats.org/officeDocument/2006/relationships/image" Target="../media/image6.png"/><Relationship Id="rId5" Type="http://schemas.openxmlformats.org/officeDocument/2006/relationships/image" Target="../media/image58.jpeg"/><Relationship Id="rId6" Type="http://schemas.openxmlformats.org/officeDocument/2006/relationships/image" Target="../media/image7.jpeg"/><Relationship Id="rId7" Type="http://schemas.openxmlformats.org/officeDocument/2006/relationships/image" Target="../media/image59.jpg"/><Relationship Id="rId1" Type="http://schemas.openxmlformats.org/officeDocument/2006/relationships/slideLayout" Target="../slideLayouts/slideLayout161.xml"/><Relationship Id="rId2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4" Type="http://schemas.openxmlformats.org/officeDocument/2006/relationships/image" Target="../media/image6.png"/><Relationship Id="rId5" Type="http://schemas.openxmlformats.org/officeDocument/2006/relationships/image" Target="../media/image58.jpeg"/><Relationship Id="rId6" Type="http://schemas.openxmlformats.org/officeDocument/2006/relationships/image" Target="../media/image7.jpeg"/><Relationship Id="rId7" Type="http://schemas.openxmlformats.org/officeDocument/2006/relationships/image" Target="../media/image59.jpg"/><Relationship Id="rId1" Type="http://schemas.openxmlformats.org/officeDocument/2006/relationships/slideLayout" Target="../slideLayouts/slideLayout161.xml"/><Relationship Id="rId2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3817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hangingPunct="0">
              <a:lnSpc>
                <a:spcPct val="120000"/>
              </a:lnSpc>
              <a:spcBef>
                <a:spcPct val="20000"/>
              </a:spcBef>
            </a:pPr>
            <a:r>
              <a:rPr lang="es-ES_tradnl" sz="2400" kern="0" dirty="0">
                <a:solidFill>
                  <a:srgbClr val="000000"/>
                </a:solidFill>
                <a:latin typeface="Calibri"/>
                <a:ea typeface="Calibri"/>
                <a:cs typeface="MS PGothic" charset="0"/>
                <a:sym typeface="Calibri"/>
              </a:rPr>
              <a:t>Jaume Sastre-Garriga - 	    @</a:t>
            </a:r>
            <a:r>
              <a:rPr lang="es-ES_tradnl" sz="2400" kern="0" dirty="0" err="1">
                <a:solidFill>
                  <a:srgbClr val="000000"/>
                </a:solidFill>
                <a:latin typeface="Calibri"/>
                <a:ea typeface="Calibri"/>
                <a:cs typeface="MS PGothic" charset="0"/>
                <a:sym typeface="Calibri"/>
              </a:rPr>
              <a:t>J_SastreGarriga</a:t>
            </a:r>
            <a:endParaRPr lang="es-ES_tradnl" sz="2400" kern="0" dirty="0">
              <a:solidFill>
                <a:srgbClr val="000000"/>
              </a:solidFill>
              <a:latin typeface="Calibri"/>
              <a:ea typeface="Calibri"/>
              <a:cs typeface="MS PGothic" charset="0"/>
              <a:sym typeface="Calibri"/>
            </a:endParaRPr>
          </a:p>
          <a:p>
            <a:pPr algn="ctr" hangingPunct="0">
              <a:lnSpc>
                <a:spcPct val="120000"/>
              </a:lnSpc>
              <a:spcBef>
                <a:spcPct val="20000"/>
              </a:spcBef>
            </a:pPr>
            <a:endParaRPr lang="es-ES_tradnl" sz="800" kern="0" dirty="0">
              <a:solidFill>
                <a:srgbClr val="000000"/>
              </a:solidFill>
              <a:latin typeface="Calibri"/>
              <a:ea typeface="Calibri"/>
              <a:cs typeface="MS PGothic" charset="0"/>
              <a:sym typeface="Calibri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Servei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de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Neurologia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/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Neuroimmunologia</a:t>
            </a:r>
            <a:endParaRPr lang="en-GB" sz="1600" i="1" kern="0" dirty="0">
              <a:solidFill>
                <a:srgbClr val="000000"/>
              </a:solidFill>
              <a:latin typeface="Calibri"/>
              <a:ea typeface="Calibri"/>
              <a:cs typeface="Times New Roman" charset="0"/>
              <a:sym typeface="Calibri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Centre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d’Esclerosi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Múltiple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de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Catalunya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– Cemcat</a:t>
            </a:r>
          </a:p>
          <a:p>
            <a:pPr algn="ctr" hangingPunct="0">
              <a:lnSpc>
                <a:spcPct val="130000"/>
              </a:lnSpc>
            </a:pP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Hospital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Universitari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Vall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 </a:t>
            </a:r>
            <a:r>
              <a:rPr lang="en-GB" sz="1600" i="1" kern="0" dirty="0" err="1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d’Hebron</a:t>
            </a:r>
            <a:r>
              <a:rPr lang="en-GB" sz="1600" i="1" kern="0" dirty="0">
                <a:solidFill>
                  <a:srgbClr val="000000"/>
                </a:solidFill>
                <a:latin typeface="Calibri"/>
                <a:ea typeface="Calibri"/>
                <a:cs typeface="Times New Roman" charset="0"/>
                <a:sym typeface="Calibri"/>
              </a:rPr>
              <a:t>, Barcelona</a:t>
            </a:r>
            <a:endParaRPr lang="es-ES_tradnl" sz="1600" i="1" kern="0" dirty="0">
              <a:solidFill>
                <a:srgbClr val="000000"/>
              </a:solidFill>
              <a:latin typeface="Calibri"/>
              <a:ea typeface="Calibri"/>
              <a:cs typeface="Times New Roman" charset="0"/>
              <a:sym typeface="Calibri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677988" y="3595300"/>
            <a:ext cx="60483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hangingPunct="0"/>
            <a:endParaRPr lang="es-ES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5999" y="2597621"/>
            <a:ext cx="7454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kern="0" dirty="0" err="1">
                <a:solidFill>
                  <a:srgbClr val="000000"/>
                </a:solidFill>
                <a:sym typeface="Calibri"/>
              </a:rPr>
              <a:t>Value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of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brain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volume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changes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to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predict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treatment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response in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patients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s-ES" kern="0" dirty="0" err="1">
                <a:solidFill>
                  <a:srgbClr val="000000"/>
                </a:solidFill>
                <a:sym typeface="Calibri"/>
              </a:rPr>
              <a:t>with</a:t>
            </a:r>
            <a:r>
              <a:rPr lang="es-ES" kern="0" dirty="0">
                <a:solidFill>
                  <a:srgbClr val="000000"/>
                </a:solidFill>
                <a:sym typeface="Calibri"/>
              </a:rPr>
              <a:t> MS</a:t>
            </a:r>
            <a:endParaRPr lang="es-ES" kern="0" dirty="0">
              <a:solidFill>
                <a:srgbClr val="000000"/>
              </a:solidFill>
              <a:cs typeface="Arial" charset="0"/>
              <a:sym typeface="Calibri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32" y="3837305"/>
            <a:ext cx="452753" cy="4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72" y="1540137"/>
            <a:ext cx="2284519" cy="5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7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CuadroTexto 13"/>
          <p:cNvSpPr txBox="1">
            <a:spLocks noChangeArrowheads="1"/>
          </p:cNvSpPr>
          <p:nvPr/>
        </p:nvSpPr>
        <p:spPr bwMode="auto">
          <a:xfrm>
            <a:off x="5776913" y="6443663"/>
            <a:ext cx="316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Sastre-Garriga et al., Mult Scler 2015</a:t>
            </a:r>
          </a:p>
        </p:txBody>
      </p:sp>
      <p:pic>
        <p:nvPicPr>
          <p:cNvPr id="35328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5735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525"/>
            <a:ext cx="9144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4" name="Rectángulo 3"/>
          <p:cNvSpPr>
            <a:spLocks noChangeArrowheads="1"/>
          </p:cNvSpPr>
          <p:nvPr/>
        </p:nvSpPr>
        <p:spPr bwMode="auto">
          <a:xfrm>
            <a:off x="6651625" y="3227388"/>
            <a:ext cx="2144713" cy="168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s-ES" sz="1400" b="1"/>
          </a:p>
        </p:txBody>
      </p:sp>
      <p:sp>
        <p:nvSpPr>
          <p:cNvPr id="8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/>
                <a:cs typeface="Arial"/>
              </a:rPr>
              <a:t>Pseudoatrophy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011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5735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0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525"/>
            <a:ext cx="9144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1" name="Rectángulo 5"/>
          <p:cNvSpPr>
            <a:spLocks noChangeArrowheads="1"/>
          </p:cNvSpPr>
          <p:nvPr/>
        </p:nvSpPr>
        <p:spPr bwMode="auto">
          <a:xfrm>
            <a:off x="7640638" y="3227388"/>
            <a:ext cx="1155700" cy="168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s-ES" sz="1400" b="1"/>
          </a:p>
        </p:txBody>
      </p:sp>
      <p:sp>
        <p:nvSpPr>
          <p:cNvPr id="355332" name="CuadroTexto 13"/>
          <p:cNvSpPr txBox="1">
            <a:spLocks noChangeArrowheads="1"/>
          </p:cNvSpPr>
          <p:nvPr/>
        </p:nvSpPr>
        <p:spPr bwMode="auto">
          <a:xfrm>
            <a:off x="5776913" y="6443663"/>
            <a:ext cx="316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Sastre-Garriga et al., </a:t>
            </a:r>
            <a:r>
              <a:rPr lang="es-ES" sz="1200" dirty="0" err="1">
                <a:solidFill>
                  <a:srgbClr val="000000"/>
                </a:solidFill>
              </a:rPr>
              <a:t>Mult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Scler</a:t>
            </a:r>
            <a:r>
              <a:rPr lang="es-ES" sz="1200" dirty="0">
                <a:solidFill>
                  <a:srgbClr val="000000"/>
                </a:solidFill>
              </a:rPr>
              <a:t> 2015</a:t>
            </a:r>
          </a:p>
        </p:txBody>
      </p:sp>
      <p:sp>
        <p:nvSpPr>
          <p:cNvPr id="7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/>
                <a:cs typeface="Arial"/>
              </a:rPr>
              <a:t>Pseudoatrophy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708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5735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7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525"/>
            <a:ext cx="9144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79" name="Rectángulo 5"/>
          <p:cNvSpPr>
            <a:spLocks noChangeArrowheads="1"/>
          </p:cNvSpPr>
          <p:nvPr/>
        </p:nvSpPr>
        <p:spPr bwMode="auto">
          <a:xfrm>
            <a:off x="5559425" y="3279775"/>
            <a:ext cx="1987550" cy="1685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s-ES" sz="1400" b="1"/>
          </a:p>
        </p:txBody>
      </p:sp>
      <p:sp>
        <p:nvSpPr>
          <p:cNvPr id="357380" name="CuadroTexto 13"/>
          <p:cNvSpPr txBox="1">
            <a:spLocks noChangeArrowheads="1"/>
          </p:cNvSpPr>
          <p:nvPr/>
        </p:nvSpPr>
        <p:spPr bwMode="auto">
          <a:xfrm>
            <a:off x="5776913" y="6443663"/>
            <a:ext cx="316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Sastre-Garriga et al., Mult Scler 2015</a:t>
            </a:r>
          </a:p>
        </p:txBody>
      </p:sp>
      <p:sp>
        <p:nvSpPr>
          <p:cNvPr id="7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/>
                <a:cs typeface="Arial"/>
              </a:rPr>
              <a:t>Pseudoatrophy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9578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5735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525"/>
            <a:ext cx="9144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7" name="CuadroTexto 13"/>
          <p:cNvSpPr txBox="1">
            <a:spLocks noChangeArrowheads="1"/>
          </p:cNvSpPr>
          <p:nvPr/>
        </p:nvSpPr>
        <p:spPr bwMode="auto">
          <a:xfrm>
            <a:off x="5776913" y="6443663"/>
            <a:ext cx="316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Sastre-Garriga et al., Mult Scler 2015</a:t>
            </a:r>
          </a:p>
        </p:txBody>
      </p:sp>
      <p:sp>
        <p:nvSpPr>
          <p:cNvPr id="6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/>
                <a:cs typeface="Arial"/>
              </a:rPr>
              <a:t>Pseudoatrophy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947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0"/>
            <a:ext cx="7842250" cy="784225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Fingolimod treatment resulted in an early and sustained reduction in the rate of brain atrophy</a:t>
            </a:r>
          </a:p>
        </p:txBody>
      </p:sp>
      <p:sp>
        <p:nvSpPr>
          <p:cNvPr id="252930" name="Footer Placeholder 3"/>
          <p:cNvSpPr txBox="1">
            <a:spLocks noGrp="1"/>
          </p:cNvSpPr>
          <p:nvPr/>
        </p:nvSpPr>
        <p:spPr bwMode="auto">
          <a:xfrm>
            <a:off x="611188" y="6191250"/>
            <a:ext cx="82915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ITT population with evaluable MRI images at baseline and end of core study phase (Month 24).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 Rank ANCOVA adjusted for treatment group, country and baseline normalised brain volume. </a:t>
            </a:r>
            <a:r>
              <a:rPr lang="en-GB" sz="700" baseline="300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†</a:t>
            </a:r>
            <a:r>
              <a:rPr lang="en-GB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Reduction in brain volume was calculated using SIENA. At baseline, a single-time-point SIENA method, SIENAX, was used to estimate the normalised brain volume. SIENAX uses brain extraction and tissue-type segmentation to calculate brain volume, followed by normalisation (for head size) to standard space. 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ANCOVA, analysis of covariance; BV, brain volume. 1. From </a:t>
            </a:r>
            <a:r>
              <a:rPr lang="nl-NL" sz="700" i="1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N Engl J Med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; Kappos L </a:t>
            </a:r>
            <a:r>
              <a:rPr lang="nl-NL" sz="700" i="1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et al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. A Placebo-Controlled Trial of Oral Fingolimod in Relapsing Multiple Sclerosis, 362: 387–401. Copyright© (2010) Massachusetts Medical Society. Reprinted with permission from Massachusetts Medical Society; 2.Cohen JA </a:t>
            </a:r>
            <a:r>
              <a:rPr lang="nl-NL" sz="700" i="1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et al. N Engl J Med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 2010; 3. Calabresi PA </a:t>
            </a:r>
            <a:r>
              <a:rPr lang="nl-NL" sz="700" i="1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et al. 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Poster P491 presented at </a:t>
            </a:r>
            <a:r>
              <a:rPr lang="nl-NL" sz="700" i="1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ECTRIMS</a:t>
            </a:r>
            <a:r>
              <a:rPr lang="nl-NL" sz="700" smtClean="0">
                <a:solidFill>
                  <a:srgbClr val="606060"/>
                </a:solidFill>
                <a:ea typeface="ＭＳ Ｐゴシック" charset="0"/>
                <a:cs typeface="ＭＳ Ｐゴシック" charset="0"/>
              </a:rPr>
              <a:t> 2012</a:t>
            </a:r>
          </a:p>
        </p:txBody>
      </p:sp>
      <p:grpSp>
        <p:nvGrpSpPr>
          <p:cNvPr id="252931" name="Group 135"/>
          <p:cNvGrpSpPr>
            <a:grpSpLocks noChangeAspect="1"/>
          </p:cNvGrpSpPr>
          <p:nvPr/>
        </p:nvGrpSpPr>
        <p:grpSpPr bwMode="auto">
          <a:xfrm>
            <a:off x="1023938" y="947738"/>
            <a:ext cx="7062787" cy="4529137"/>
            <a:chOff x="955590" y="719118"/>
            <a:chExt cx="7420060" cy="4757757"/>
          </a:xfrm>
        </p:grpSpPr>
        <p:sp>
          <p:nvSpPr>
            <p:cNvPr id="252933" name="TextBox 3"/>
            <p:cNvSpPr txBox="1">
              <a:spLocks noChangeArrowheads="1"/>
            </p:cNvSpPr>
            <p:nvPr/>
          </p:nvSpPr>
          <p:spPr bwMode="auto">
            <a:xfrm>
              <a:off x="3521093" y="719118"/>
              <a:ext cx="26749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E44C16"/>
                  </a:solidFill>
                  <a:ea typeface="ＭＳ Ｐゴシック" charset="0"/>
                  <a:cs typeface="ＭＳ Ｐゴシック" charset="0"/>
                </a:rPr>
                <a:t>FREEDOMS: 2-year results</a:t>
              </a:r>
              <a:r>
                <a:rPr lang="en-GB" sz="1600" b="1" baseline="30000" smtClean="0">
                  <a:solidFill>
                    <a:srgbClr val="E44C16"/>
                  </a:solidFill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52934" name="Rectangle 53"/>
            <p:cNvSpPr>
              <a:spLocks noChangeArrowheads="1"/>
            </p:cNvSpPr>
            <p:nvPr/>
          </p:nvSpPr>
          <p:spPr bwMode="auto">
            <a:xfrm>
              <a:off x="4298971" y="1004871"/>
              <a:ext cx="11906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Time (months) </a:t>
              </a:r>
            </a:p>
          </p:txBody>
        </p:sp>
        <p:sp>
          <p:nvSpPr>
            <p:cNvPr id="252935" name="Text Box 15"/>
            <p:cNvSpPr txBox="1">
              <a:spLocks noChangeArrowheads="1"/>
            </p:cNvSpPr>
            <p:nvPr/>
          </p:nvSpPr>
          <p:spPr bwMode="auto">
            <a:xfrm>
              <a:off x="4605223" y="4307927"/>
              <a:ext cx="2767061" cy="32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Fingolimod 0.5 mg (n = 357)</a:t>
              </a:r>
            </a:p>
          </p:txBody>
        </p:sp>
        <p:sp>
          <p:nvSpPr>
            <p:cNvPr id="252936" name="Text Box 17"/>
            <p:cNvSpPr txBox="1">
              <a:spLocks noChangeArrowheads="1"/>
            </p:cNvSpPr>
            <p:nvPr/>
          </p:nvSpPr>
          <p:spPr bwMode="auto">
            <a:xfrm>
              <a:off x="4589029" y="4572345"/>
              <a:ext cx="1679688" cy="32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Placebo (n = 331)</a:t>
              </a:r>
            </a:p>
          </p:txBody>
        </p:sp>
        <p:sp>
          <p:nvSpPr>
            <p:cNvPr id="252937" name="Line 20"/>
            <p:cNvSpPr>
              <a:spLocks noChangeShapeType="1"/>
            </p:cNvSpPr>
            <p:nvPr/>
          </p:nvSpPr>
          <p:spPr bwMode="auto">
            <a:xfrm flipH="1">
              <a:off x="4322329" y="4726334"/>
              <a:ext cx="287338" cy="0"/>
            </a:xfrm>
            <a:prstGeom prst="line">
              <a:avLst/>
            </a:prstGeom>
            <a:noFill/>
            <a:ln w="28575">
              <a:solidFill>
                <a:srgbClr val="606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38" name="AutoShape 62"/>
            <p:cNvSpPr>
              <a:spLocks noChangeArrowheads="1"/>
            </p:cNvSpPr>
            <p:nvPr/>
          </p:nvSpPr>
          <p:spPr bwMode="auto">
            <a:xfrm>
              <a:off x="4392179" y="4661246"/>
              <a:ext cx="149225" cy="128588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39" name="Line 65"/>
            <p:cNvSpPr>
              <a:spLocks noChangeShapeType="1"/>
            </p:cNvSpPr>
            <p:nvPr/>
          </p:nvSpPr>
          <p:spPr bwMode="auto">
            <a:xfrm flipH="1">
              <a:off x="4319473" y="4460326"/>
              <a:ext cx="28733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40" name="Rectangle 64"/>
            <p:cNvSpPr>
              <a:spLocks noChangeArrowheads="1"/>
            </p:cNvSpPr>
            <p:nvPr/>
          </p:nvSpPr>
          <p:spPr bwMode="auto">
            <a:xfrm rot="-2700000">
              <a:off x="4414723" y="4411113"/>
              <a:ext cx="100012" cy="100013"/>
            </a:xfrm>
            <a:prstGeom prst="rect">
              <a:avLst/>
            </a:prstGeom>
            <a:solidFill>
              <a:srgbClr val="E44C1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1" name="Text Box 15"/>
            <p:cNvSpPr txBox="1">
              <a:spLocks noChangeArrowheads="1"/>
            </p:cNvSpPr>
            <p:nvPr/>
          </p:nvSpPr>
          <p:spPr bwMode="auto">
            <a:xfrm>
              <a:off x="7481888" y="3124200"/>
              <a:ext cx="893762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–0.84</a:t>
              </a:r>
              <a:endParaRPr lang="en-GB" sz="1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2" name="Rectangle 10671"/>
            <p:cNvSpPr>
              <a:spLocks noChangeArrowheads="1"/>
            </p:cNvSpPr>
            <p:nvPr/>
          </p:nvSpPr>
          <p:spPr bwMode="auto">
            <a:xfrm>
              <a:off x="1243013" y="4922838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–1.4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3" name="Rectangle 10671"/>
            <p:cNvSpPr>
              <a:spLocks noChangeArrowheads="1"/>
            </p:cNvSpPr>
            <p:nvPr/>
          </p:nvSpPr>
          <p:spPr bwMode="auto">
            <a:xfrm>
              <a:off x="1243013" y="4419600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–1.2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4" name="Rectangle 10671"/>
            <p:cNvSpPr>
              <a:spLocks noChangeArrowheads="1"/>
            </p:cNvSpPr>
            <p:nvPr/>
          </p:nvSpPr>
          <p:spPr bwMode="auto">
            <a:xfrm>
              <a:off x="1243013" y="3919538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–1.0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5" name="Rectangle 10671"/>
            <p:cNvSpPr>
              <a:spLocks noChangeArrowheads="1"/>
            </p:cNvSpPr>
            <p:nvPr/>
          </p:nvSpPr>
          <p:spPr bwMode="auto">
            <a:xfrm>
              <a:off x="1243013" y="3417888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–0.8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6" name="Rectangle 10671"/>
            <p:cNvSpPr>
              <a:spLocks noChangeArrowheads="1"/>
            </p:cNvSpPr>
            <p:nvPr/>
          </p:nvSpPr>
          <p:spPr bwMode="auto">
            <a:xfrm>
              <a:off x="1243013" y="2914650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–0.6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7" name="Rectangle 10671"/>
            <p:cNvSpPr>
              <a:spLocks noChangeArrowheads="1"/>
            </p:cNvSpPr>
            <p:nvPr/>
          </p:nvSpPr>
          <p:spPr bwMode="auto">
            <a:xfrm>
              <a:off x="1243013" y="2414588"/>
              <a:ext cx="425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–0.4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8" name="Rectangle 10671"/>
            <p:cNvSpPr>
              <a:spLocks noChangeArrowheads="1"/>
            </p:cNvSpPr>
            <p:nvPr/>
          </p:nvSpPr>
          <p:spPr bwMode="auto">
            <a:xfrm>
              <a:off x="1358900" y="1411288"/>
              <a:ext cx="3095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0.0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49" name="Rectangle 10671"/>
            <p:cNvSpPr>
              <a:spLocks noChangeArrowheads="1"/>
            </p:cNvSpPr>
            <p:nvPr/>
          </p:nvSpPr>
          <p:spPr bwMode="auto">
            <a:xfrm>
              <a:off x="1674813" y="1185863"/>
              <a:ext cx="3079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52950" name="Rectangle 10671"/>
            <p:cNvSpPr>
              <a:spLocks noChangeArrowheads="1"/>
            </p:cNvSpPr>
            <p:nvPr/>
          </p:nvSpPr>
          <p:spPr bwMode="auto">
            <a:xfrm>
              <a:off x="7775575" y="1185863"/>
              <a:ext cx="3079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24</a:t>
              </a:r>
            </a:p>
          </p:txBody>
        </p:sp>
        <p:sp>
          <p:nvSpPr>
            <p:cNvPr id="252951" name="Rectangle 10671"/>
            <p:cNvSpPr>
              <a:spLocks noChangeArrowheads="1"/>
            </p:cNvSpPr>
            <p:nvPr/>
          </p:nvSpPr>
          <p:spPr bwMode="auto">
            <a:xfrm>
              <a:off x="4718050" y="1185863"/>
              <a:ext cx="3079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12</a:t>
              </a:r>
            </a:p>
          </p:txBody>
        </p:sp>
        <p:sp>
          <p:nvSpPr>
            <p:cNvPr id="252952" name="Rectangle 10671"/>
            <p:cNvSpPr>
              <a:spLocks noChangeArrowheads="1"/>
            </p:cNvSpPr>
            <p:nvPr/>
          </p:nvSpPr>
          <p:spPr bwMode="auto">
            <a:xfrm>
              <a:off x="3192463" y="1185863"/>
              <a:ext cx="309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252953" name="Rectangle 10671"/>
            <p:cNvSpPr>
              <a:spLocks noChangeArrowheads="1"/>
            </p:cNvSpPr>
            <p:nvPr/>
          </p:nvSpPr>
          <p:spPr bwMode="auto">
            <a:xfrm>
              <a:off x="1279525" y="1912938"/>
              <a:ext cx="3889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–0.2</a:t>
              </a: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54" name="Freeform 5"/>
            <p:cNvSpPr>
              <a:spLocks/>
            </p:cNvSpPr>
            <p:nvPr/>
          </p:nvSpPr>
          <p:spPr bwMode="auto">
            <a:xfrm flipV="1">
              <a:off x="1812925" y="1506538"/>
              <a:ext cx="6126163" cy="3509962"/>
            </a:xfrm>
            <a:custGeom>
              <a:avLst/>
              <a:gdLst>
                <a:gd name="T0" fmla="*/ 0 w 794"/>
                <a:gd name="T1" fmla="*/ 0 h 732"/>
                <a:gd name="T2" fmla="*/ 0 w 794"/>
                <a:gd name="T3" fmla="*/ 2147483647 h 732"/>
                <a:gd name="T4" fmla="*/ 2147483647 w 794"/>
                <a:gd name="T5" fmla="*/ 2147483647 h 732"/>
                <a:gd name="T6" fmla="*/ 0 60000 65536"/>
                <a:gd name="T7" fmla="*/ 0 60000 65536"/>
                <a:gd name="T8" fmla="*/ 0 60000 65536"/>
                <a:gd name="T9" fmla="*/ 0 w 794"/>
                <a:gd name="T10" fmla="*/ 0 h 732"/>
                <a:gd name="T11" fmla="*/ 794 w 794"/>
                <a:gd name="T12" fmla="*/ 732 h 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4" h="732">
                  <a:moveTo>
                    <a:pt x="0" y="0"/>
                  </a:moveTo>
                  <a:lnTo>
                    <a:pt x="0" y="732"/>
                  </a:lnTo>
                  <a:lnTo>
                    <a:pt x="794" y="732"/>
                  </a:ln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55" name="Line 7"/>
            <p:cNvSpPr>
              <a:spLocks noChangeShapeType="1"/>
            </p:cNvSpPr>
            <p:nvPr/>
          </p:nvSpPr>
          <p:spPr bwMode="auto">
            <a:xfrm flipH="1">
              <a:off x="1728788" y="50165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56" name="Line 9"/>
            <p:cNvSpPr>
              <a:spLocks noChangeShapeType="1"/>
            </p:cNvSpPr>
            <p:nvPr/>
          </p:nvSpPr>
          <p:spPr bwMode="auto">
            <a:xfrm flipH="1">
              <a:off x="1728788" y="4513263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57" name="Line 11"/>
            <p:cNvSpPr>
              <a:spLocks noChangeShapeType="1"/>
            </p:cNvSpPr>
            <p:nvPr/>
          </p:nvSpPr>
          <p:spPr bwMode="auto">
            <a:xfrm flipH="1">
              <a:off x="1728788" y="4011613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58" name="Line 13"/>
            <p:cNvSpPr>
              <a:spLocks noChangeShapeType="1"/>
            </p:cNvSpPr>
            <p:nvPr/>
          </p:nvSpPr>
          <p:spPr bwMode="auto">
            <a:xfrm flipH="1">
              <a:off x="1728788" y="351155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59" name="Line 15"/>
            <p:cNvSpPr>
              <a:spLocks noChangeShapeType="1"/>
            </p:cNvSpPr>
            <p:nvPr/>
          </p:nvSpPr>
          <p:spPr bwMode="auto">
            <a:xfrm flipH="1">
              <a:off x="1728788" y="3008313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0" name="Line 17"/>
            <p:cNvSpPr>
              <a:spLocks noChangeShapeType="1"/>
            </p:cNvSpPr>
            <p:nvPr/>
          </p:nvSpPr>
          <p:spPr bwMode="auto">
            <a:xfrm flipH="1">
              <a:off x="1728788" y="2506663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1" name="Line 19"/>
            <p:cNvSpPr>
              <a:spLocks noChangeShapeType="1"/>
            </p:cNvSpPr>
            <p:nvPr/>
          </p:nvSpPr>
          <p:spPr bwMode="auto">
            <a:xfrm flipH="1">
              <a:off x="1728788" y="150495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2" name="Line 24"/>
            <p:cNvSpPr>
              <a:spLocks noChangeShapeType="1"/>
            </p:cNvSpPr>
            <p:nvPr/>
          </p:nvSpPr>
          <p:spPr bwMode="auto">
            <a:xfrm rot="5400000" flipH="1">
              <a:off x="1771650" y="14605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3" name="Line 26"/>
            <p:cNvSpPr>
              <a:spLocks noChangeShapeType="1"/>
            </p:cNvSpPr>
            <p:nvPr/>
          </p:nvSpPr>
          <p:spPr bwMode="auto">
            <a:xfrm rot="5400000" flipH="1">
              <a:off x="3305175" y="14605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4" name="Line 28"/>
            <p:cNvSpPr>
              <a:spLocks noChangeShapeType="1"/>
            </p:cNvSpPr>
            <p:nvPr/>
          </p:nvSpPr>
          <p:spPr bwMode="auto">
            <a:xfrm rot="5400000" flipH="1">
              <a:off x="4829175" y="14605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5" name="Line 44"/>
            <p:cNvSpPr>
              <a:spLocks noChangeShapeType="1"/>
            </p:cNvSpPr>
            <p:nvPr/>
          </p:nvSpPr>
          <p:spPr bwMode="auto">
            <a:xfrm rot="5400000" flipH="1">
              <a:off x="7888288" y="14605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6" name="Line 60"/>
            <p:cNvSpPr>
              <a:spLocks noChangeShapeType="1"/>
            </p:cNvSpPr>
            <p:nvPr/>
          </p:nvSpPr>
          <p:spPr bwMode="auto">
            <a:xfrm flipH="1">
              <a:off x="1728788" y="2006600"/>
              <a:ext cx="8255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252967" name="Straight Connector 5"/>
            <p:cNvCxnSpPr>
              <a:cxnSpLocks noChangeShapeType="1"/>
            </p:cNvCxnSpPr>
            <p:nvPr/>
          </p:nvCxnSpPr>
          <p:spPr bwMode="auto">
            <a:xfrm>
              <a:off x="3346450" y="1514475"/>
              <a:ext cx="0" cy="30448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2968" name="Freeform 83"/>
            <p:cNvSpPr>
              <a:spLocks/>
            </p:cNvSpPr>
            <p:nvPr/>
          </p:nvSpPr>
          <p:spPr bwMode="auto">
            <a:xfrm>
              <a:off x="1811338" y="1519238"/>
              <a:ext cx="6124575" cy="2092325"/>
            </a:xfrm>
            <a:custGeom>
              <a:avLst/>
              <a:gdLst>
                <a:gd name="T0" fmla="*/ 0 w 4238"/>
                <a:gd name="T1" fmla="*/ 0 h 1416"/>
                <a:gd name="T2" fmla="*/ 2147483647 w 4238"/>
                <a:gd name="T3" fmla="*/ 2147483647 h 1416"/>
                <a:gd name="T4" fmla="*/ 2147483647 w 4238"/>
                <a:gd name="T5" fmla="*/ 2147483647 h 1416"/>
                <a:gd name="T6" fmla="*/ 2147483647 w 4238"/>
                <a:gd name="T7" fmla="*/ 2147483647 h 1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38"/>
                <a:gd name="T13" fmla="*/ 0 h 1416"/>
                <a:gd name="T14" fmla="*/ 4238 w 4238"/>
                <a:gd name="T15" fmla="*/ 1416 h 1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38" h="1416">
                  <a:moveTo>
                    <a:pt x="0" y="0"/>
                  </a:moveTo>
                  <a:lnTo>
                    <a:pt x="1056" y="360"/>
                  </a:lnTo>
                  <a:lnTo>
                    <a:pt x="2116" y="840"/>
                  </a:lnTo>
                  <a:lnTo>
                    <a:pt x="4238" y="1416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2969" name="Rectangle 64"/>
            <p:cNvSpPr>
              <a:spLocks noChangeArrowheads="1"/>
            </p:cNvSpPr>
            <p:nvPr/>
          </p:nvSpPr>
          <p:spPr bwMode="auto">
            <a:xfrm rot="-2700000">
              <a:off x="1792288" y="1476375"/>
              <a:ext cx="41275" cy="93663"/>
            </a:xfrm>
            <a:prstGeom prst="rect">
              <a:avLst/>
            </a:prstGeom>
            <a:solidFill>
              <a:srgbClr val="E44C1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0" name="Text Box 15"/>
            <p:cNvSpPr txBox="1">
              <a:spLocks noChangeArrowheads="1"/>
            </p:cNvSpPr>
            <p:nvPr/>
          </p:nvSpPr>
          <p:spPr bwMode="auto">
            <a:xfrm>
              <a:off x="3155950" y="1714500"/>
              <a:ext cx="89217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–0.22</a:t>
              </a:r>
            </a:p>
          </p:txBody>
        </p:sp>
        <p:sp>
          <p:nvSpPr>
            <p:cNvPr id="252971" name="Text Box 15"/>
            <p:cNvSpPr txBox="1">
              <a:spLocks noChangeArrowheads="1"/>
            </p:cNvSpPr>
            <p:nvPr/>
          </p:nvSpPr>
          <p:spPr bwMode="auto">
            <a:xfrm>
              <a:off x="2968625" y="2513013"/>
              <a:ext cx="700088" cy="30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–0.34</a:t>
              </a:r>
            </a:p>
          </p:txBody>
        </p:sp>
        <p:sp>
          <p:nvSpPr>
            <p:cNvPr id="252972" name="Text Box 15"/>
            <p:cNvSpPr txBox="1">
              <a:spLocks noChangeArrowheads="1"/>
            </p:cNvSpPr>
            <p:nvPr/>
          </p:nvSpPr>
          <p:spPr bwMode="auto">
            <a:xfrm>
              <a:off x="4441825" y="2305050"/>
              <a:ext cx="893763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–0.50</a:t>
              </a:r>
              <a:endParaRPr lang="en-GB" sz="1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3" name="Text Box 15"/>
            <p:cNvSpPr txBox="1">
              <a:spLocks noChangeArrowheads="1"/>
            </p:cNvSpPr>
            <p:nvPr/>
          </p:nvSpPr>
          <p:spPr bwMode="auto">
            <a:xfrm>
              <a:off x="4425950" y="3230563"/>
              <a:ext cx="893763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–0.65</a:t>
              </a:r>
            </a:p>
          </p:txBody>
        </p:sp>
        <p:sp>
          <p:nvSpPr>
            <p:cNvPr id="252974" name="Text Box 15"/>
            <p:cNvSpPr txBox="1">
              <a:spLocks noChangeArrowheads="1"/>
            </p:cNvSpPr>
            <p:nvPr/>
          </p:nvSpPr>
          <p:spPr bwMode="auto">
            <a:xfrm>
              <a:off x="7470775" y="4845050"/>
              <a:ext cx="893763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–1.31</a:t>
              </a:r>
            </a:p>
          </p:txBody>
        </p:sp>
        <p:sp>
          <p:nvSpPr>
            <p:cNvPr id="252975" name="AutoShape 62"/>
            <p:cNvSpPr>
              <a:spLocks noChangeArrowheads="1"/>
            </p:cNvSpPr>
            <p:nvPr/>
          </p:nvSpPr>
          <p:spPr bwMode="auto">
            <a:xfrm>
              <a:off x="7859713" y="4710113"/>
              <a:ext cx="138112" cy="119062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6" name="AutoShape 62"/>
            <p:cNvSpPr>
              <a:spLocks noChangeArrowheads="1"/>
            </p:cNvSpPr>
            <p:nvPr/>
          </p:nvSpPr>
          <p:spPr bwMode="auto">
            <a:xfrm>
              <a:off x="4803775" y="3074988"/>
              <a:ext cx="138113" cy="119062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7" name="AutoShape 62"/>
            <p:cNvSpPr>
              <a:spLocks noChangeArrowheads="1"/>
            </p:cNvSpPr>
            <p:nvPr/>
          </p:nvSpPr>
          <p:spPr bwMode="auto">
            <a:xfrm>
              <a:off x="3268663" y="2312988"/>
              <a:ext cx="138112" cy="119062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8" name="AutoShape 62"/>
            <p:cNvSpPr>
              <a:spLocks noChangeArrowheads="1"/>
            </p:cNvSpPr>
            <p:nvPr/>
          </p:nvSpPr>
          <p:spPr bwMode="auto">
            <a:xfrm>
              <a:off x="1739900" y="1443038"/>
              <a:ext cx="139700" cy="119062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79" name="Rectangle 64"/>
            <p:cNvSpPr>
              <a:spLocks noChangeArrowheads="1"/>
            </p:cNvSpPr>
            <p:nvPr/>
          </p:nvSpPr>
          <p:spPr bwMode="auto">
            <a:xfrm rot="-2700000">
              <a:off x="7883525" y="3562350"/>
              <a:ext cx="92075" cy="93663"/>
            </a:xfrm>
            <a:prstGeom prst="rect">
              <a:avLst/>
            </a:prstGeom>
            <a:solidFill>
              <a:srgbClr val="E44C1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80" name="Rectangle 64"/>
            <p:cNvSpPr>
              <a:spLocks noChangeArrowheads="1"/>
            </p:cNvSpPr>
            <p:nvPr/>
          </p:nvSpPr>
          <p:spPr bwMode="auto">
            <a:xfrm rot="-2700000">
              <a:off x="4826000" y="2720975"/>
              <a:ext cx="93663" cy="92075"/>
            </a:xfrm>
            <a:prstGeom prst="rect">
              <a:avLst/>
            </a:prstGeom>
            <a:solidFill>
              <a:srgbClr val="E44C1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81" name="Rectangle 64"/>
            <p:cNvSpPr>
              <a:spLocks noChangeArrowheads="1"/>
            </p:cNvSpPr>
            <p:nvPr/>
          </p:nvSpPr>
          <p:spPr bwMode="auto">
            <a:xfrm rot="-2700000">
              <a:off x="3290888" y="1998663"/>
              <a:ext cx="93662" cy="93662"/>
            </a:xfrm>
            <a:prstGeom prst="rect">
              <a:avLst/>
            </a:prstGeom>
            <a:solidFill>
              <a:srgbClr val="E44C16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2982" name="AutoShape 40"/>
            <p:cNvSpPr>
              <a:spLocks noChangeArrowheads="1"/>
            </p:cNvSpPr>
            <p:nvPr/>
          </p:nvSpPr>
          <p:spPr bwMode="auto">
            <a:xfrm>
              <a:off x="2774950" y="4479925"/>
              <a:ext cx="1144588" cy="4762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36000" tIns="0" rIns="36000" bIns="0" anchor="ctr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−35%</a:t>
              </a:r>
              <a:r>
                <a:rPr lang="en-GB" sz="1200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br>
                <a:rPr lang="en-GB" sz="1200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en-GB" sz="1200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vs placebo</a:t>
              </a:r>
            </a:p>
          </p:txBody>
        </p:sp>
        <p:sp>
          <p:nvSpPr>
            <p:cNvPr id="252983" name="Text Box 136"/>
            <p:cNvSpPr txBox="1">
              <a:spLocks noChangeArrowheads="1"/>
            </p:cNvSpPr>
            <p:nvPr/>
          </p:nvSpPr>
          <p:spPr bwMode="auto">
            <a:xfrm rot="-5400000">
              <a:off x="-640889" y="3118949"/>
              <a:ext cx="3516265" cy="32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Change in mean BV from baseline (%)</a:t>
              </a:r>
            </a:p>
          </p:txBody>
        </p:sp>
        <p:sp>
          <p:nvSpPr>
            <p:cNvPr id="252984" name="AutoShape 56"/>
            <p:cNvSpPr>
              <a:spLocks noChangeArrowheads="1"/>
            </p:cNvSpPr>
            <p:nvPr/>
          </p:nvSpPr>
          <p:spPr bwMode="auto">
            <a:xfrm rot="-5400000">
              <a:off x="7477919" y="4085431"/>
              <a:ext cx="917575" cy="21431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44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8071" tIns="39036" rIns="78071" bIns="39036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27" name="Left Brace 126"/>
            <p:cNvSpPr/>
            <p:nvPr/>
          </p:nvSpPr>
          <p:spPr>
            <a:xfrm rot="16200000">
              <a:off x="2499984" y="2306641"/>
              <a:ext cx="165096" cy="124918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986" name="TextBox 63"/>
            <p:cNvSpPr txBox="1">
              <a:spLocks noChangeArrowheads="1"/>
            </p:cNvSpPr>
            <p:nvPr/>
          </p:nvSpPr>
          <p:spPr bwMode="auto">
            <a:xfrm>
              <a:off x="2109788" y="2930525"/>
              <a:ext cx="9493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p=0.006</a:t>
              </a:r>
            </a:p>
          </p:txBody>
        </p:sp>
        <p:sp>
          <p:nvSpPr>
            <p:cNvPr id="252987" name="TextBox 64"/>
            <p:cNvSpPr txBox="1">
              <a:spLocks noChangeArrowheads="1"/>
            </p:cNvSpPr>
            <p:nvPr/>
          </p:nvSpPr>
          <p:spPr bwMode="auto">
            <a:xfrm>
              <a:off x="2860675" y="3692525"/>
              <a:ext cx="949325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p=0.026</a:t>
              </a:r>
            </a:p>
          </p:txBody>
        </p:sp>
        <p:sp>
          <p:nvSpPr>
            <p:cNvPr id="130" name="Left Brace 129"/>
            <p:cNvSpPr/>
            <p:nvPr/>
          </p:nvSpPr>
          <p:spPr>
            <a:xfrm rot="16200000">
              <a:off x="3265507" y="2303227"/>
              <a:ext cx="151754" cy="2766888"/>
            </a:xfrm>
            <a:prstGeom prst="lef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989" name="TextBox 65"/>
            <p:cNvSpPr txBox="1">
              <a:spLocks noChangeArrowheads="1"/>
            </p:cNvSpPr>
            <p:nvPr/>
          </p:nvSpPr>
          <p:spPr bwMode="auto">
            <a:xfrm>
              <a:off x="4395788" y="5170488"/>
              <a:ext cx="949325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p&lt;0.001</a:t>
              </a:r>
            </a:p>
          </p:txBody>
        </p:sp>
        <p:sp>
          <p:nvSpPr>
            <p:cNvPr id="132" name="Left Brace 131"/>
            <p:cNvSpPr/>
            <p:nvPr/>
          </p:nvSpPr>
          <p:spPr>
            <a:xfrm rot="16200000">
              <a:off x="4741515" y="2279727"/>
              <a:ext cx="188443" cy="575559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991" name="TextBox 66"/>
            <p:cNvSpPr txBox="1">
              <a:spLocks noChangeArrowheads="1"/>
            </p:cNvSpPr>
            <p:nvPr/>
          </p:nvSpPr>
          <p:spPr bwMode="auto">
            <a:xfrm>
              <a:off x="5908675" y="1746250"/>
              <a:ext cx="949325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p&lt;0.001</a:t>
              </a:r>
            </a:p>
          </p:txBody>
        </p:sp>
        <p:sp>
          <p:nvSpPr>
            <p:cNvPr id="134" name="Left Brace 133"/>
            <p:cNvSpPr/>
            <p:nvPr/>
          </p:nvSpPr>
          <p:spPr>
            <a:xfrm rot="5400000">
              <a:off x="6295072" y="691460"/>
              <a:ext cx="140081" cy="276688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993" name="Freeform 77"/>
            <p:cNvSpPr>
              <a:spLocks/>
            </p:cNvSpPr>
            <p:nvPr/>
          </p:nvSpPr>
          <p:spPr bwMode="auto">
            <a:xfrm>
              <a:off x="1811338" y="1525588"/>
              <a:ext cx="6138862" cy="3270250"/>
            </a:xfrm>
            <a:custGeom>
              <a:avLst/>
              <a:gdLst>
                <a:gd name="T0" fmla="*/ 0 w 4243"/>
                <a:gd name="T1" fmla="*/ 0 h 2212"/>
                <a:gd name="T2" fmla="*/ 2147483647 w 4243"/>
                <a:gd name="T3" fmla="*/ 2147483647 h 2212"/>
                <a:gd name="T4" fmla="*/ 2147483647 w 4243"/>
                <a:gd name="T5" fmla="*/ 2147483647 h 2212"/>
                <a:gd name="T6" fmla="*/ 2147483647 w 4243"/>
                <a:gd name="T7" fmla="*/ 2147483647 h 2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43"/>
                <a:gd name="T13" fmla="*/ 0 h 2212"/>
                <a:gd name="T14" fmla="*/ 4243 w 4243"/>
                <a:gd name="T15" fmla="*/ 2212 h 2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43" h="2212">
                  <a:moveTo>
                    <a:pt x="0" y="0"/>
                  </a:moveTo>
                  <a:lnTo>
                    <a:pt x="1051" y="571"/>
                  </a:lnTo>
                  <a:lnTo>
                    <a:pt x="2121" y="1094"/>
                  </a:lnTo>
                  <a:lnTo>
                    <a:pt x="4243" y="2212"/>
                  </a:lnTo>
                </a:path>
              </a:pathLst>
            </a:custGeom>
            <a:noFill/>
            <a:ln w="28575" cap="flat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252932" name="Rounded Rectangle 221"/>
          <p:cNvSpPr>
            <a:spLocks noChangeArrowheads="1"/>
          </p:cNvSpPr>
          <p:nvPr/>
        </p:nvSpPr>
        <p:spPr bwMode="auto">
          <a:xfrm>
            <a:off x="403225" y="5475288"/>
            <a:ext cx="8458200" cy="627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E0A4"/>
              </a:gs>
              <a:gs pos="100000">
                <a:srgbClr val="FFF3DB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Reduction in the rate of brain atrophy was </a:t>
            </a:r>
            <a:br>
              <a:rPr lang="en-GB" sz="16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observed across three Phase III studies with fingolimod</a:t>
            </a:r>
            <a:r>
              <a:rPr lang="en-GB" sz="1600" b="1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1–3</a:t>
            </a:r>
          </a:p>
        </p:txBody>
      </p:sp>
    </p:spTree>
    <p:extLst>
      <p:ext uri="{BB962C8B-B14F-4D97-AF65-F5344CB8AC3E}">
        <p14:creationId xmlns:p14="http://schemas.microsoft.com/office/powerpoint/2010/main" val="27599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4356000" y="1884485"/>
            <a:ext cx="0" cy="2376000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dash"/>
          </a:ln>
          <a:effectLst/>
        </p:spPr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22335140"/>
              </p:ext>
            </p:extLst>
          </p:nvPr>
        </p:nvGraphicFramePr>
        <p:xfrm>
          <a:off x="1476000" y="1368228"/>
          <a:ext cx="673200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192000" y="720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65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Arial"/>
              </a:rPr>
              <a:t>ECTRIMS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"/>
            <a:ext cx="8691562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Slowing Brain Volume Loss Through 5 Years in </a:t>
            </a:r>
            <a:br>
              <a:rPr lang="en-US" dirty="0" smtClean="0"/>
            </a:br>
            <a:r>
              <a:rPr lang="en-US" dirty="0" smtClean="0"/>
              <a:t>CARE-MS I Alemtuzumab-Treated Patients</a:t>
            </a:r>
            <a:endParaRPr lang="en-US" dirty="0"/>
          </a:p>
        </p:txBody>
      </p:sp>
      <p:sp>
        <p:nvSpPr>
          <p:cNvPr id="117" name="Content Placeholder 2"/>
          <p:cNvSpPr>
            <a:spLocks noGrp="1"/>
          </p:cNvSpPr>
          <p:nvPr>
            <p:ph idx="1"/>
          </p:nvPr>
        </p:nvSpPr>
        <p:spPr>
          <a:xfrm>
            <a:off x="336321" y="5352862"/>
            <a:ext cx="8509229" cy="1115690"/>
          </a:xfrm>
        </p:spPr>
        <p:txBody>
          <a:bodyPr/>
          <a:lstStyle/>
          <a:p>
            <a:pPr>
              <a:spcBef>
                <a:spcPts val="300"/>
              </a:spcBef>
              <a:buClr>
                <a:srgbClr val="0070C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Alemtuzumab slowed the </a:t>
            </a:r>
            <a:r>
              <a:rPr lang="en-US" sz="1600" dirty="0"/>
              <a:t>reduction in </a:t>
            </a:r>
            <a:r>
              <a:rPr lang="en-US" sz="1600" dirty="0" smtClean="0"/>
              <a:t>brain volume </a:t>
            </a:r>
            <a:r>
              <a:rPr lang="en-US" sz="1600" dirty="0"/>
              <a:t>by 42% versus SC IFNB-1a at the end of the core CARE-MS I </a:t>
            </a:r>
            <a:r>
              <a:rPr lang="en-US" sz="1600" dirty="0" smtClean="0"/>
              <a:t>study</a:t>
            </a:r>
          </a:p>
          <a:p>
            <a:pPr>
              <a:spcBef>
                <a:spcPts val="300"/>
              </a:spcBef>
              <a:buClr>
                <a:srgbClr val="0070C0"/>
              </a:buClr>
              <a:buSzPct val="100000"/>
            </a:pPr>
            <a:r>
              <a:rPr lang="en-US" sz="1600" dirty="0"/>
              <a:t>B</a:t>
            </a:r>
            <a:r>
              <a:rPr lang="en-US" sz="1600" dirty="0" smtClean="0"/>
              <a:t>rain volume loss in the </a:t>
            </a:r>
            <a:r>
              <a:rPr lang="en-US" sz="1600" dirty="0" err="1" smtClean="0"/>
              <a:t>alemtuzumab</a:t>
            </a:r>
            <a:r>
              <a:rPr lang="en-US" sz="1600" dirty="0" smtClean="0"/>
              <a:t> group at Year 5 was still lower than that observed at Year 2 in the SC IFNB-1a group</a:t>
            </a:r>
            <a:endParaRPr lang="en-US" sz="1600" dirty="0"/>
          </a:p>
        </p:txBody>
      </p:sp>
      <p:sp>
        <p:nvSpPr>
          <p:cNvPr id="121" name="Rounded Rectangle 120"/>
          <p:cNvSpPr/>
          <p:nvPr/>
        </p:nvSpPr>
        <p:spPr>
          <a:xfrm>
            <a:off x="418657" y="1073929"/>
            <a:ext cx="8302262" cy="4271148"/>
          </a:xfrm>
          <a:prstGeom prst="roundRect">
            <a:avLst>
              <a:gd name="adj" fmla="val 444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641054" y="4591910"/>
            <a:ext cx="593487" cy="549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39851" y="4476485"/>
            <a:ext cx="95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Year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9"/>
          <p:cNvSpPr txBox="1"/>
          <p:nvPr/>
        </p:nvSpPr>
        <p:spPr>
          <a:xfrm rot="16200000">
            <a:off x="-618419" y="2827614"/>
            <a:ext cx="343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2824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Median BPF Change From</a:t>
            </a:r>
          </a:p>
          <a:p>
            <a:pPr algn="ctr" defTabSz="1462824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 Baseline, % (95% CI)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3355" y="4957085"/>
            <a:ext cx="7361363" cy="356093"/>
            <a:chOff x="653355" y="4845781"/>
            <a:chExt cx="7361363" cy="356093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8049" y="4845781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  <a:cs typeface="Arial"/>
                </a:rPr>
                <a:t>–</a:t>
              </a:r>
              <a:endParaRPr lang="en-US" altLang="en-US" sz="11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53355" y="4845781"/>
              <a:ext cx="98584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Arial"/>
                </a:rPr>
                <a:t>No. of Patients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46786" y="4845781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</a:rPr>
                <a:t>185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43199" y="4845781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</a:rPr>
                <a:t>176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3190" y="4845781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  <a:cs typeface="Arial"/>
                </a:rPr>
                <a:t>171</a:t>
              </a:r>
              <a:endParaRPr lang="en-US" altLang="en-US" sz="11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852205" y="5032597"/>
              <a:ext cx="2356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371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043200" y="5032597"/>
              <a:ext cx="2356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367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223189" y="5032597"/>
              <a:ext cx="2356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352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09" y="5032597"/>
              <a:ext cx="23564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325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589073" y="5032597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322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669911" y="4845781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  <a:cs typeface="Arial"/>
                </a:rPr>
                <a:t>–</a:t>
              </a:r>
              <a:endParaRPr lang="en-US" altLang="en-US" sz="1100" dirty="0" smtClean="0">
                <a:solidFill>
                  <a:srgbClr val="4D4D4F"/>
                </a:solidFill>
                <a:latin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779076" y="5032597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0076C0"/>
                  </a:solidFill>
                  <a:latin typeface="Arial"/>
                </a:rPr>
                <a:t>320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859914" y="4845781"/>
              <a:ext cx="7854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rgbClr val="4D4D4F"/>
                  </a:solidFill>
                  <a:latin typeface="Arial"/>
                  <a:cs typeface="Arial"/>
                </a:rPr>
                <a:t>–</a:t>
              </a:r>
              <a:endParaRPr lang="en-US" altLang="en-US" sz="1100" dirty="0" smtClean="0">
                <a:solidFill>
                  <a:srgbClr val="4D4D4F"/>
                </a:solidFill>
                <a:latin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73842" y="2076562"/>
            <a:ext cx="286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Arial"/>
              </a:rPr>
              <a:t>68% of patients received no </a:t>
            </a:r>
          </a:p>
          <a:p>
            <a:pPr algn="ctr" defTabSz="914400">
              <a:defRPr/>
            </a:pPr>
            <a:r>
              <a:rPr lang="en-US" sz="1200" b="1" kern="0" dirty="0" err="1" smtClean="0">
                <a:solidFill>
                  <a:srgbClr val="000000"/>
                </a:solidFill>
                <a:latin typeface="Arial"/>
              </a:rPr>
              <a:t>alemtuzumab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 retreatment since </a:t>
            </a:r>
          </a:p>
          <a:p>
            <a:pPr algn="ctr" defTabSz="914400"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Month 12</a:t>
            </a:r>
          </a:p>
        </p:txBody>
      </p:sp>
      <p:sp>
        <p:nvSpPr>
          <p:cNvPr id="120" name="Round Same Side Corner Rectangle 119"/>
          <p:cNvSpPr/>
          <p:nvPr/>
        </p:nvSpPr>
        <p:spPr>
          <a:xfrm>
            <a:off x="418657" y="1073929"/>
            <a:ext cx="8301454" cy="36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>
              <a:lnSpc>
                <a:spcPts val="1600"/>
              </a:lnSpc>
            </a:pPr>
            <a:r>
              <a:rPr lang="en-US" sz="1600" b="1" i="1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CARE-MS I: Percentage </a:t>
            </a:r>
            <a:r>
              <a:rPr lang="en-US" sz="1600" b="1" i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Change </a:t>
            </a:r>
            <a:r>
              <a:rPr lang="en-US" sz="1600" b="1" i="1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in BPF From Baseline</a:t>
            </a:r>
            <a:endParaRPr lang="en-US" sz="1600" b="1" i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2" name="Rectangle 213"/>
          <p:cNvSpPr>
            <a:spLocks noChangeArrowheads="1"/>
          </p:cNvSpPr>
          <p:nvPr/>
        </p:nvSpPr>
        <p:spPr bwMode="auto">
          <a:xfrm>
            <a:off x="156555" y="6611324"/>
            <a:ext cx="7749544" cy="246221"/>
          </a:xfrm>
          <a:prstGeom prst="rect">
            <a:avLst/>
          </a:prstGeom>
          <a:noFill/>
          <a:extLst/>
        </p:spPr>
        <p:txBody>
          <a:bodyPr wrap="square" lIns="45720" rtlCol="0">
            <a:spAutoFit/>
          </a:bodyPr>
          <a:lstStyle/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*</a:t>
            </a:r>
            <a:r>
              <a:rPr lang="en-US" altLang="en-US" sz="10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Alemtuzumab</a:t>
            </a:r>
            <a:r>
              <a:rPr lang="en-US" altLang="en-US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altLang="en-US" sz="10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vs </a:t>
            </a:r>
            <a:r>
              <a:rPr lang="en-US" altLang="en-US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SC IFNB-1a, </a:t>
            </a:r>
            <a:r>
              <a:rPr lang="en-US" altLang="en-US" sz="1000" i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</a:t>
            </a:r>
            <a:r>
              <a:rPr lang="en-US" altLang="en-US" sz="10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&lt;0.0001.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98777" y="4696814"/>
            <a:ext cx="9553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265"/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Core Study</a:t>
            </a:r>
            <a:endParaRPr lang="en-US" sz="1400" b="1" i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458830" y="4824502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60234" y="4696814"/>
            <a:ext cx="140102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defTabSz="914265"/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Extension Study</a:t>
            </a:r>
            <a:endParaRPr lang="en-US" sz="1400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Rectangle 209"/>
          <p:cNvSpPr>
            <a:spLocks noChangeArrowheads="1"/>
          </p:cNvSpPr>
          <p:nvPr/>
        </p:nvSpPr>
        <p:spPr bwMode="auto">
          <a:xfrm>
            <a:off x="3073753" y="1706308"/>
            <a:ext cx="15622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en-US" altLang="en-US" sz="1200" b="1" dirty="0" smtClean="0">
                <a:solidFill>
                  <a:srgbClr val="000000"/>
                </a:solidFill>
                <a:latin typeface="Arial"/>
              </a:rPr>
              <a:t>42% slowing of brain volume loss vs SC IFNB-1a at Year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89266" y="270315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99112" y="320950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864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13220"/>
          <a:stretch>
            <a:fillRect/>
          </a:stretch>
        </p:blipFill>
        <p:spPr bwMode="auto">
          <a:xfrm>
            <a:off x="269875" y="1333500"/>
            <a:ext cx="8577263" cy="32893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247650" dist="38100" dir="2700000" sx="102000" sy="102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3600" smtClean="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7800" y="4981575"/>
            <a:ext cx="8797925" cy="647700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Meta-analysis of treatment effect on EDSS worsening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vs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 effect of lesions in MRI and brain atrophy, individually or in combination, in 13 RCTs in RRMS (13,500 patients)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 charset="0"/>
            </a:endParaRPr>
          </a:p>
        </p:txBody>
      </p:sp>
      <p:sp>
        <p:nvSpPr>
          <p:cNvPr id="338948" name="TextBox 7"/>
          <p:cNvSpPr txBox="1">
            <a:spLocks noChangeArrowheads="1"/>
          </p:cNvSpPr>
          <p:nvPr/>
        </p:nvSpPr>
        <p:spPr bwMode="auto">
          <a:xfrm>
            <a:off x="6297613" y="6497638"/>
            <a:ext cx="2636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cs typeface="Arial" charset="0"/>
              </a:rPr>
              <a:t>Sormani MP et al. Ann Neurol. 2014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3148211" y="1333500"/>
            <a:ext cx="5698927" cy="32893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06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13220"/>
          <a:stretch>
            <a:fillRect/>
          </a:stretch>
        </p:blipFill>
        <p:spPr bwMode="auto">
          <a:xfrm>
            <a:off x="269875" y="1333500"/>
            <a:ext cx="8577263" cy="32893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247650" dist="38100" dir="2700000" sx="102000" sy="102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3600" smtClean="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7800" y="4981575"/>
            <a:ext cx="8797925" cy="647700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Meta-analysis of treatment effect on EDSS worsening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vs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 effect of lesions in MRI and brain atrophy, individually or in combination, in 13 RCTs in RRMS (13,500 patients)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 charset="0"/>
            </a:endParaRPr>
          </a:p>
        </p:txBody>
      </p:sp>
      <p:sp>
        <p:nvSpPr>
          <p:cNvPr id="338948" name="TextBox 7"/>
          <p:cNvSpPr txBox="1">
            <a:spLocks noChangeArrowheads="1"/>
          </p:cNvSpPr>
          <p:nvPr/>
        </p:nvSpPr>
        <p:spPr bwMode="auto">
          <a:xfrm>
            <a:off x="6297613" y="6497638"/>
            <a:ext cx="2636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cs typeface="Arial" charset="0"/>
              </a:rPr>
              <a:t>Sormani MP et al. Ann Neurol. 2014</a:t>
            </a:r>
          </a:p>
        </p:txBody>
      </p:sp>
      <p:sp>
        <p:nvSpPr>
          <p:cNvPr id="6" name="Rectángulo 5"/>
          <p:cNvSpPr/>
          <p:nvPr/>
        </p:nvSpPr>
        <p:spPr bwMode="auto">
          <a:xfrm>
            <a:off x="5837027" y="1333500"/>
            <a:ext cx="3010111" cy="32893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1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13220"/>
          <a:stretch>
            <a:fillRect/>
          </a:stretch>
        </p:blipFill>
        <p:spPr bwMode="auto">
          <a:xfrm>
            <a:off x="269875" y="1333500"/>
            <a:ext cx="8577263" cy="32893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247650" dist="38100" dir="2700000" sx="102000" sy="102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sz="3600" smtClean="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7800" y="4981575"/>
            <a:ext cx="8797925" cy="647700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Meta-analysis of treatment effect on EDSS worsening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vs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 charset="0"/>
              </a:rPr>
              <a:t> effect of lesions in MRI and brain atrophy, individually or in combination, in 13 RCTs in RRMS (13,500 patients)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ヒラギノ角ゴ Pro W3" charset="0"/>
            </a:endParaRPr>
          </a:p>
        </p:txBody>
      </p:sp>
      <p:sp>
        <p:nvSpPr>
          <p:cNvPr id="338948" name="TextBox 7"/>
          <p:cNvSpPr txBox="1">
            <a:spLocks noChangeArrowheads="1"/>
          </p:cNvSpPr>
          <p:nvPr/>
        </p:nvSpPr>
        <p:spPr bwMode="auto">
          <a:xfrm>
            <a:off x="6297613" y="6497638"/>
            <a:ext cx="26368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cs typeface="Arial" charset="0"/>
              </a:rPr>
              <a:t>Sormani MP et al. Ann Neurol. 2014</a:t>
            </a:r>
          </a:p>
        </p:txBody>
      </p:sp>
    </p:spTree>
    <p:extLst>
      <p:ext uri="{BB962C8B-B14F-4D97-AF65-F5344CB8AC3E}">
        <p14:creationId xmlns:p14="http://schemas.microsoft.com/office/powerpoint/2010/main" val="53524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3" name="Group 2"/>
          <p:cNvGrpSpPr>
            <a:grpSpLocks/>
          </p:cNvGrpSpPr>
          <p:nvPr/>
        </p:nvGrpSpPr>
        <p:grpSpPr bwMode="auto">
          <a:xfrm>
            <a:off x="250825" y="2532063"/>
            <a:ext cx="8713788" cy="1800225"/>
            <a:chOff x="158" y="1595"/>
            <a:chExt cx="5489" cy="1134"/>
          </a:xfrm>
        </p:grpSpPr>
        <p:pic>
          <p:nvPicPr>
            <p:cNvPr id="36148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595"/>
              <a:ext cx="5489" cy="1134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48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" y="2217"/>
              <a:ext cx="152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3438" y="1022350"/>
            <a:ext cx="4219575" cy="5219700"/>
            <a:chOff x="2925" y="709"/>
            <a:chExt cx="2658" cy="3288"/>
          </a:xfrm>
        </p:grpSpPr>
        <p:grpSp>
          <p:nvGrpSpPr>
            <p:cNvPr id="361477" name="Group 9"/>
            <p:cNvGrpSpPr>
              <a:grpSpLocks/>
            </p:cNvGrpSpPr>
            <p:nvPr/>
          </p:nvGrpSpPr>
          <p:grpSpPr bwMode="auto">
            <a:xfrm>
              <a:off x="2925" y="709"/>
              <a:ext cx="2658" cy="3288"/>
              <a:chOff x="2925" y="709"/>
              <a:chExt cx="2658" cy="3288"/>
            </a:xfrm>
          </p:grpSpPr>
          <p:pic>
            <p:nvPicPr>
              <p:cNvPr id="361479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709"/>
                <a:ext cx="2658" cy="3288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1480" name="Rectangle 11"/>
              <p:cNvSpPr>
                <a:spLocks noChangeArrowheads="1"/>
              </p:cNvSpPr>
              <p:nvPr/>
            </p:nvSpPr>
            <p:spPr bwMode="auto">
              <a:xfrm>
                <a:off x="2971" y="3566"/>
                <a:ext cx="1315" cy="91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1481" name="Rectangle 12"/>
              <p:cNvSpPr>
                <a:spLocks noChangeArrowheads="1"/>
              </p:cNvSpPr>
              <p:nvPr/>
            </p:nvSpPr>
            <p:spPr bwMode="auto">
              <a:xfrm>
                <a:off x="2971" y="2704"/>
                <a:ext cx="2404" cy="545"/>
              </a:xfrm>
              <a:prstGeom prst="rect">
                <a:avLst/>
              </a:prstGeom>
              <a:noFill/>
              <a:ln w="28575">
                <a:solidFill>
                  <a:srgbClr val="CC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61478" name="Rectangle 13"/>
            <p:cNvSpPr>
              <a:spLocks noChangeArrowheads="1"/>
            </p:cNvSpPr>
            <p:nvPr/>
          </p:nvSpPr>
          <p:spPr bwMode="auto">
            <a:xfrm>
              <a:off x="4241" y="754"/>
              <a:ext cx="952" cy="1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61475" name="CuadroTexto 8"/>
          <p:cNvSpPr txBox="1">
            <a:spLocks noChangeArrowheads="1"/>
          </p:cNvSpPr>
          <p:nvPr/>
        </p:nvSpPr>
        <p:spPr bwMode="auto">
          <a:xfrm>
            <a:off x="4554538" y="6445250"/>
            <a:ext cx="413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/>
              <a:t>Fisher et al, </a:t>
            </a:r>
            <a:r>
              <a:rPr lang="es-ES" sz="1200" dirty="0" err="1"/>
              <a:t>Neurology</a:t>
            </a:r>
            <a:r>
              <a:rPr lang="es-ES" sz="1200" dirty="0"/>
              <a:t> 2002 </a:t>
            </a:r>
          </a:p>
        </p:txBody>
      </p:sp>
      <p:sp>
        <p:nvSpPr>
          <p:cNvPr id="361476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</p:spTree>
    <p:extLst>
      <p:ext uri="{BB962C8B-B14F-4D97-AF65-F5344CB8AC3E}">
        <p14:creationId xmlns:p14="http://schemas.microsoft.com/office/powerpoint/2010/main" val="23599775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8629650" cy="7493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6" name="Content Placeholder 7"/>
          <p:cNvSpPr txBox="1">
            <a:spLocks/>
          </p:cNvSpPr>
          <p:nvPr/>
        </p:nvSpPr>
        <p:spPr>
          <a:xfrm>
            <a:off x="317500" y="1216204"/>
            <a:ext cx="8540750" cy="4633912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266700" indent="-266700" algn="l" defTabSz="914400" rtl="0" eaLnBrk="1" latinLnBrk="0" hangingPunct="1">
              <a:spcBef>
                <a:spcPts val="900"/>
              </a:spcBef>
              <a:spcAft>
                <a:spcPts val="300"/>
              </a:spcAft>
              <a:buClr>
                <a:srgbClr val="1D146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4375" indent="-352425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rgbClr val="1D146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632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D146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38275" indent="-2762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D146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0700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D146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87" indent="-266687" algn="just" defTabSz="914353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Over the last 12 months, </a:t>
            </a:r>
            <a:r>
              <a:rPr lang="en-US" dirty="0" err="1">
                <a:solidFill>
                  <a:sysClr val="windowText" lastClr="000000"/>
                </a:solidFill>
              </a:rPr>
              <a:t>Jaume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Sastre-Garriga</a:t>
            </a:r>
            <a:r>
              <a:rPr lang="en-US" dirty="0">
                <a:solidFill>
                  <a:sysClr val="windowText" lastClr="000000"/>
                </a:solidFill>
              </a:rPr>
              <a:t> has received </a:t>
            </a:r>
            <a:r>
              <a:rPr lang="en-US" dirty="0" smtClean="0">
                <a:solidFill>
                  <a:sysClr val="windowText" lastClr="000000"/>
                </a:solidFill>
              </a:rPr>
              <a:t>travel grants and honoraria from Merck, </a:t>
            </a:r>
            <a:r>
              <a:rPr lang="en-US" dirty="0" err="1" smtClean="0">
                <a:solidFill>
                  <a:sysClr val="windowText" lastClr="000000"/>
                </a:solidFill>
              </a:rPr>
              <a:t>Teva</a:t>
            </a:r>
            <a:r>
              <a:rPr lang="en-US" dirty="0" smtClean="0">
                <a:solidFill>
                  <a:sysClr val="windowText" lastClr="000000"/>
                </a:solidFill>
              </a:rPr>
              <a:t>, </a:t>
            </a:r>
            <a:r>
              <a:rPr lang="en-US" dirty="0" err="1" smtClean="0">
                <a:solidFill>
                  <a:sysClr val="windowText" lastClr="000000"/>
                </a:solidFill>
              </a:rPr>
              <a:t>Biogen</a:t>
            </a:r>
            <a:r>
              <a:rPr lang="en-US" dirty="0" smtClean="0">
                <a:solidFill>
                  <a:sysClr val="windowText" lastClr="000000"/>
                </a:solidFill>
              </a:rPr>
              <a:t>, </a:t>
            </a:r>
            <a:r>
              <a:rPr lang="en-US" dirty="0" err="1" smtClean="0">
                <a:solidFill>
                  <a:sysClr val="windowText" lastClr="000000"/>
                </a:solidFill>
              </a:rPr>
              <a:t>Celgene</a:t>
            </a:r>
            <a:r>
              <a:rPr lang="en-US" dirty="0" smtClean="0">
                <a:solidFill>
                  <a:sysClr val="windowText" lastClr="000000"/>
                </a:solidFill>
              </a:rPr>
              <a:t>, Genzyme and </a:t>
            </a:r>
            <a:r>
              <a:rPr lang="en-US" dirty="0">
                <a:solidFill>
                  <a:sysClr val="windowText" lastClr="000000"/>
                </a:solidFill>
              </a:rPr>
              <a:t>Novartis</a:t>
            </a:r>
          </a:p>
        </p:txBody>
      </p:sp>
      <p:pic>
        <p:nvPicPr>
          <p:cNvPr id="4" name="Picture 6" descr="Left_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0" y="2283178"/>
            <a:ext cx="4219642" cy="37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 descr="EMSP_Sastre-Garriga_v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/>
          <a:stretch>
            <a:fillRect/>
          </a:stretch>
        </p:blipFill>
        <p:spPr bwMode="auto">
          <a:xfrm>
            <a:off x="5403850" y="3370263"/>
            <a:ext cx="32385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128713"/>
            <a:ext cx="7920037" cy="3727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9667" name="CuadroTexto 2"/>
          <p:cNvSpPr txBox="1">
            <a:spLocks noChangeArrowheads="1"/>
          </p:cNvSpPr>
          <p:nvPr/>
        </p:nvSpPr>
        <p:spPr bwMode="auto">
          <a:xfrm>
            <a:off x="2555875" y="6491288"/>
            <a:ext cx="6491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</a:rPr>
              <a:t>MP </a:t>
            </a:r>
            <a:r>
              <a:rPr lang="es-ES" sz="1200" dirty="0" err="1" smtClean="0">
                <a:solidFill>
                  <a:srgbClr val="000000"/>
                </a:solidFill>
              </a:rPr>
              <a:t>Sormani</a:t>
            </a:r>
            <a:r>
              <a:rPr lang="es-ES" sz="1200" dirty="0" smtClean="0">
                <a:solidFill>
                  <a:srgbClr val="000000"/>
                </a:solidFill>
              </a:rPr>
              <a:t> et al, </a:t>
            </a:r>
            <a:r>
              <a:rPr lang="es-ES" sz="1200" dirty="0" err="1" smtClean="0">
                <a:solidFill>
                  <a:srgbClr val="000000"/>
                </a:solidFill>
              </a:rPr>
              <a:t>Mult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Scler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smtClean="0">
                <a:solidFill>
                  <a:srgbClr val="000000"/>
                </a:solidFill>
              </a:rPr>
              <a:t>2015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61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Atrophy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and response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to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therapy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673475"/>
            <a:ext cx="8345488" cy="2197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076325"/>
            <a:ext cx="8147050" cy="2371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9013" name="Rectángulo 4"/>
          <p:cNvSpPr>
            <a:spLocks noChangeArrowheads="1"/>
          </p:cNvSpPr>
          <p:nvPr/>
        </p:nvSpPr>
        <p:spPr bwMode="auto">
          <a:xfrm>
            <a:off x="390525" y="4954588"/>
            <a:ext cx="7926388" cy="46037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1400" b="1">
              <a:solidFill>
                <a:srgbClr val="000000"/>
              </a:solidFill>
              <a:latin typeface="Arial"/>
              <a:ea typeface="ヒラギノ角ゴ Pro W3"/>
              <a:cs typeface="+mn-cs"/>
            </a:endParaRPr>
          </a:p>
        </p:txBody>
      </p:sp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2555875" y="6491288"/>
            <a:ext cx="6491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</a:rPr>
              <a:t>MP </a:t>
            </a:r>
            <a:r>
              <a:rPr lang="es-ES" sz="1200" dirty="0" err="1" smtClean="0">
                <a:solidFill>
                  <a:srgbClr val="000000"/>
                </a:solidFill>
              </a:rPr>
              <a:t>Sormani</a:t>
            </a:r>
            <a:r>
              <a:rPr lang="es-ES" sz="1200" dirty="0" smtClean="0">
                <a:solidFill>
                  <a:srgbClr val="000000"/>
                </a:solidFill>
              </a:rPr>
              <a:t> et al, </a:t>
            </a:r>
            <a:r>
              <a:rPr lang="es-ES" sz="1200" dirty="0" err="1" smtClean="0">
                <a:solidFill>
                  <a:srgbClr val="000000"/>
                </a:solidFill>
              </a:rPr>
              <a:t>Mult</a:t>
            </a:r>
            <a:r>
              <a:rPr lang="es-ES" sz="1200" dirty="0" smtClean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Scler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dirty="0" smtClean="0">
                <a:solidFill>
                  <a:srgbClr val="000000"/>
                </a:solidFill>
              </a:rPr>
              <a:t>2015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727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294915" name="CuadroTexto 2"/>
          <p:cNvSpPr txBox="1">
            <a:spLocks noChangeArrowheads="1"/>
          </p:cNvSpPr>
          <p:nvPr/>
        </p:nvSpPr>
        <p:spPr bwMode="auto">
          <a:xfrm>
            <a:off x="2555875" y="6491288"/>
            <a:ext cx="6491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err="1" smtClean="0"/>
              <a:t>Jeffery</a:t>
            </a:r>
            <a:r>
              <a:rPr lang="es-ES" sz="1200" dirty="0" smtClean="0"/>
              <a:t> et al., J </a:t>
            </a:r>
            <a:r>
              <a:rPr lang="es-ES" sz="1200" dirty="0" err="1" smtClean="0"/>
              <a:t>Neurol</a:t>
            </a:r>
            <a:r>
              <a:rPr lang="es-ES" sz="1200" dirty="0" smtClean="0"/>
              <a:t> 2016</a:t>
            </a:r>
            <a:endParaRPr lang="es-E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" y="1034668"/>
            <a:ext cx="4083021" cy="14049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31" y="1034668"/>
            <a:ext cx="6759553" cy="35526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92" y="4821697"/>
            <a:ext cx="8670092" cy="12310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7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Atrophy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and response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to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therapy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5" y="1401439"/>
            <a:ext cx="7998889" cy="405512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8"/>
          <p:cNvSpPr txBox="1">
            <a:spLocks noChangeArrowheads="1"/>
          </p:cNvSpPr>
          <p:nvPr/>
        </p:nvSpPr>
        <p:spPr bwMode="auto">
          <a:xfrm>
            <a:off x="4554538" y="6445250"/>
            <a:ext cx="413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/>
              <a:t>De Stefano et </a:t>
            </a:r>
            <a:r>
              <a:rPr lang="es-ES" sz="1200" dirty="0"/>
              <a:t>al, </a:t>
            </a:r>
            <a:r>
              <a:rPr lang="es-ES" sz="1200" dirty="0" err="1" smtClean="0"/>
              <a:t>Mult</a:t>
            </a:r>
            <a:r>
              <a:rPr lang="es-ES" sz="1200" dirty="0" smtClean="0"/>
              <a:t> </a:t>
            </a:r>
            <a:r>
              <a:rPr lang="es-ES" sz="1200" dirty="0" err="1" smtClean="0"/>
              <a:t>Scler</a:t>
            </a:r>
            <a:r>
              <a:rPr lang="es-ES" sz="1200" dirty="0" smtClean="0"/>
              <a:t> 2017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759730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3" y="1524000"/>
            <a:ext cx="8309656" cy="3457646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Atrophy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and response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to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therapy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4210" y="5174319"/>
            <a:ext cx="367516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Pseudoatrophy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over first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six months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39844" y="5174319"/>
            <a:ext cx="367516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Protective effect from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6 to 24 months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4554538" y="6445250"/>
            <a:ext cx="413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/>
              <a:t>De Stefano et </a:t>
            </a:r>
            <a:r>
              <a:rPr lang="es-ES" sz="1200" dirty="0"/>
              <a:t>al, </a:t>
            </a:r>
            <a:r>
              <a:rPr lang="es-ES" sz="1200" dirty="0" err="1" smtClean="0"/>
              <a:t>Mult</a:t>
            </a:r>
            <a:r>
              <a:rPr lang="es-ES" sz="1200" dirty="0" smtClean="0"/>
              <a:t> </a:t>
            </a:r>
            <a:r>
              <a:rPr lang="es-ES" sz="1200" dirty="0" err="1" smtClean="0"/>
              <a:t>Scler</a:t>
            </a:r>
            <a:r>
              <a:rPr lang="es-ES" sz="1200" dirty="0" smtClean="0"/>
              <a:t> 2017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383390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Atrophy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and response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to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therapy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02730"/>
            <a:ext cx="6134100" cy="4991100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8"/>
          <p:cNvSpPr txBox="1">
            <a:spLocks noChangeArrowheads="1"/>
          </p:cNvSpPr>
          <p:nvPr/>
        </p:nvSpPr>
        <p:spPr bwMode="auto">
          <a:xfrm>
            <a:off x="4554538" y="6445250"/>
            <a:ext cx="413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/>
              <a:t>De Stefano et </a:t>
            </a:r>
            <a:r>
              <a:rPr lang="es-ES" sz="1200" dirty="0"/>
              <a:t>al, </a:t>
            </a:r>
            <a:r>
              <a:rPr lang="es-ES" sz="1200" dirty="0" err="1" smtClean="0"/>
              <a:t>Mult</a:t>
            </a:r>
            <a:r>
              <a:rPr lang="es-ES" sz="1200" dirty="0" smtClean="0"/>
              <a:t> </a:t>
            </a:r>
            <a:r>
              <a:rPr lang="es-ES" sz="1200" dirty="0" err="1" smtClean="0"/>
              <a:t>Scler</a:t>
            </a:r>
            <a:r>
              <a:rPr lang="es-ES" sz="1200" dirty="0" smtClean="0"/>
              <a:t> 2017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66272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1"/>
          <a:stretch>
            <a:fillRect/>
          </a:stretch>
        </p:blipFill>
        <p:spPr bwMode="auto">
          <a:xfrm>
            <a:off x="57150" y="965200"/>
            <a:ext cx="6772275" cy="1165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6" name="CuadroTexto 2"/>
          <p:cNvSpPr txBox="1">
            <a:spLocks noChangeArrowheads="1"/>
          </p:cNvSpPr>
          <p:nvPr/>
        </p:nvSpPr>
        <p:spPr bwMode="auto">
          <a:xfrm>
            <a:off x="2555875" y="6491288"/>
            <a:ext cx="6491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/>
              <a:t>Rojas et al., </a:t>
            </a:r>
            <a:r>
              <a:rPr lang="es-ES" sz="1200" dirty="0" err="1" smtClean="0"/>
              <a:t>Neurol</a:t>
            </a:r>
            <a:r>
              <a:rPr lang="es-ES" sz="1200" dirty="0" smtClean="0"/>
              <a:t> </a:t>
            </a:r>
            <a:r>
              <a:rPr lang="es-ES" sz="1200" dirty="0"/>
              <a:t>Res. </a:t>
            </a:r>
            <a:r>
              <a:rPr lang="es-ES" sz="1200" dirty="0" smtClean="0"/>
              <a:t>2014</a:t>
            </a:r>
            <a:endParaRPr lang="es-ES" sz="1200" dirty="0"/>
          </a:p>
        </p:txBody>
      </p:sp>
      <p:pic>
        <p:nvPicPr>
          <p:cNvPr id="37478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5"/>
          <a:stretch>
            <a:fillRect/>
          </a:stretch>
        </p:blipFill>
        <p:spPr bwMode="auto">
          <a:xfrm>
            <a:off x="3300413" y="2243138"/>
            <a:ext cx="5349875" cy="4051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8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0" r="21001" b="22209"/>
          <a:stretch>
            <a:fillRect/>
          </a:stretch>
        </p:blipFill>
        <p:spPr bwMode="auto">
          <a:xfrm>
            <a:off x="1846263" y="1766888"/>
            <a:ext cx="5349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9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</p:spTree>
    <p:extLst>
      <p:ext uri="{BB962C8B-B14F-4D97-AF65-F5344CB8AC3E}">
        <p14:creationId xmlns:p14="http://schemas.microsoft.com/office/powerpoint/2010/main" val="3153260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46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75850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9" y="1271288"/>
            <a:ext cx="8421242" cy="4504563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014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>
            <a:spLocks noChangeArrowheads="1"/>
          </p:cNvSpPr>
          <p:nvPr/>
        </p:nvSpPr>
        <p:spPr bwMode="auto">
          <a:xfrm>
            <a:off x="322263" y="1709738"/>
            <a:ext cx="8496300" cy="9556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5810" name="Line 8"/>
          <p:cNvSpPr>
            <a:spLocks noChangeShapeType="1"/>
          </p:cNvSpPr>
          <p:nvPr/>
        </p:nvSpPr>
        <p:spPr bwMode="auto">
          <a:xfrm flipV="1">
            <a:off x="849313" y="4437063"/>
            <a:ext cx="0" cy="3619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1" name="Text Box 9"/>
          <p:cNvSpPr txBox="1">
            <a:spLocks noChangeArrowheads="1"/>
          </p:cNvSpPr>
          <p:nvPr/>
        </p:nvSpPr>
        <p:spPr bwMode="auto">
          <a:xfrm>
            <a:off x="681038" y="4872038"/>
            <a:ext cx="175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Interferon onset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375812" name="Line 10"/>
          <p:cNvSpPr>
            <a:spLocks noChangeShapeType="1"/>
          </p:cNvSpPr>
          <p:nvPr/>
        </p:nvSpPr>
        <p:spPr bwMode="auto">
          <a:xfrm>
            <a:off x="703263" y="3386138"/>
            <a:ext cx="0" cy="5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3" name="Text Box 11"/>
          <p:cNvSpPr txBox="1">
            <a:spLocks noChangeArrowheads="1"/>
          </p:cNvSpPr>
          <p:nvPr/>
        </p:nvSpPr>
        <p:spPr bwMode="auto">
          <a:xfrm>
            <a:off x="415925" y="2957513"/>
            <a:ext cx="57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MRI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4" name="Text Box 13"/>
          <p:cNvSpPr txBox="1">
            <a:spLocks noChangeArrowheads="1"/>
          </p:cNvSpPr>
          <p:nvPr/>
        </p:nvSpPr>
        <p:spPr bwMode="auto">
          <a:xfrm>
            <a:off x="2395538" y="2911475"/>
            <a:ext cx="57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s-ES_tradnl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MRI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75815" name="25 Conector recto"/>
          <p:cNvCxnSpPr>
            <a:cxnSpLocks noChangeShapeType="1"/>
          </p:cNvCxnSpPr>
          <p:nvPr/>
        </p:nvCxnSpPr>
        <p:spPr bwMode="auto">
          <a:xfrm>
            <a:off x="541338" y="4110038"/>
            <a:ext cx="7867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5816" name="Line 10"/>
          <p:cNvSpPr>
            <a:spLocks noChangeShapeType="1"/>
          </p:cNvSpPr>
          <p:nvPr/>
        </p:nvSpPr>
        <p:spPr bwMode="auto">
          <a:xfrm flipH="1">
            <a:off x="2647950" y="3244850"/>
            <a:ext cx="0" cy="50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7" name="Text Box 308"/>
          <p:cNvSpPr txBox="1">
            <a:spLocks noChangeArrowheads="1"/>
          </p:cNvSpPr>
          <p:nvPr/>
        </p:nvSpPr>
        <p:spPr bwMode="auto">
          <a:xfrm>
            <a:off x="882650" y="3779838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8" name="Text Box 309"/>
          <p:cNvSpPr txBox="1">
            <a:spLocks noChangeArrowheads="1"/>
          </p:cNvSpPr>
          <p:nvPr/>
        </p:nvSpPr>
        <p:spPr bwMode="auto">
          <a:xfrm>
            <a:off x="1190625" y="37798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9" name="Text Box 310"/>
          <p:cNvSpPr txBox="1">
            <a:spLocks noChangeArrowheads="1"/>
          </p:cNvSpPr>
          <p:nvPr/>
        </p:nvSpPr>
        <p:spPr bwMode="auto">
          <a:xfrm>
            <a:off x="1584325" y="3779838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0" name="Text Box 311"/>
          <p:cNvSpPr txBox="1">
            <a:spLocks noChangeArrowheads="1"/>
          </p:cNvSpPr>
          <p:nvPr/>
        </p:nvSpPr>
        <p:spPr bwMode="auto">
          <a:xfrm>
            <a:off x="2428875" y="3749675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12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1" name="Text Box 312"/>
          <p:cNvSpPr txBox="1">
            <a:spLocks noChangeArrowheads="1"/>
          </p:cNvSpPr>
          <p:nvPr/>
        </p:nvSpPr>
        <p:spPr bwMode="auto">
          <a:xfrm>
            <a:off x="3360738" y="37798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18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2" name="Text Box 313"/>
          <p:cNvSpPr txBox="1">
            <a:spLocks noChangeArrowheads="1"/>
          </p:cNvSpPr>
          <p:nvPr/>
        </p:nvSpPr>
        <p:spPr bwMode="auto">
          <a:xfrm>
            <a:off x="4346575" y="37909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24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3" name="Text Box 314"/>
          <p:cNvSpPr txBox="1">
            <a:spLocks noChangeArrowheads="1"/>
          </p:cNvSpPr>
          <p:nvPr/>
        </p:nvSpPr>
        <p:spPr bwMode="auto">
          <a:xfrm>
            <a:off x="5332413" y="37798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30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4" name="Text Box 315"/>
          <p:cNvSpPr txBox="1">
            <a:spLocks noChangeArrowheads="1"/>
          </p:cNvSpPr>
          <p:nvPr/>
        </p:nvSpPr>
        <p:spPr bwMode="auto">
          <a:xfrm>
            <a:off x="6208713" y="37798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36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5" name="Text Box 316"/>
          <p:cNvSpPr txBox="1">
            <a:spLocks noChangeArrowheads="1"/>
          </p:cNvSpPr>
          <p:nvPr/>
        </p:nvSpPr>
        <p:spPr bwMode="auto">
          <a:xfrm>
            <a:off x="882650" y="40957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6" name="Text Box 317"/>
          <p:cNvSpPr txBox="1">
            <a:spLocks noChangeArrowheads="1"/>
          </p:cNvSpPr>
          <p:nvPr/>
        </p:nvSpPr>
        <p:spPr bwMode="auto">
          <a:xfrm>
            <a:off x="1187450" y="40957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7" name="Text Box 318"/>
          <p:cNvSpPr txBox="1">
            <a:spLocks noChangeArrowheads="1"/>
          </p:cNvSpPr>
          <p:nvPr/>
        </p:nvSpPr>
        <p:spPr bwMode="auto">
          <a:xfrm>
            <a:off x="1557338" y="409575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8" name="Text Box 319"/>
          <p:cNvSpPr txBox="1">
            <a:spLocks noChangeArrowheads="1"/>
          </p:cNvSpPr>
          <p:nvPr/>
        </p:nvSpPr>
        <p:spPr bwMode="auto">
          <a:xfrm>
            <a:off x="2419350" y="40957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9" name="Text Box 320"/>
          <p:cNvSpPr txBox="1">
            <a:spLocks noChangeArrowheads="1"/>
          </p:cNvSpPr>
          <p:nvPr/>
        </p:nvSpPr>
        <p:spPr bwMode="auto">
          <a:xfrm>
            <a:off x="3403600" y="40957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0" name="Text Box 321"/>
          <p:cNvSpPr txBox="1">
            <a:spLocks noChangeArrowheads="1"/>
          </p:cNvSpPr>
          <p:nvPr/>
        </p:nvSpPr>
        <p:spPr bwMode="auto">
          <a:xfrm>
            <a:off x="4389438" y="40735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1" name="Text Box 322"/>
          <p:cNvSpPr txBox="1">
            <a:spLocks noChangeArrowheads="1"/>
          </p:cNvSpPr>
          <p:nvPr/>
        </p:nvSpPr>
        <p:spPr bwMode="auto">
          <a:xfrm>
            <a:off x="5375275" y="40957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2" name="Text Box 323"/>
          <p:cNvSpPr txBox="1">
            <a:spLocks noChangeArrowheads="1"/>
          </p:cNvSpPr>
          <p:nvPr/>
        </p:nvSpPr>
        <p:spPr bwMode="auto">
          <a:xfrm>
            <a:off x="6299200" y="40957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3" name="Text Box 49"/>
          <p:cNvSpPr txBox="1">
            <a:spLocks noChangeArrowheads="1"/>
          </p:cNvSpPr>
          <p:nvPr/>
        </p:nvSpPr>
        <p:spPr bwMode="auto">
          <a:xfrm>
            <a:off x="596900" y="1917700"/>
            <a:ext cx="3898900" cy="574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Initial phase</a:t>
            </a:r>
            <a:endParaRPr lang="es-ES" sz="1800" b="1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4" name="Text Box 50"/>
          <p:cNvSpPr txBox="1">
            <a:spLocks noChangeArrowheads="1"/>
          </p:cNvSpPr>
          <p:nvPr/>
        </p:nvSpPr>
        <p:spPr bwMode="auto">
          <a:xfrm>
            <a:off x="4548188" y="1917700"/>
            <a:ext cx="3787775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Follow-up phase</a:t>
            </a:r>
            <a:endParaRPr lang="es-ES" sz="1800" b="1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5" name="Text Box 314"/>
          <p:cNvSpPr txBox="1">
            <a:spLocks noChangeArrowheads="1"/>
          </p:cNvSpPr>
          <p:nvPr/>
        </p:nvSpPr>
        <p:spPr bwMode="auto">
          <a:xfrm>
            <a:off x="7112000" y="37877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42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6" name="Text Box 315"/>
          <p:cNvSpPr txBox="1">
            <a:spLocks noChangeArrowheads="1"/>
          </p:cNvSpPr>
          <p:nvPr/>
        </p:nvSpPr>
        <p:spPr bwMode="auto">
          <a:xfrm>
            <a:off x="7988300" y="37877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48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7" name="Text Box 322"/>
          <p:cNvSpPr txBox="1">
            <a:spLocks noChangeArrowheads="1"/>
          </p:cNvSpPr>
          <p:nvPr/>
        </p:nvSpPr>
        <p:spPr bwMode="auto">
          <a:xfrm>
            <a:off x="7156450" y="4103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8" name="Text Box 323"/>
          <p:cNvSpPr txBox="1">
            <a:spLocks noChangeArrowheads="1"/>
          </p:cNvSpPr>
          <p:nvPr/>
        </p:nvSpPr>
        <p:spPr bwMode="auto">
          <a:xfrm>
            <a:off x="8080375" y="41036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</a:t>
            </a:r>
            <a:endParaRPr lang="en-GB" sz="1800" b="1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9" name="Text Box 40"/>
          <p:cNvSpPr txBox="1">
            <a:spLocks noChangeArrowheads="1"/>
          </p:cNvSpPr>
          <p:nvPr/>
        </p:nvSpPr>
        <p:spPr bwMode="auto">
          <a:xfrm>
            <a:off x="1568450" y="5683250"/>
            <a:ext cx="367188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sz="1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RM: T2, T1 &amp; T1-postgadolinium</a:t>
            </a:r>
          </a:p>
        </p:txBody>
      </p:sp>
      <p:sp>
        <p:nvSpPr>
          <p:cNvPr id="375840" name="Line 10"/>
          <p:cNvSpPr>
            <a:spLocks noChangeShapeType="1"/>
          </p:cNvSpPr>
          <p:nvPr/>
        </p:nvSpPr>
        <p:spPr bwMode="auto">
          <a:xfrm flipH="1">
            <a:off x="4540250" y="3213100"/>
            <a:ext cx="0" cy="50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1" name="Line 10"/>
          <p:cNvSpPr>
            <a:spLocks noChangeShapeType="1"/>
          </p:cNvSpPr>
          <p:nvPr/>
        </p:nvSpPr>
        <p:spPr bwMode="auto">
          <a:xfrm flipH="1">
            <a:off x="8223250" y="3219450"/>
            <a:ext cx="0" cy="50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42" name="Text Box 44"/>
          <p:cNvSpPr txBox="1">
            <a:spLocks noChangeArrowheads="1"/>
          </p:cNvSpPr>
          <p:nvPr/>
        </p:nvSpPr>
        <p:spPr bwMode="auto">
          <a:xfrm>
            <a:off x="4776788" y="2789238"/>
            <a:ext cx="89535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n=124*</a:t>
            </a:r>
          </a:p>
        </p:txBody>
      </p:sp>
      <p:sp>
        <p:nvSpPr>
          <p:cNvPr id="375843" name="Text Box 45"/>
          <p:cNvSpPr txBox="1">
            <a:spLocks noChangeArrowheads="1"/>
          </p:cNvSpPr>
          <p:nvPr/>
        </p:nvSpPr>
        <p:spPr bwMode="auto">
          <a:xfrm>
            <a:off x="7185025" y="3294063"/>
            <a:ext cx="89535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>
                <a:latin typeface="Tahoma" charset="0"/>
                <a:ea typeface="ＭＳ Ｐゴシック" charset="0"/>
                <a:cs typeface="ＭＳ Ｐゴシック" charset="0"/>
              </a:rPr>
              <a:t>n=103</a:t>
            </a:r>
          </a:p>
        </p:txBody>
      </p:sp>
      <p:cxnSp>
        <p:nvCxnSpPr>
          <p:cNvPr id="3" name="Conector recto de flecha 2"/>
          <p:cNvCxnSpPr>
            <a:stCxn id="375842" idx="2"/>
            <a:endCxn id="375845" idx="0"/>
          </p:cNvCxnSpPr>
          <p:nvPr/>
        </p:nvCxnSpPr>
        <p:spPr>
          <a:xfrm>
            <a:off x="5224463" y="3094038"/>
            <a:ext cx="0" cy="344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845" name="Text Box 44"/>
          <p:cNvSpPr txBox="1">
            <a:spLocks noChangeArrowheads="1"/>
          </p:cNvSpPr>
          <p:nvPr/>
        </p:nvSpPr>
        <p:spPr bwMode="auto">
          <a:xfrm>
            <a:off x="4776788" y="3438525"/>
            <a:ext cx="895350" cy="304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40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n=105</a:t>
            </a:r>
          </a:p>
        </p:txBody>
      </p:sp>
      <p:sp>
        <p:nvSpPr>
          <p:cNvPr id="375846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75847" name="Flecha izquierda y derecha 42"/>
          <p:cNvSpPr>
            <a:spLocks noChangeArrowheads="1"/>
          </p:cNvSpPr>
          <p:nvPr/>
        </p:nvSpPr>
        <p:spPr bwMode="auto">
          <a:xfrm>
            <a:off x="849313" y="3351213"/>
            <a:ext cx="1579562" cy="279400"/>
          </a:xfrm>
          <a:prstGeom prst="leftRightArrow">
            <a:avLst>
              <a:gd name="adj1" fmla="val 50000"/>
              <a:gd name="adj2" fmla="val 4999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b="1"/>
          </a:p>
        </p:txBody>
      </p:sp>
      <p:sp>
        <p:nvSpPr>
          <p:cNvPr id="375848" name="CuadroTexto 44"/>
          <p:cNvSpPr txBox="1">
            <a:spLocks noChangeArrowheads="1"/>
          </p:cNvSpPr>
          <p:nvPr/>
        </p:nvSpPr>
        <p:spPr bwMode="auto">
          <a:xfrm>
            <a:off x="777875" y="3209925"/>
            <a:ext cx="1765300" cy="522288"/>
          </a:xfrm>
          <a:prstGeom prst="rect">
            <a:avLst/>
          </a:prstGeom>
          <a:solidFill>
            <a:srgbClr val="FFFF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s-ES" sz="1400"/>
              <a:t>PBVC</a:t>
            </a:r>
          </a:p>
          <a:p>
            <a:pPr algn="ctr" eaLnBrk="1" hangingPunct="1"/>
            <a:r>
              <a:rPr lang="es-ES" sz="1400"/>
              <a:t>BPF/GMF/WMF</a:t>
            </a:r>
          </a:p>
        </p:txBody>
      </p:sp>
      <p:sp>
        <p:nvSpPr>
          <p:cNvPr id="375849" name="CuadroTexto 7"/>
          <p:cNvSpPr txBox="1">
            <a:spLocks noChangeArrowheads="1"/>
          </p:cNvSpPr>
          <p:nvPr/>
        </p:nvSpPr>
        <p:spPr bwMode="auto">
          <a:xfrm>
            <a:off x="4346575" y="4702175"/>
            <a:ext cx="4464050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s-ES" sz="16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*18 excluded because of incomplete MRI protocol and 1 lost to follow-up</a:t>
            </a:r>
          </a:p>
        </p:txBody>
      </p:sp>
      <p:sp>
        <p:nvSpPr>
          <p:cNvPr id="375850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0013" y="1098550"/>
            <a:ext cx="22542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err="1"/>
              <a:t>Cemcat</a:t>
            </a:r>
            <a:r>
              <a:rPr lang="es-ES" dirty="0"/>
              <a:t> </a:t>
            </a:r>
            <a:r>
              <a:rPr lang="es-ES" dirty="0" err="1"/>
              <a:t>cohort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823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Atrophy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and response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to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Tahoma" charset="0"/>
              </a:rPr>
              <a:t>therapy</a:t>
            </a:r>
            <a:r>
              <a:rPr lang="es-ES" sz="3600" dirty="0">
                <a:solidFill>
                  <a:srgbClr val="000000"/>
                </a:solidFill>
                <a:latin typeface="Tahoma" charset="0"/>
              </a:rPr>
              <a:t> </a:t>
            </a:r>
          </a:p>
        </p:txBody>
      </p:sp>
      <p:grpSp>
        <p:nvGrpSpPr>
          <p:cNvPr id="376834" name="Agrupar 1"/>
          <p:cNvGrpSpPr>
            <a:grpSpLocks/>
          </p:cNvGrpSpPr>
          <p:nvPr/>
        </p:nvGrpSpPr>
        <p:grpSpPr bwMode="auto">
          <a:xfrm>
            <a:off x="2823932" y="945698"/>
            <a:ext cx="5588231" cy="5251935"/>
            <a:chOff x="2729124" y="1016000"/>
            <a:chExt cx="5144876" cy="5195701"/>
          </a:xfrm>
        </p:grpSpPr>
        <p:pic>
          <p:nvPicPr>
            <p:cNvPr id="376839" name="0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3" r="50896" b="45558"/>
            <a:stretch>
              <a:fillRect/>
            </a:stretch>
          </p:blipFill>
          <p:spPr bwMode="auto">
            <a:xfrm>
              <a:off x="5065059" y="1016000"/>
              <a:ext cx="2808941" cy="519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6840" name="0 Imag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49" b="45558"/>
            <a:stretch>
              <a:fillRect/>
            </a:stretch>
          </p:blipFill>
          <p:spPr bwMode="auto">
            <a:xfrm>
              <a:off x="2729124" y="1018988"/>
              <a:ext cx="2365817" cy="519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190727" y="1107279"/>
            <a:ext cx="3619553" cy="17799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600" b="0" i="1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+mj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s-ES" sz="2000" i="0" dirty="0" err="1" smtClean="0">
                <a:latin typeface="Tahoma"/>
                <a:cs typeface="Tahoma"/>
              </a:rPr>
              <a:t>Patients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that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will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develop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disability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after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four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years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have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larger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atrophy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rates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during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the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first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year</a:t>
            </a:r>
            <a:r>
              <a:rPr lang="es-ES" sz="2000" i="0" dirty="0" smtClean="0">
                <a:latin typeface="Tahoma"/>
                <a:cs typeface="Tahoma"/>
              </a:rPr>
              <a:t> of </a:t>
            </a:r>
            <a:r>
              <a:rPr lang="es-ES" sz="2000" i="0" dirty="0" err="1" smtClean="0">
                <a:latin typeface="Tahoma"/>
                <a:cs typeface="Tahoma"/>
              </a:rPr>
              <a:t>treatment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with</a:t>
            </a:r>
            <a:r>
              <a:rPr lang="es-ES" sz="2000" i="0" dirty="0" smtClean="0">
                <a:latin typeface="Tahoma"/>
                <a:cs typeface="Tahoma"/>
              </a:rPr>
              <a:t> </a:t>
            </a:r>
            <a:r>
              <a:rPr lang="es-ES" sz="2000" i="0" dirty="0" err="1" smtClean="0">
                <a:latin typeface="Tahoma"/>
                <a:cs typeface="Tahoma"/>
              </a:rPr>
              <a:t>interferon</a:t>
            </a:r>
            <a:r>
              <a:rPr lang="es-ES" sz="2000" i="0" dirty="0" smtClean="0">
                <a:latin typeface="Tahoma"/>
                <a:cs typeface="Tahoma"/>
              </a:rPr>
              <a:t>-beta</a:t>
            </a:r>
          </a:p>
        </p:txBody>
      </p:sp>
      <p:sp>
        <p:nvSpPr>
          <p:cNvPr id="376838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itle 1"/>
          <p:cNvSpPr>
            <a:spLocks noGrp="1"/>
          </p:cNvSpPr>
          <p:nvPr>
            <p:ph type="title" idx="4294967295"/>
          </p:nvPr>
        </p:nvSpPr>
        <p:spPr>
          <a:xfrm>
            <a:off x="0" y="131179"/>
            <a:ext cx="8816975" cy="660400"/>
          </a:xfrm>
        </p:spPr>
        <p:txBody>
          <a:bodyPr/>
          <a:lstStyle/>
          <a:p>
            <a:pPr algn="l" eaLnBrk="1" hangingPunct="1"/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Clinical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</a:t>
            </a:r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trials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- </a:t>
            </a:r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atrophy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</a:t>
            </a:r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results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</a:t>
            </a:r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licensed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</a:t>
            </a:r>
            <a:r>
              <a:rPr lang="es-ES_tradnl" sz="2800" b="0" dirty="0" err="1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drugs</a:t>
            </a:r>
            <a:r>
              <a:rPr lang="es-ES_tradnl" sz="2800" b="0" dirty="0">
                <a:solidFill>
                  <a:schemeClr val="tx1"/>
                </a:solidFill>
                <a:latin typeface="Tahoma" charset="0"/>
                <a:ea typeface="ヒラギノ角ゴ Pro W3" charset="0"/>
                <a:cs typeface="Tahoma" charset="0"/>
              </a:rPr>
              <a:t> (&lt;2013)</a:t>
            </a:r>
            <a:endParaRPr lang="en-US" sz="2800" b="0" dirty="0">
              <a:solidFill>
                <a:schemeClr val="tx1"/>
              </a:solidFill>
              <a:latin typeface="Tahoma" charset="0"/>
              <a:ea typeface="ヒラギノ角ゴ Pro W3" charset="0"/>
              <a:cs typeface="Tahom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9970"/>
          <a:stretch/>
        </p:blipFill>
        <p:spPr>
          <a:xfrm>
            <a:off x="104587" y="1016000"/>
            <a:ext cx="5487542" cy="130586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456329"/>
            <a:ext cx="8648700" cy="36957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13"/>
          <p:cNvSpPr txBox="1">
            <a:spLocks noChangeArrowheads="1"/>
          </p:cNvSpPr>
          <p:nvPr/>
        </p:nvSpPr>
        <p:spPr bwMode="auto">
          <a:xfrm>
            <a:off x="5776913" y="6473545"/>
            <a:ext cx="316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 smtClean="0">
                <a:solidFill>
                  <a:srgbClr val="000000"/>
                </a:solidFill>
              </a:rPr>
              <a:t>Vidal-Jordana </a:t>
            </a:r>
            <a:r>
              <a:rPr lang="es-ES" sz="1200" dirty="0">
                <a:solidFill>
                  <a:srgbClr val="000000"/>
                </a:solidFill>
              </a:rPr>
              <a:t>et al., </a:t>
            </a:r>
            <a:r>
              <a:rPr lang="es-ES" sz="1200" dirty="0" smtClean="0">
                <a:solidFill>
                  <a:srgbClr val="000000"/>
                </a:solidFill>
              </a:rPr>
              <a:t>J </a:t>
            </a:r>
            <a:r>
              <a:rPr lang="es-ES" sz="1200" dirty="0" err="1" smtClean="0">
                <a:solidFill>
                  <a:srgbClr val="000000"/>
                </a:solidFill>
              </a:rPr>
              <a:t>Neurol</a:t>
            </a:r>
            <a:r>
              <a:rPr lang="es-ES" sz="1200" dirty="0" smtClean="0">
                <a:solidFill>
                  <a:srgbClr val="000000"/>
                </a:solidFill>
              </a:rPr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5 CuadroTexto"/>
          <p:cNvSpPr txBox="1">
            <a:spLocks noChangeArrowheads="1"/>
          </p:cNvSpPr>
          <p:nvPr/>
        </p:nvSpPr>
        <p:spPr bwMode="auto">
          <a:xfrm>
            <a:off x="106010" y="1022785"/>
            <a:ext cx="5136505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Cut-off for PBVC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= -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0.86%</a:t>
            </a:r>
            <a:endParaRPr lang="en-US" sz="3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2086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1"/>
          <a:stretch>
            <a:fillRect/>
          </a:stretch>
        </p:blipFill>
        <p:spPr bwMode="auto">
          <a:xfrm>
            <a:off x="2979966" y="1795398"/>
            <a:ext cx="5699125" cy="4275137"/>
          </a:xfrm>
          <a:noFill/>
          <a:effectLst>
            <a:outerShdw dist="35921" dir="2700000" sx="101000" sy="10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70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0" y="172666"/>
            <a:ext cx="6120634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Brain</a:t>
            </a:r>
            <a:r>
              <a:rPr lang="ca-ES" sz="28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28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volume</a:t>
            </a:r>
            <a:r>
              <a:rPr lang="ca-ES" sz="28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28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change</a:t>
            </a:r>
            <a:r>
              <a:rPr lang="ca-ES" sz="28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28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cut</a:t>
            </a:r>
            <a:r>
              <a:rPr lang="ca-ES" sz="28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-off</a:t>
            </a:r>
            <a:endParaRPr lang="en-GB" sz="28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312862" y="1849438"/>
            <a:ext cx="3292828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/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Sensititivity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=71.4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%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95% CI: 50.0 – 86.2%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]</a:t>
            </a:r>
          </a:p>
          <a:p>
            <a:pPr lvl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Specificificity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=65.5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%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95% CI: 54.8 – 74.8%]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276003"/>
      </p:ext>
    </p:extLst>
  </p:cSld>
  <p:clrMapOvr>
    <a:masterClrMapping/>
  </p:clrMapOvr>
  <p:transition xmlns:p14="http://schemas.microsoft.com/office/powerpoint/2010/main" spd="slow" advTm="313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42900" y="1082675"/>
            <a:ext cx="7883525" cy="5038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803327" y="3328988"/>
            <a:ext cx="6290146" cy="11028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u="sng" dirty="0"/>
              <a:t>Kaplan-Meier curve</a:t>
            </a:r>
            <a:r>
              <a:rPr lang="en-US" dirty="0"/>
              <a:t>: patients free of confirmed EDSS worsening according to brain volume loss in the first year of therapy with interferon</a:t>
            </a:r>
          </a:p>
        </p:txBody>
      </p:sp>
      <p:sp>
        <p:nvSpPr>
          <p:cNvPr id="377859" name="CuadroTexto 2"/>
          <p:cNvSpPr txBox="1">
            <a:spLocks noChangeArrowheads="1"/>
          </p:cNvSpPr>
          <p:nvPr/>
        </p:nvSpPr>
        <p:spPr bwMode="auto">
          <a:xfrm>
            <a:off x="3486150" y="186213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≤ -0.86%</a:t>
            </a:r>
            <a:endParaRPr lang="es-ES" sz="1800"/>
          </a:p>
        </p:txBody>
      </p:sp>
      <p:sp>
        <p:nvSpPr>
          <p:cNvPr id="377860" name="CuadroTexto 7"/>
          <p:cNvSpPr txBox="1">
            <a:spLocks noChangeArrowheads="1"/>
          </p:cNvSpPr>
          <p:nvPr/>
        </p:nvSpPr>
        <p:spPr bwMode="auto">
          <a:xfrm>
            <a:off x="5035550" y="129381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&gt; -0.86%</a:t>
            </a:r>
            <a:endParaRPr lang="es-ES" sz="1800"/>
          </a:p>
        </p:txBody>
      </p:sp>
      <p:sp>
        <p:nvSpPr>
          <p:cNvPr id="377862" name="CuadroTexto 9"/>
          <p:cNvSpPr txBox="1">
            <a:spLocks noChangeArrowheads="1"/>
          </p:cNvSpPr>
          <p:nvPr/>
        </p:nvSpPr>
        <p:spPr bwMode="auto">
          <a:xfrm>
            <a:off x="3398838" y="646507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Pérez-Miralles et al, </a:t>
            </a:r>
            <a:r>
              <a:rPr lang="es-ES" sz="1200"/>
              <a:t>Neurol Neuroimmunol Neuroinflamm 2015</a:t>
            </a: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292719" y="172666"/>
            <a:ext cx="612063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Brain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volume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change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cut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-off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31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pic>
        <p:nvPicPr>
          <p:cNvPr id="378882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b="50616"/>
          <a:stretch>
            <a:fillRect/>
          </a:stretch>
        </p:blipFill>
        <p:spPr bwMode="auto">
          <a:xfrm>
            <a:off x="450850" y="1241425"/>
            <a:ext cx="8415338" cy="433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Pérez-Miralles et al, </a:t>
            </a:r>
            <a:r>
              <a:rPr lang="es-ES" sz="1200"/>
              <a:t>Neurol Neuroimmunol Neuroinflamm 2015</a:t>
            </a:r>
            <a:endParaRPr 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4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3"/>
          <a:stretch/>
        </p:blipFill>
        <p:spPr>
          <a:xfrm>
            <a:off x="1702466" y="2012986"/>
            <a:ext cx="7050583" cy="3931402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230893" y="1142804"/>
            <a:ext cx="852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Waterfall plot of the calculation of cutoff points for brain volume changes significantly associated in the </a:t>
            </a:r>
            <a:r>
              <a:rPr lang="en-US" sz="1700" dirty="0" err="1"/>
              <a:t>univariate</a:t>
            </a:r>
            <a:r>
              <a:rPr lang="en-US" sz="1700" dirty="0"/>
              <a:t> analysis with confirmed EDSS worsening at 4 years.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51233" y="3039744"/>
            <a:ext cx="743140" cy="270199"/>
          </a:xfrm>
          <a:prstGeom prst="rightArrow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608" y="2555534"/>
            <a:ext cx="1594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Cut-off -0.86%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9243" y="4934199"/>
            <a:ext cx="4972282" cy="42575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u="sng" dirty="0" smtClean="0"/>
              <a:t>Wrong classifications are show in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3"/>
          <a:stretch/>
        </p:blipFill>
        <p:spPr>
          <a:xfrm>
            <a:off x="1702466" y="2012986"/>
            <a:ext cx="7050583" cy="3931402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230893" y="1142804"/>
            <a:ext cx="852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Waterfall plot of the calculation of cutoff points for brain volume changes significantly associated in the </a:t>
            </a:r>
            <a:r>
              <a:rPr lang="en-US" sz="1700" dirty="0" err="1"/>
              <a:t>univariate</a:t>
            </a:r>
            <a:r>
              <a:rPr lang="en-US" sz="1700" dirty="0"/>
              <a:t> analysis with confirmed EDSS worsening at 4 years.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51233" y="3039744"/>
            <a:ext cx="743140" cy="270199"/>
          </a:xfrm>
          <a:prstGeom prst="rightArrow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608" y="2555534"/>
            <a:ext cx="1594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Cut-off -0.86%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9243" y="4934199"/>
            <a:ext cx="4972282" cy="42575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u="sng" dirty="0" smtClean="0"/>
              <a:t>Wrong classifications are show in red</a:t>
            </a:r>
            <a:endParaRPr lang="en-US" dirty="0"/>
          </a:p>
        </p:txBody>
      </p:sp>
      <p:sp>
        <p:nvSpPr>
          <p:cNvPr id="6" name="Flecha derecha 5"/>
          <p:cNvSpPr/>
          <p:nvPr/>
        </p:nvSpPr>
        <p:spPr>
          <a:xfrm rot="5400000">
            <a:off x="6499131" y="3472100"/>
            <a:ext cx="608024" cy="28371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56165" y="4046331"/>
            <a:ext cx="4287759" cy="3924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sz="1800" dirty="0" smtClean="0"/>
              <a:t>Patients progressing in spite of &gt;-0.86%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64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92075" y="88900"/>
            <a:ext cx="829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600">
                <a:solidFill>
                  <a:srgbClr val="000000"/>
                </a:solidFill>
                <a:latin typeface="Tahoma" charset="0"/>
              </a:rPr>
              <a:t>Atrophy and response to therapy </a:t>
            </a:r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3398838" y="6478588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 dirty="0">
                <a:solidFill>
                  <a:srgbClr val="000000"/>
                </a:solidFill>
              </a:rPr>
              <a:t>Pérez-Miralles et al, </a:t>
            </a:r>
            <a:r>
              <a:rPr lang="es-ES" sz="1200" dirty="0" err="1"/>
              <a:t>Neurol</a:t>
            </a:r>
            <a:r>
              <a:rPr lang="es-ES" sz="1200" dirty="0"/>
              <a:t> </a:t>
            </a:r>
            <a:r>
              <a:rPr lang="es-ES" sz="1200" dirty="0" err="1"/>
              <a:t>Neuroimmunol</a:t>
            </a:r>
            <a:r>
              <a:rPr lang="es-ES" sz="1200" dirty="0"/>
              <a:t> </a:t>
            </a:r>
            <a:r>
              <a:rPr lang="es-ES" sz="1200" dirty="0" err="1"/>
              <a:t>Neuroinflamm</a:t>
            </a:r>
            <a:r>
              <a:rPr lang="es-ES" sz="1200" dirty="0"/>
              <a:t> 2015</a:t>
            </a:r>
            <a:endParaRPr lang="es-ES" sz="1200" dirty="0">
              <a:solidFill>
                <a:srgbClr val="000000"/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3"/>
          <a:stretch/>
        </p:blipFill>
        <p:spPr>
          <a:xfrm>
            <a:off x="1702466" y="2012986"/>
            <a:ext cx="7050583" cy="3931402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230893" y="1142804"/>
            <a:ext cx="8522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Waterfall plot of the calculation of cutoff points for brain volume changes significantly associated in the </a:t>
            </a:r>
            <a:r>
              <a:rPr lang="en-US" sz="1700" dirty="0" err="1"/>
              <a:t>univariate</a:t>
            </a:r>
            <a:r>
              <a:rPr lang="en-US" sz="1700" dirty="0"/>
              <a:t> analysis with confirmed EDSS worsening at 4 years.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51233" y="3039744"/>
            <a:ext cx="743140" cy="270199"/>
          </a:xfrm>
          <a:prstGeom prst="rightArrow">
            <a:avLst/>
          </a:prstGeom>
          <a:solidFill>
            <a:schemeClr val="tx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608" y="2555534"/>
            <a:ext cx="1594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Cut-off -0.86%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19243" y="4934199"/>
            <a:ext cx="4972282" cy="42575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u="sng" dirty="0" smtClean="0"/>
              <a:t>Wrong classifications are show in red</a:t>
            </a:r>
            <a:endParaRPr lang="en-US" dirty="0"/>
          </a:p>
        </p:txBody>
      </p:sp>
      <p:sp>
        <p:nvSpPr>
          <p:cNvPr id="6" name="Flecha derecha 5"/>
          <p:cNvSpPr/>
          <p:nvPr/>
        </p:nvSpPr>
        <p:spPr>
          <a:xfrm rot="16200000">
            <a:off x="2370244" y="2736881"/>
            <a:ext cx="488583" cy="28371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9954" y="2190139"/>
            <a:ext cx="5323585" cy="3924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sz="1800" dirty="0" smtClean="0"/>
              <a:t>Stable patients progressing in spite of &lt;-0.86%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68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9004300" cy="7493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lang="es-ES_tradnl" sz="2800" dirty="0"/>
              <a:t>MCQ </a:t>
            </a:r>
            <a:r>
              <a:rPr lang="es-ES_tradnl" sz="2800" dirty="0" smtClean="0"/>
              <a:t>2 </a:t>
            </a:r>
            <a:r>
              <a:rPr lang="es-ES_tradnl" sz="2800" dirty="0"/>
              <a:t>- </a:t>
            </a:r>
            <a:r>
              <a:rPr lang="es-ES_tradnl" sz="2800" dirty="0" smtClean="0"/>
              <a:t>BV </a:t>
            </a:r>
            <a:r>
              <a:rPr lang="es-ES_tradnl" sz="2800" dirty="0" err="1" smtClean="0"/>
              <a:t>parameters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predict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treatment</a:t>
            </a:r>
            <a:r>
              <a:rPr lang="es-ES_tradnl" sz="2800" dirty="0" smtClean="0"/>
              <a:t> response </a:t>
            </a:r>
            <a:endParaRPr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r>
              <a:rPr lang="en-US" sz="2800" dirty="0" smtClean="0"/>
              <a:t>With regards to the value of BV changes to predict treatment response at the individual level in clinical practice, which one is true?</a:t>
            </a:r>
            <a:endParaRPr lang="en-US" sz="2800" dirty="0"/>
          </a:p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endParaRPr lang="en-US" sz="28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1) </a:t>
            </a:r>
            <a:r>
              <a:rPr lang="en-US" sz="2400" dirty="0" smtClean="0"/>
              <a:t>New lesions are the only predictor of treatment response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2) </a:t>
            </a:r>
            <a:r>
              <a:rPr lang="en-US" sz="2400" dirty="0" smtClean="0"/>
              <a:t>Brain volume changes improve prediction of new lesions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3) </a:t>
            </a:r>
            <a:r>
              <a:rPr lang="en-US" sz="2400" dirty="0" smtClean="0"/>
              <a:t>No studies have been performed on this topic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4) </a:t>
            </a:r>
            <a:r>
              <a:rPr lang="en-US" sz="2400" dirty="0" smtClean="0"/>
              <a:t>All are false (except this one)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2374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9004300" cy="7493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lang="es-ES_tradnl" sz="2800" dirty="0"/>
              <a:t>MCQ </a:t>
            </a:r>
            <a:r>
              <a:rPr lang="es-ES_tradnl" sz="2800" dirty="0" smtClean="0"/>
              <a:t>2 </a:t>
            </a:r>
            <a:r>
              <a:rPr lang="es-ES_tradnl" sz="2800" dirty="0"/>
              <a:t>- </a:t>
            </a:r>
            <a:r>
              <a:rPr lang="es-ES_tradnl" sz="2800" dirty="0" smtClean="0"/>
              <a:t>BV </a:t>
            </a:r>
            <a:r>
              <a:rPr lang="es-ES_tradnl" sz="2800" dirty="0" err="1" smtClean="0"/>
              <a:t>parameters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predict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treatment</a:t>
            </a:r>
            <a:r>
              <a:rPr lang="es-ES_tradnl" sz="2800" dirty="0" smtClean="0"/>
              <a:t> response </a:t>
            </a:r>
            <a:endParaRPr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r>
              <a:rPr lang="en-US" sz="2800" dirty="0" smtClean="0"/>
              <a:t>With regards to the value of BV changes to predict treatment response at the individual level in clinical practice, which one is true?</a:t>
            </a:r>
            <a:endParaRPr lang="en-US" sz="2800" dirty="0"/>
          </a:p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endParaRPr lang="en-US" sz="28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1) </a:t>
            </a:r>
            <a:r>
              <a:rPr lang="en-US" sz="2400" dirty="0" smtClean="0"/>
              <a:t>New lesions are the only predictor of treatment response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2) </a:t>
            </a:r>
            <a:r>
              <a:rPr lang="en-US" sz="2400" b="1" dirty="0" smtClean="0">
                <a:solidFill>
                  <a:srgbClr val="FF0000"/>
                </a:solidFill>
              </a:rPr>
              <a:t>Brain volume changes improve prediction of new lesions</a:t>
            </a:r>
            <a:endParaRPr lang="en-US" sz="2400" b="1" dirty="0">
              <a:solidFill>
                <a:srgbClr val="FF0000"/>
              </a:solidFill>
            </a:endParaRPr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3) </a:t>
            </a:r>
            <a:r>
              <a:rPr lang="en-US" sz="2400" dirty="0" smtClean="0"/>
              <a:t>No studies have been performed on this topic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4) </a:t>
            </a:r>
            <a:r>
              <a:rPr lang="en-US" sz="2400" dirty="0" smtClean="0"/>
              <a:t>All are false (except this one)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6702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624476" y="1824224"/>
            <a:ext cx="4519524" cy="3971511"/>
            <a:chOff x="35496" y="531679"/>
            <a:chExt cx="5991225" cy="509226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31679"/>
              <a:ext cx="5991225" cy="480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144989" y="5031998"/>
              <a:ext cx="5400599" cy="59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 smtClean="0">
                  <a:latin typeface="Arial" pitchFamily="34" charset="0"/>
                  <a:cs typeface="Arial" pitchFamily="34" charset="0"/>
                </a:rPr>
                <a:t>AUC Río-3: 0,82 (IC95% 0,70 – 0,95); p &lt; 0,001</a:t>
              </a:r>
            </a:p>
            <a:p>
              <a:pPr algn="ctr"/>
              <a:r>
                <a:rPr lang="es-ES_tradnl" sz="1200" dirty="0" smtClean="0">
                  <a:latin typeface="Arial" pitchFamily="34" charset="0"/>
                  <a:cs typeface="Arial" pitchFamily="34" charset="0"/>
                </a:rPr>
                <a:t>AUC Río-4: 0,84 (IC95% 0,72 – 0,96); p &lt; 0,001</a:t>
              </a:r>
              <a:endParaRPr lang="es-ES_tradnl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31505" y="1330330"/>
            <a:ext cx="4181340" cy="4634024"/>
            <a:chOff x="4616625" y="572733"/>
            <a:chExt cx="4527375" cy="5448555"/>
          </a:xfrm>
        </p:grpSpPr>
        <p:grpSp>
          <p:nvGrpSpPr>
            <p:cNvPr id="27" name="26 Grupo"/>
            <p:cNvGrpSpPr/>
            <p:nvPr/>
          </p:nvGrpSpPr>
          <p:grpSpPr>
            <a:xfrm>
              <a:off x="4616625" y="572733"/>
              <a:ext cx="4527375" cy="5448555"/>
              <a:chOff x="611560" y="350314"/>
              <a:chExt cx="5065953" cy="6175030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50314"/>
                <a:ext cx="5065953" cy="2952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573344"/>
                <a:ext cx="5065392" cy="29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8" name="27 Conector recto"/>
            <p:cNvCxnSpPr/>
            <p:nvPr/>
          </p:nvCxnSpPr>
          <p:spPr>
            <a:xfrm>
              <a:off x="4647183" y="1479478"/>
              <a:ext cx="405983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644008" y="4203332"/>
              <a:ext cx="405983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20"/>
          <p:cNvSpPr txBox="1"/>
          <p:nvPr/>
        </p:nvSpPr>
        <p:spPr>
          <a:xfrm>
            <a:off x="4624476" y="1330330"/>
            <a:ext cx="4330883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Area under the curve to predict progression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(best results with two criteria in each case)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6796" y="1248548"/>
            <a:ext cx="591422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FFFFFF"/>
                </a:solidFill>
              </a:rPr>
              <a:t>Río-3</a:t>
            </a:r>
            <a:endParaRPr lang="es-ES_tradnl" sz="1200" dirty="0">
              <a:solidFill>
                <a:srgbClr val="FFFF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6796" y="3596213"/>
            <a:ext cx="591422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FFFFFF"/>
                </a:solidFill>
              </a:rPr>
              <a:t>Río-4</a:t>
            </a:r>
            <a:endParaRPr lang="es-ES_tradnl" sz="1200" dirty="0">
              <a:solidFill>
                <a:srgbClr val="FFFFFF"/>
              </a:solidFill>
            </a:endParaRPr>
          </a:p>
        </p:txBody>
      </p:sp>
      <p:sp>
        <p:nvSpPr>
          <p:cNvPr id="19" name="10 Rectángulo"/>
          <p:cNvSpPr/>
          <p:nvPr/>
        </p:nvSpPr>
        <p:spPr>
          <a:xfrm>
            <a:off x="292719" y="172666"/>
            <a:ext cx="759551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Río Score-3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and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Río Score-4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231599" y="6453123"/>
            <a:ext cx="2722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a-ES" sz="1400" i="1" dirty="0" smtClean="0">
                <a:solidFill>
                  <a:srgbClr val="000000"/>
                </a:solidFill>
                <a:cs typeface="MS PGothic" charset="0"/>
              </a:rPr>
              <a:t>Sastre-Garriga et al., </a:t>
            </a:r>
            <a:r>
              <a:rPr lang="ca-ES" sz="1400" i="1" dirty="0" err="1" smtClean="0">
                <a:solidFill>
                  <a:srgbClr val="000000"/>
                </a:solidFill>
                <a:cs typeface="MS PGothic" charset="0"/>
              </a:rPr>
              <a:t>submitted</a:t>
            </a:r>
            <a:endParaRPr lang="es-ES" sz="1400" i="1" dirty="0" smtClean="0">
              <a:solidFill>
                <a:srgbClr val="000000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105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>
            <a:off x="292719" y="172666"/>
            <a:ext cx="759551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>
                <a:solidFill>
                  <a:srgbClr val="000000"/>
                </a:solidFill>
                <a:latin typeface="Arial"/>
                <a:cs typeface="Arial"/>
              </a:rPr>
              <a:t>NEDA-4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7990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87450"/>
            <a:ext cx="853757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7" name="Rectángulo 2"/>
          <p:cNvSpPr>
            <a:spLocks noChangeArrowheads="1"/>
          </p:cNvSpPr>
          <p:nvPr/>
        </p:nvSpPr>
        <p:spPr bwMode="auto">
          <a:xfrm>
            <a:off x="5559425" y="2384425"/>
            <a:ext cx="706438" cy="29686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/>
            <a:endParaRPr lang="es-ES" sz="1400" b="1"/>
          </a:p>
        </p:txBody>
      </p:sp>
    </p:spTree>
    <p:extLst>
      <p:ext uri="{BB962C8B-B14F-4D97-AF65-F5344CB8AC3E}">
        <p14:creationId xmlns:p14="http://schemas.microsoft.com/office/powerpoint/2010/main" val="2598951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5" name="Agrupar 4"/>
          <p:cNvGrpSpPr>
            <a:grpSpLocks/>
          </p:cNvGrpSpPr>
          <p:nvPr/>
        </p:nvGrpSpPr>
        <p:grpSpPr bwMode="auto">
          <a:xfrm>
            <a:off x="134938" y="1187450"/>
            <a:ext cx="6819900" cy="1774825"/>
            <a:chOff x="0" y="993963"/>
            <a:chExt cx="6819900" cy="1774265"/>
          </a:xfrm>
        </p:grpSpPr>
        <p:pic>
          <p:nvPicPr>
            <p:cNvPr id="349191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64"/>
            <a:stretch>
              <a:fillRect/>
            </a:stretch>
          </p:blipFill>
          <p:spPr bwMode="auto">
            <a:xfrm>
              <a:off x="0" y="993963"/>
              <a:ext cx="6819900" cy="130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2" name="Imagen 1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93" r="34396"/>
            <a:stretch>
              <a:fillRect/>
            </a:stretch>
          </p:blipFill>
          <p:spPr bwMode="auto">
            <a:xfrm>
              <a:off x="0" y="2300942"/>
              <a:ext cx="4474135" cy="46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9186" name="Agrupar 3"/>
          <p:cNvGrpSpPr>
            <a:grpSpLocks/>
          </p:cNvGrpSpPr>
          <p:nvPr/>
        </p:nvGrpSpPr>
        <p:grpSpPr bwMode="auto">
          <a:xfrm>
            <a:off x="1595438" y="4003675"/>
            <a:ext cx="7200900" cy="2030413"/>
            <a:chOff x="1625600" y="4261965"/>
            <a:chExt cx="7200900" cy="2029757"/>
          </a:xfrm>
        </p:grpSpPr>
        <p:pic>
          <p:nvPicPr>
            <p:cNvPr id="349189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94"/>
            <a:stretch>
              <a:fillRect/>
            </a:stretch>
          </p:blipFill>
          <p:spPr bwMode="auto">
            <a:xfrm>
              <a:off x="1625600" y="5752345"/>
              <a:ext cx="7200900" cy="53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0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510"/>
            <a:stretch>
              <a:fillRect/>
            </a:stretch>
          </p:blipFill>
          <p:spPr bwMode="auto">
            <a:xfrm>
              <a:off x="1625600" y="4261965"/>
              <a:ext cx="7200900" cy="131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6432951" y="6439613"/>
            <a:ext cx="2477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a-ES" sz="1200" dirty="0" err="1">
                <a:solidFill>
                  <a:srgbClr val="000000"/>
                </a:solidFill>
                <a:cs typeface="MS PGothic" charset="0"/>
              </a:rPr>
              <a:t>Mult</a:t>
            </a:r>
            <a:r>
              <a:rPr lang="ca-ES" sz="1200" dirty="0">
                <a:solidFill>
                  <a:srgbClr val="000000"/>
                </a:solidFill>
                <a:cs typeface="MS PGothic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cs typeface="MS PGothic" charset="0"/>
              </a:rPr>
              <a:t>Scler</a:t>
            </a:r>
            <a:r>
              <a:rPr lang="ca-ES" sz="1200" dirty="0">
                <a:solidFill>
                  <a:srgbClr val="000000"/>
                </a:solidFill>
                <a:cs typeface="MS PGothic" charset="0"/>
              </a:rPr>
              <a:t> 2013; 19(8):1003-1008</a:t>
            </a:r>
            <a:endParaRPr lang="es-ES" sz="1200" dirty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0" y="148114"/>
            <a:ext cx="8764587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2800" dirty="0">
                <a:solidFill>
                  <a:srgbClr val="000000"/>
                </a:solidFill>
                <a:latin typeface="Tahoma"/>
                <a:cs typeface="Tahoma"/>
              </a:rPr>
              <a:t>MRI </a:t>
            </a:r>
            <a:r>
              <a:rPr lang="ca-ES" sz="2800" dirty="0" err="1">
                <a:solidFill>
                  <a:srgbClr val="000000"/>
                </a:solidFill>
                <a:latin typeface="Tahoma"/>
                <a:cs typeface="Tahoma"/>
              </a:rPr>
              <a:t>monitoring</a:t>
            </a:r>
            <a:r>
              <a:rPr lang="ca-ES" sz="2800" dirty="0">
                <a:solidFill>
                  <a:srgbClr val="000000"/>
                </a:solidFill>
                <a:latin typeface="Tahoma"/>
                <a:cs typeface="Tahoma"/>
              </a:rPr>
              <a:t> of </a:t>
            </a:r>
            <a:r>
              <a:rPr lang="ca-ES" sz="2800" dirty="0" err="1">
                <a:solidFill>
                  <a:srgbClr val="000000"/>
                </a:solidFill>
                <a:latin typeface="Tahoma"/>
                <a:cs typeface="Tahoma"/>
              </a:rPr>
              <a:t>treatment</a:t>
            </a:r>
            <a:r>
              <a:rPr lang="ca-ES" sz="28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ca-ES" sz="2800" dirty="0" err="1">
                <a:solidFill>
                  <a:srgbClr val="000000"/>
                </a:solidFill>
                <a:latin typeface="Tahoma"/>
                <a:cs typeface="Tahoma"/>
              </a:rPr>
              <a:t>response</a:t>
            </a:r>
            <a:r>
              <a:rPr lang="ca-ES" sz="2800" dirty="0">
                <a:solidFill>
                  <a:srgbClr val="000000"/>
                </a:solidFill>
                <a:latin typeface="Tahoma"/>
                <a:cs typeface="Tahoma"/>
              </a:rPr>
              <a:t> - </a:t>
            </a:r>
            <a:r>
              <a:rPr lang="ca-ES" sz="2800" dirty="0" err="1">
                <a:solidFill>
                  <a:srgbClr val="000000"/>
                </a:solidFill>
                <a:latin typeface="Tahoma"/>
                <a:cs typeface="Tahoma"/>
              </a:rPr>
              <a:t>atrophy</a:t>
            </a:r>
            <a:endParaRPr lang="en-GB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1812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1036536"/>
            <a:ext cx="2991151" cy="94438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0 Rectángulo"/>
          <p:cNvSpPr/>
          <p:nvPr/>
        </p:nvSpPr>
        <p:spPr>
          <a:xfrm>
            <a:off x="292719" y="172666"/>
            <a:ext cx="740891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NEDA-4 -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Brain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volume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change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cut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-off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6616"/>
          <a:stretch/>
        </p:blipFill>
        <p:spPr>
          <a:xfrm>
            <a:off x="3472605" y="1637418"/>
            <a:ext cx="5322427" cy="4210226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08610" y="6470022"/>
            <a:ext cx="21930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De Stefano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JNNP 2016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4385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1036536"/>
            <a:ext cx="2991151" cy="94438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0 Rectángulo"/>
          <p:cNvSpPr/>
          <p:nvPr/>
        </p:nvSpPr>
        <p:spPr>
          <a:xfrm>
            <a:off x="292719" y="172666"/>
            <a:ext cx="8003426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NEDA-4 -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Brain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volume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change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cut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-off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6616"/>
          <a:stretch/>
        </p:blipFill>
        <p:spPr>
          <a:xfrm>
            <a:off x="3472605" y="1637418"/>
            <a:ext cx="5322427" cy="4210226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Conector recto 2"/>
          <p:cNvCxnSpPr/>
          <p:nvPr/>
        </p:nvCxnSpPr>
        <p:spPr bwMode="auto">
          <a:xfrm>
            <a:off x="6486812" y="1794862"/>
            <a:ext cx="0" cy="3390295"/>
          </a:xfrm>
          <a:prstGeom prst="line">
            <a:avLst/>
          </a:prstGeom>
          <a:solidFill>
            <a:srgbClr val="9E0035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lecha izquierda 1"/>
          <p:cNvSpPr/>
          <p:nvPr/>
        </p:nvSpPr>
        <p:spPr bwMode="auto">
          <a:xfrm>
            <a:off x="6566653" y="2701995"/>
            <a:ext cx="405349" cy="283709"/>
          </a:xfrm>
          <a:prstGeom prst="leftArrow">
            <a:avLst/>
          </a:prstGeom>
          <a:solidFill>
            <a:srgbClr val="000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Flecha izquierda 7"/>
          <p:cNvSpPr/>
          <p:nvPr/>
        </p:nvSpPr>
        <p:spPr bwMode="auto">
          <a:xfrm>
            <a:off x="6570426" y="4651221"/>
            <a:ext cx="405349" cy="283709"/>
          </a:xfrm>
          <a:prstGeom prst="leftArrow">
            <a:avLst/>
          </a:prstGeom>
          <a:solidFill>
            <a:srgbClr val="000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608610" y="6470022"/>
            <a:ext cx="21930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De Stefano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JNNP 2016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706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1036536"/>
            <a:ext cx="2991151" cy="944381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43" y="2085879"/>
            <a:ext cx="6164237" cy="4063277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0 Rectángulo"/>
          <p:cNvSpPr/>
          <p:nvPr/>
        </p:nvSpPr>
        <p:spPr>
          <a:xfrm>
            <a:off x="292718" y="172666"/>
            <a:ext cx="8211961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NEDA-4 -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Brain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volume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change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cut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-off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8610" y="6470022"/>
            <a:ext cx="21930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De Stefano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JNNP 2016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815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"/>
          <p:cNvSpPr/>
          <p:nvPr/>
        </p:nvSpPr>
        <p:spPr>
          <a:xfrm>
            <a:off x="292719" y="172666"/>
            <a:ext cx="612063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 in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clinical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practice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6" y="1041053"/>
            <a:ext cx="7843174" cy="165068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583" y="3924048"/>
            <a:ext cx="5549900" cy="210820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92719" y="3174728"/>
            <a:ext cx="4069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NEDA at 2 </a:t>
            </a:r>
            <a:r>
              <a:rPr lang="es-ES" b="1" u="sng" dirty="0" err="1" smtClean="0"/>
              <a:t>years</a:t>
            </a:r>
            <a:r>
              <a:rPr lang="es-ES" b="1" u="sng" dirty="0" smtClean="0"/>
              <a:t> (no </a:t>
            </a:r>
            <a:r>
              <a:rPr lang="es-ES" b="1" u="sng" dirty="0" err="1" smtClean="0"/>
              <a:t>progression</a:t>
            </a:r>
            <a:r>
              <a:rPr lang="es-ES" b="1" u="sng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PPV -&gt; 78%</a:t>
            </a:r>
          </a:p>
          <a:p>
            <a:endParaRPr lang="es-ES" dirty="0"/>
          </a:p>
          <a:p>
            <a:r>
              <a:rPr lang="es-ES" dirty="0" smtClean="0"/>
              <a:t>NPV -&gt; 40%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 bwMode="auto">
          <a:xfrm>
            <a:off x="4926971" y="4409344"/>
            <a:ext cx="3845154" cy="23517"/>
          </a:xfrm>
          <a:prstGeom prst="line">
            <a:avLst/>
          </a:prstGeom>
          <a:solidFill>
            <a:srgbClr val="9E0035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ector recto 9"/>
          <p:cNvCxnSpPr/>
          <p:nvPr/>
        </p:nvCxnSpPr>
        <p:spPr bwMode="auto">
          <a:xfrm>
            <a:off x="3491922" y="4698631"/>
            <a:ext cx="1305702" cy="0"/>
          </a:xfrm>
          <a:prstGeom prst="line">
            <a:avLst/>
          </a:prstGeom>
          <a:solidFill>
            <a:srgbClr val="9E0035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608610" y="6470022"/>
            <a:ext cx="24514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Rotstein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JAMA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Neurol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2015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5516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"/>
          <p:cNvSpPr/>
          <p:nvPr/>
        </p:nvSpPr>
        <p:spPr>
          <a:xfrm>
            <a:off x="292719" y="172666"/>
            <a:ext cx="612063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 in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clinical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practice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3" y="1365639"/>
            <a:ext cx="8437806" cy="438961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7"/>
          <p:cNvSpPr txBox="1"/>
          <p:nvPr/>
        </p:nvSpPr>
        <p:spPr>
          <a:xfrm>
            <a:off x="6931402" y="6470022"/>
            <a:ext cx="19124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Río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Mult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Scler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2017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1821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"/>
          <p:cNvSpPr/>
          <p:nvPr/>
        </p:nvSpPr>
        <p:spPr>
          <a:xfrm>
            <a:off x="292719" y="172666"/>
            <a:ext cx="612063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NEDA in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clinical</a:t>
            </a:r>
            <a:r>
              <a:rPr lang="ca-ES" sz="320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ca-ES" sz="3200" dirty="0" err="1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practice</a:t>
            </a:r>
            <a:endParaRPr lang="en-GB" sz="32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3" y="1203519"/>
            <a:ext cx="1896167" cy="986445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3" y="2519690"/>
            <a:ext cx="8606912" cy="3455806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855049" y="1230539"/>
            <a:ext cx="5778894" cy="76431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2000" b="0" i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9pPr>
          </a:lstStyle>
          <a:p>
            <a:r>
              <a:rPr lang="en-US" dirty="0" smtClean="0"/>
              <a:t>Lower of accuracy of NEDA to predict treatment response due to low NPV (PPV for EDA)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92719" y="4579881"/>
            <a:ext cx="7949379" cy="32423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6487" y="4988971"/>
            <a:ext cx="7949379" cy="32423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931402" y="6470022"/>
            <a:ext cx="19124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Río et 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al.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Mult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Scler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2017</a:t>
            </a:r>
            <a:endParaRPr lang="en-GB" sz="1200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2799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9004300" cy="7493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lang="es-ES_tradnl" sz="2800" dirty="0"/>
              <a:t>MCQ </a:t>
            </a:r>
            <a:r>
              <a:rPr lang="es-ES_tradnl" sz="2800" dirty="0" smtClean="0"/>
              <a:t>3 </a:t>
            </a:r>
            <a:r>
              <a:rPr lang="es-ES_tradnl" sz="2800" dirty="0"/>
              <a:t>- </a:t>
            </a:r>
            <a:r>
              <a:rPr lang="es-ES_tradnl" sz="2800" dirty="0" err="1" smtClean="0"/>
              <a:t>Treatment</a:t>
            </a:r>
            <a:r>
              <a:rPr lang="es-ES_tradnl" sz="2800" dirty="0" smtClean="0"/>
              <a:t> response scores</a:t>
            </a:r>
            <a:endParaRPr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r>
              <a:rPr lang="en-US" sz="2800" dirty="0" smtClean="0"/>
              <a:t>With regards to treatment response scores, which one is false?</a:t>
            </a:r>
            <a:endParaRPr lang="en-US" sz="2800" dirty="0"/>
          </a:p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endParaRPr lang="en-US" sz="28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1) </a:t>
            </a:r>
            <a:r>
              <a:rPr lang="en-US" sz="2400" dirty="0" smtClean="0"/>
              <a:t>NEDA-4 includes brain volume changes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2) </a:t>
            </a:r>
            <a:r>
              <a:rPr lang="en-US" sz="2400" dirty="0" smtClean="0"/>
              <a:t>Different cut-offs for brain volume changes exist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3) </a:t>
            </a:r>
            <a:r>
              <a:rPr lang="en-US" sz="2400" dirty="0" smtClean="0"/>
              <a:t>Scores have been shown not to be treatment-specific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4) </a:t>
            </a:r>
            <a:r>
              <a:rPr lang="en-US" sz="2400" dirty="0" smtClean="0"/>
              <a:t>Most studies were performed in IFN-beta-treated patients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307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9004300" cy="7493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l"/>
            <a:r>
              <a:rPr lang="es-ES_tradnl" sz="2800" dirty="0"/>
              <a:t>MCQ </a:t>
            </a:r>
            <a:r>
              <a:rPr lang="es-ES_tradnl" sz="2800" dirty="0" smtClean="0"/>
              <a:t>3 </a:t>
            </a:r>
            <a:r>
              <a:rPr lang="es-ES_tradnl" sz="2800" dirty="0"/>
              <a:t>- </a:t>
            </a:r>
            <a:r>
              <a:rPr lang="es-ES_tradnl" sz="2800" dirty="0" err="1" smtClean="0"/>
              <a:t>Treatment</a:t>
            </a:r>
            <a:r>
              <a:rPr lang="es-ES_tradnl" sz="2800" dirty="0" smtClean="0"/>
              <a:t> response scores</a:t>
            </a:r>
            <a:endParaRPr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r>
              <a:rPr lang="en-US" sz="2800" dirty="0" smtClean="0"/>
              <a:t>With regards to treatment response scores, which one is false?</a:t>
            </a:r>
            <a:endParaRPr lang="en-US" sz="2800" dirty="0"/>
          </a:p>
          <a:p>
            <a:pPr algn="just" defTabSz="76200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0"/>
              <a:buNone/>
            </a:pPr>
            <a:endParaRPr lang="en-US" sz="28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1) </a:t>
            </a:r>
            <a:r>
              <a:rPr lang="en-US" sz="2400" dirty="0" smtClean="0"/>
              <a:t>NEDA-4 includes brain volume changes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2) </a:t>
            </a:r>
            <a:r>
              <a:rPr lang="en-US" sz="2400" dirty="0" smtClean="0"/>
              <a:t>Different cut-offs for brain volume changes exist</a:t>
            </a:r>
            <a:endParaRPr lang="en-US" sz="2400" dirty="0"/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3) </a:t>
            </a:r>
            <a:r>
              <a:rPr lang="en-US" sz="2400" b="1" dirty="0" smtClean="0">
                <a:solidFill>
                  <a:srgbClr val="FF0000"/>
                </a:solidFill>
              </a:rPr>
              <a:t>Scores have been shown not to be treatment-specific</a:t>
            </a:r>
            <a:endParaRPr lang="en-US" sz="2400" b="1" dirty="0">
              <a:solidFill>
                <a:srgbClr val="FF0000"/>
              </a:solidFill>
            </a:endParaRPr>
          </a:p>
          <a:p>
            <a:pPr marL="400050" lvl="1" algn="just" defTabSz="762000">
              <a:spcBef>
                <a:spcPct val="20000"/>
              </a:spcBef>
              <a:buClr>
                <a:schemeClr val="accent1"/>
              </a:buClr>
              <a:buSzPct val="100000"/>
              <a:buFont typeface="Monotype Sorts" charset="0"/>
              <a:buNone/>
            </a:pPr>
            <a:r>
              <a:rPr lang="en-US" sz="2400" dirty="0"/>
              <a:t>4) </a:t>
            </a:r>
            <a:r>
              <a:rPr lang="en-US" sz="2400" dirty="0" smtClean="0"/>
              <a:t>Most studies were performed in IFN-beta-treated patients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4818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Rectángulo"/>
          <p:cNvSpPr/>
          <p:nvPr/>
        </p:nvSpPr>
        <p:spPr>
          <a:xfrm>
            <a:off x="292719" y="172666"/>
            <a:ext cx="8414294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/>
              <a:t>Conclusions</a:t>
            </a:r>
            <a:endParaRPr lang="en-GB" sz="3200" dirty="0"/>
          </a:p>
        </p:txBody>
      </p:sp>
      <p:sp>
        <p:nvSpPr>
          <p:cNvPr id="397314" name="CuadroTexto 2"/>
          <p:cNvSpPr txBox="1">
            <a:spLocks noChangeArrowheads="1"/>
          </p:cNvSpPr>
          <p:nvPr/>
        </p:nvSpPr>
        <p:spPr bwMode="auto">
          <a:xfrm>
            <a:off x="531813" y="1092298"/>
            <a:ext cx="8175200" cy="48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s-ES" sz="2000" dirty="0" smtClean="0"/>
              <a:t>In </a:t>
            </a:r>
            <a:r>
              <a:rPr lang="es-ES" sz="2000" dirty="0" err="1" smtClean="0"/>
              <a:t>spite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pseudoatrophy</a:t>
            </a:r>
            <a:r>
              <a:rPr lang="es-ES" sz="2000" dirty="0" smtClean="0"/>
              <a:t> </a:t>
            </a:r>
            <a:r>
              <a:rPr lang="es-ES" sz="2000" dirty="0" err="1" smtClean="0"/>
              <a:t>effect</a:t>
            </a:r>
            <a:r>
              <a:rPr lang="es-ES" sz="2000" dirty="0" smtClean="0"/>
              <a:t> </a:t>
            </a:r>
            <a:r>
              <a:rPr lang="es-ES" sz="2000" dirty="0" err="1" smtClean="0"/>
              <a:t>present</a:t>
            </a:r>
            <a:r>
              <a:rPr lang="es-ES" sz="2000" dirty="0" smtClean="0"/>
              <a:t> at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start</a:t>
            </a:r>
            <a:r>
              <a:rPr lang="es-ES" sz="2000" dirty="0" smtClean="0"/>
              <a:t> of </a:t>
            </a:r>
            <a:r>
              <a:rPr lang="es-ES" sz="2000" dirty="0" err="1" smtClean="0"/>
              <a:t>an</a:t>
            </a:r>
            <a:r>
              <a:rPr lang="es-ES" sz="2000" dirty="0" smtClean="0"/>
              <a:t> anti-</a:t>
            </a:r>
            <a:r>
              <a:rPr lang="es-ES" sz="2000" dirty="0" err="1" smtClean="0"/>
              <a:t>inflammatory</a:t>
            </a:r>
            <a:r>
              <a:rPr lang="es-ES" sz="2000" dirty="0" smtClean="0"/>
              <a:t> </a:t>
            </a:r>
            <a:r>
              <a:rPr lang="es-ES" sz="2000" dirty="0" err="1" smtClean="0"/>
              <a:t>drug</a:t>
            </a:r>
            <a:r>
              <a:rPr lang="es-ES" sz="2000" dirty="0" smtClean="0"/>
              <a:t>, </a:t>
            </a:r>
            <a:r>
              <a:rPr lang="es-ES" sz="2000" dirty="0" err="1" smtClean="0"/>
              <a:t>brain</a:t>
            </a:r>
            <a:r>
              <a:rPr lang="es-ES" sz="2000" dirty="0" smtClean="0"/>
              <a:t> </a:t>
            </a:r>
            <a:r>
              <a:rPr lang="es-ES" sz="2000" dirty="0" err="1" smtClean="0"/>
              <a:t>volume</a:t>
            </a:r>
            <a:r>
              <a:rPr lang="es-ES" sz="2000" dirty="0" smtClean="0"/>
              <a:t> </a:t>
            </a:r>
            <a:r>
              <a:rPr lang="es-ES" sz="2000" dirty="0" err="1" smtClean="0"/>
              <a:t>changes</a:t>
            </a:r>
            <a:r>
              <a:rPr lang="es-ES" sz="2000" dirty="0" smtClean="0"/>
              <a:t> </a:t>
            </a:r>
            <a:r>
              <a:rPr lang="es-ES" sz="2000" dirty="0" err="1" smtClean="0"/>
              <a:t>seem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be </a:t>
            </a:r>
            <a:r>
              <a:rPr lang="es-ES" sz="2000" dirty="0" err="1" smtClean="0"/>
              <a:t>predictive</a:t>
            </a:r>
            <a:r>
              <a:rPr lang="es-ES" sz="2000" dirty="0" smtClean="0"/>
              <a:t> of </a:t>
            </a:r>
            <a:r>
              <a:rPr lang="es-ES" sz="2000" dirty="0" err="1" smtClean="0"/>
              <a:t>disability</a:t>
            </a:r>
            <a:r>
              <a:rPr lang="es-ES" sz="2000" dirty="0" smtClean="0"/>
              <a:t> </a:t>
            </a:r>
            <a:r>
              <a:rPr lang="es-ES" sz="2000" dirty="0" err="1" smtClean="0"/>
              <a:t>progression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mid-term</a:t>
            </a:r>
            <a:r>
              <a:rPr lang="es-ES" sz="2000" dirty="0" smtClean="0"/>
              <a:t> in </a:t>
            </a:r>
            <a:r>
              <a:rPr lang="es-ES" sz="2000" dirty="0" err="1" smtClean="0"/>
              <a:t>treated</a:t>
            </a:r>
            <a:r>
              <a:rPr lang="es-ES" sz="2000" dirty="0" smtClean="0"/>
              <a:t> </a:t>
            </a:r>
            <a:r>
              <a:rPr lang="es-ES" sz="2000" dirty="0" err="1" smtClean="0"/>
              <a:t>patients</a:t>
            </a:r>
            <a:endParaRPr lang="es-ES" sz="2000" dirty="0"/>
          </a:p>
          <a:p>
            <a:pPr algn="just" eaLnBrk="1" hangingPunct="1">
              <a:lnSpc>
                <a:spcPct val="120000"/>
              </a:lnSpc>
            </a:pPr>
            <a:endParaRPr lang="es-ES" sz="2000" dirty="0"/>
          </a:p>
          <a:p>
            <a:pPr algn="just" eaLnBrk="1" hangingPunct="1">
              <a:lnSpc>
                <a:spcPct val="120000"/>
              </a:lnSpc>
            </a:pPr>
            <a:r>
              <a:rPr lang="es-ES" sz="2000" dirty="0" err="1" smtClean="0"/>
              <a:t>Prediction</a:t>
            </a:r>
            <a:r>
              <a:rPr lang="es-ES" sz="2000" dirty="0" smtClean="0"/>
              <a:t> </a:t>
            </a:r>
            <a:r>
              <a:rPr lang="es-ES" sz="2000" dirty="0" err="1" smtClean="0"/>
              <a:t>seems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be </a:t>
            </a:r>
            <a:r>
              <a:rPr lang="es-ES" sz="2000" dirty="0" err="1" smtClean="0"/>
              <a:t>additive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what</a:t>
            </a:r>
            <a:r>
              <a:rPr lang="es-ES" sz="2000" dirty="0" smtClean="0"/>
              <a:t> can be </a:t>
            </a:r>
            <a:r>
              <a:rPr lang="es-ES" sz="2000" dirty="0" err="1" smtClean="0"/>
              <a:t>obtained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inflammatory</a:t>
            </a:r>
            <a:r>
              <a:rPr lang="es-ES" sz="2000" dirty="0" smtClean="0"/>
              <a:t> </a:t>
            </a:r>
            <a:r>
              <a:rPr lang="es-ES" sz="2000" dirty="0" err="1" smtClean="0"/>
              <a:t>parameters</a:t>
            </a:r>
            <a:r>
              <a:rPr lang="es-ES" sz="2000" dirty="0" smtClean="0"/>
              <a:t> (</a:t>
            </a:r>
            <a:r>
              <a:rPr lang="es-ES" sz="2000" dirty="0" err="1" smtClean="0"/>
              <a:t>relapses</a:t>
            </a:r>
            <a:r>
              <a:rPr lang="es-ES" sz="2000" dirty="0" smtClean="0"/>
              <a:t>, new </a:t>
            </a:r>
            <a:r>
              <a:rPr lang="es-ES" sz="2000" dirty="0" err="1" smtClean="0"/>
              <a:t>lesions</a:t>
            </a:r>
            <a:r>
              <a:rPr lang="es-ES" sz="2000" dirty="0" smtClean="0"/>
              <a:t>)</a:t>
            </a:r>
          </a:p>
          <a:p>
            <a:pPr algn="just" eaLnBrk="1" hangingPunct="1">
              <a:lnSpc>
                <a:spcPct val="120000"/>
              </a:lnSpc>
            </a:pPr>
            <a:endParaRPr lang="es-ES" sz="2000" dirty="0"/>
          </a:p>
          <a:p>
            <a:pPr algn="just" eaLnBrk="1" hangingPunct="1">
              <a:lnSpc>
                <a:spcPct val="120000"/>
              </a:lnSpc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search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optimal</a:t>
            </a:r>
            <a:r>
              <a:rPr lang="es-ES" sz="2000" dirty="0" smtClean="0"/>
              <a:t> </a:t>
            </a:r>
            <a:r>
              <a:rPr lang="es-ES" sz="2000" dirty="0" err="1" smtClean="0"/>
              <a:t>cut</a:t>
            </a:r>
            <a:r>
              <a:rPr lang="es-ES" sz="2000" dirty="0" smtClean="0"/>
              <a:t>-off </a:t>
            </a:r>
            <a:r>
              <a:rPr lang="es-ES" sz="2000" dirty="0" err="1" smtClean="0"/>
              <a:t>point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translate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clinical</a:t>
            </a:r>
            <a:r>
              <a:rPr lang="es-ES" sz="2000" dirty="0" smtClean="0"/>
              <a:t> </a:t>
            </a:r>
            <a:r>
              <a:rPr lang="es-ES" sz="2000" dirty="0" err="1" smtClean="0"/>
              <a:t>practice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ongoing</a:t>
            </a:r>
            <a:r>
              <a:rPr lang="es-ES" sz="2000" dirty="0" smtClean="0"/>
              <a:t>, </a:t>
            </a:r>
            <a:r>
              <a:rPr lang="es-ES" sz="2000" dirty="0" err="1" smtClean="0"/>
              <a:t>with</a:t>
            </a:r>
            <a:r>
              <a:rPr lang="es-ES" sz="2000" dirty="0" smtClean="0"/>
              <a:t> more </a:t>
            </a:r>
            <a:r>
              <a:rPr lang="es-ES" sz="2000" dirty="0" err="1" smtClean="0"/>
              <a:t>stringent</a:t>
            </a:r>
            <a:r>
              <a:rPr lang="es-ES" sz="2000" dirty="0" smtClean="0"/>
              <a:t> </a:t>
            </a:r>
            <a:r>
              <a:rPr lang="es-ES" sz="2000" dirty="0" err="1" smtClean="0"/>
              <a:t>or</a:t>
            </a:r>
            <a:r>
              <a:rPr lang="es-ES" sz="2000" dirty="0" smtClean="0"/>
              <a:t> more </a:t>
            </a:r>
            <a:r>
              <a:rPr lang="es-ES" sz="2000" dirty="0" err="1" smtClean="0"/>
              <a:t>lenient</a:t>
            </a:r>
            <a:r>
              <a:rPr lang="es-ES" sz="2000" dirty="0" smtClean="0"/>
              <a:t> </a:t>
            </a:r>
            <a:r>
              <a:rPr lang="es-ES" sz="2000" dirty="0" err="1" smtClean="0"/>
              <a:t>cut-offs</a:t>
            </a:r>
            <a:r>
              <a:rPr lang="es-ES" sz="2000" dirty="0" smtClean="0"/>
              <a:t> </a:t>
            </a:r>
            <a:r>
              <a:rPr lang="es-ES" sz="2000" dirty="0" err="1" smtClean="0"/>
              <a:t>being</a:t>
            </a:r>
            <a:r>
              <a:rPr lang="es-ES" sz="2000" dirty="0" smtClean="0"/>
              <a:t> </a:t>
            </a:r>
            <a:r>
              <a:rPr lang="es-ES" sz="2000" dirty="0" err="1" smtClean="0"/>
              <a:t>proposed</a:t>
            </a:r>
            <a:endParaRPr lang="es-ES" sz="2000" dirty="0" smtClean="0"/>
          </a:p>
          <a:p>
            <a:pPr algn="just" eaLnBrk="1" hangingPunct="1">
              <a:lnSpc>
                <a:spcPct val="120000"/>
              </a:lnSpc>
            </a:pPr>
            <a:endParaRPr lang="es-ES" sz="2000" dirty="0"/>
          </a:p>
          <a:p>
            <a:pPr algn="just" eaLnBrk="1" hangingPunct="1">
              <a:lnSpc>
                <a:spcPct val="120000"/>
              </a:lnSpc>
            </a:pPr>
            <a:r>
              <a:rPr lang="es-ES" sz="2000" dirty="0" smtClean="0"/>
              <a:t>No </a:t>
            </a:r>
            <a:r>
              <a:rPr lang="es-ES" sz="2000" dirty="0" err="1" smtClean="0"/>
              <a:t>studies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I am </a:t>
            </a:r>
            <a:r>
              <a:rPr lang="es-ES" sz="2000" dirty="0" err="1" smtClean="0"/>
              <a:t>aware</a:t>
            </a:r>
            <a:r>
              <a:rPr lang="es-ES" sz="2000" dirty="0" smtClean="0"/>
              <a:t> of </a:t>
            </a:r>
            <a:r>
              <a:rPr lang="es-ES" sz="2000" dirty="0" err="1" smtClean="0"/>
              <a:t>have</a:t>
            </a:r>
            <a:r>
              <a:rPr lang="es-ES" sz="2000" dirty="0" smtClean="0"/>
              <a:t> </a:t>
            </a:r>
            <a:r>
              <a:rPr lang="es-ES" sz="2000" dirty="0" err="1" smtClean="0"/>
              <a:t>been</a:t>
            </a:r>
            <a:r>
              <a:rPr lang="es-ES" sz="2000" dirty="0" smtClean="0"/>
              <a:t> done </a:t>
            </a:r>
            <a:r>
              <a:rPr lang="es-ES" sz="2000" dirty="0" err="1" smtClean="0"/>
              <a:t>using</a:t>
            </a:r>
            <a:r>
              <a:rPr lang="es-ES" sz="2000" dirty="0" smtClean="0"/>
              <a:t> </a:t>
            </a:r>
            <a:r>
              <a:rPr lang="es-ES" sz="2000" dirty="0" err="1" smtClean="0"/>
              <a:t>spinal</a:t>
            </a:r>
            <a:r>
              <a:rPr lang="es-ES" sz="2000" dirty="0" smtClean="0"/>
              <a:t> </a:t>
            </a:r>
            <a:r>
              <a:rPr lang="es-ES" sz="2000" dirty="0" err="1" smtClean="0"/>
              <a:t>cord</a:t>
            </a:r>
            <a:r>
              <a:rPr lang="es-ES" sz="2000" dirty="0" smtClean="0"/>
              <a:t> </a:t>
            </a:r>
            <a:r>
              <a:rPr lang="es-ES" sz="2000" dirty="0" err="1" smtClean="0"/>
              <a:t>atrophy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predict</a:t>
            </a:r>
            <a:r>
              <a:rPr lang="es-ES" sz="2000" dirty="0" smtClean="0"/>
              <a:t> </a:t>
            </a:r>
            <a:r>
              <a:rPr lang="es-ES" sz="2000" dirty="0" err="1" smtClean="0"/>
              <a:t>outcome</a:t>
            </a:r>
            <a:r>
              <a:rPr lang="es-ES" sz="2000" dirty="0" smtClean="0"/>
              <a:t> of </a:t>
            </a:r>
            <a:r>
              <a:rPr lang="es-ES" sz="2000" dirty="0" err="1" smtClean="0"/>
              <a:t>patients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therapy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411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1"/>
          <p:cNvGrpSpPr/>
          <p:nvPr/>
        </p:nvGrpSpPr>
        <p:grpSpPr>
          <a:xfrm>
            <a:off x="0" y="5945479"/>
            <a:ext cx="9144000" cy="912521"/>
            <a:chOff x="0" y="99413"/>
            <a:chExt cx="9144000" cy="912520"/>
          </a:xfrm>
        </p:grpSpPr>
        <p:sp>
          <p:nvSpPr>
            <p:cNvPr id="295" name="Shape 295"/>
            <p:cNvSpPr/>
            <p:nvPr/>
          </p:nvSpPr>
          <p:spPr>
            <a:xfrm>
              <a:off x="0" y="99413"/>
              <a:ext cx="9144000" cy="9125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7" name="image6.jpeg" descr="Logo_UAB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9291" y="249450"/>
              <a:ext cx="1080001" cy="540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7.gif" descr="logo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31654" y="207839"/>
              <a:ext cx="1440001" cy="54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image2.png" descr="2008_logoCAT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22425" y="163552"/>
              <a:ext cx="1439863" cy="677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4" name="Group 304"/>
          <p:cNvGrpSpPr/>
          <p:nvPr/>
        </p:nvGrpSpPr>
        <p:grpSpPr>
          <a:xfrm>
            <a:off x="6858702" y="4184789"/>
            <a:ext cx="2290022" cy="1659681"/>
            <a:chOff x="1" y="133026"/>
            <a:chExt cx="2290020" cy="1659679"/>
          </a:xfrm>
        </p:grpSpPr>
        <p:pic>
          <p:nvPicPr>
            <p:cNvPr id="302" name="image8.jpeg" descr="Rovira_MRI.jpg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t="8692" r="5114"/>
            <a:stretch/>
          </p:blipFill>
          <p:spPr>
            <a:xfrm>
              <a:off x="1" y="133026"/>
              <a:ext cx="2290020" cy="1397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Shape 303"/>
            <p:cNvSpPr/>
            <p:nvPr/>
          </p:nvSpPr>
          <p:spPr>
            <a:xfrm>
              <a:off x="1789443" y="1523464"/>
              <a:ext cx="50057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chemeClr val="accent3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hangingPunct="0"/>
              <a:endParaRPr sz="1100" kern="0" dirty="0">
                <a:solidFill>
                  <a:srgbClr val="229493"/>
                </a:solidFill>
              </a:endParaRPr>
            </a:p>
          </p:txBody>
        </p:sp>
      </p:grpSp>
      <p:cxnSp>
        <p:nvCxnSpPr>
          <p:cNvPr id="3" name="Conector recto 2"/>
          <p:cNvCxnSpPr/>
          <p:nvPr/>
        </p:nvCxnSpPr>
        <p:spPr>
          <a:xfrm>
            <a:off x="12700" y="5945479"/>
            <a:ext cx="9144000" cy="0"/>
          </a:xfrm>
          <a:prstGeom prst="line">
            <a:avLst/>
          </a:prstGeom>
          <a:noFill/>
          <a:ln w="3175" cap="flat" cmpd="sng">
            <a:solidFill>
              <a:schemeClr val="tx2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Imagen 25" descr="logo_VH_Hospital_Campus_Master_RGB_blue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0" y="6120987"/>
            <a:ext cx="1675937" cy="513042"/>
          </a:xfrm>
          <a:prstGeom prst="rect">
            <a:avLst/>
          </a:prstGeom>
        </p:spPr>
      </p:pic>
      <p:pic>
        <p:nvPicPr>
          <p:cNvPr id="2" name="Imagen 1" descr="fotogrup CEMCAT (2)-br_tallad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9" r="1408" b="2559"/>
          <a:stretch/>
        </p:blipFill>
        <p:spPr>
          <a:xfrm>
            <a:off x="0" y="1319223"/>
            <a:ext cx="9148724" cy="281476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48780" y="4624881"/>
            <a:ext cx="611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Many</a:t>
            </a:r>
            <a:r>
              <a:rPr lang="es-ES" sz="1600" dirty="0" smtClean="0"/>
              <a:t> </a:t>
            </a:r>
            <a:r>
              <a:rPr lang="es-ES" sz="1600" dirty="0" err="1" smtClean="0"/>
              <a:t>thanks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Dr</a:t>
            </a:r>
            <a:r>
              <a:rPr lang="es-ES" sz="1600" dirty="0"/>
              <a:t>.</a:t>
            </a:r>
            <a:r>
              <a:rPr lang="es-ES" sz="1600" dirty="0" smtClean="0"/>
              <a:t> Xavier </a:t>
            </a:r>
            <a:r>
              <a:rPr lang="es-ES" sz="1600" dirty="0" err="1" smtClean="0"/>
              <a:t>Montalban</a:t>
            </a:r>
            <a:r>
              <a:rPr lang="es-ES" sz="1600" dirty="0" smtClean="0"/>
              <a:t>, Dr. Jordi Río, Dr. </a:t>
            </a:r>
            <a:r>
              <a:rPr lang="es-ES" sz="1600" dirty="0" err="1" smtClean="0"/>
              <a:t>Anka</a:t>
            </a:r>
            <a:r>
              <a:rPr lang="es-ES" sz="1600" dirty="0" smtClean="0"/>
              <a:t> Vidal, Dr. F.C. Pérez-Miralles, Dr. Àlex Rovira Dr. Deborah Pareto and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all</a:t>
            </a:r>
            <a:r>
              <a:rPr lang="es-ES" sz="1600" dirty="0" smtClean="0"/>
              <a:t> </a:t>
            </a:r>
            <a:r>
              <a:rPr lang="es-ES" sz="1600" dirty="0" err="1" smtClean="0"/>
              <a:t>my</a:t>
            </a:r>
            <a:r>
              <a:rPr lang="es-ES" sz="1600" dirty="0" smtClean="0"/>
              <a:t> </a:t>
            </a:r>
            <a:r>
              <a:rPr lang="es-ES" sz="1600" dirty="0" err="1" smtClean="0"/>
              <a:t>colleagues</a:t>
            </a:r>
            <a:r>
              <a:rPr lang="es-ES" sz="1600" dirty="0" smtClean="0"/>
              <a:t> at Cemcat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97212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Box 6"/>
          <p:cNvSpPr txBox="1">
            <a:spLocks noChangeArrowheads="1"/>
          </p:cNvSpPr>
          <p:nvPr/>
        </p:nvSpPr>
        <p:spPr bwMode="auto">
          <a:xfrm>
            <a:off x="2484438" y="6413500"/>
            <a:ext cx="655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Zivadinov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 et </a:t>
            </a:r>
            <a:r>
              <a:rPr lang="en-US" sz="1200" dirty="0" smtClean="0">
                <a:latin typeface="Arial"/>
                <a:ea typeface="ＭＳ Ｐゴシック" charset="0"/>
                <a:cs typeface="Arial"/>
              </a:rPr>
              <a:t>al. </a:t>
            </a:r>
            <a:r>
              <a:rPr lang="de-DE" sz="1200" dirty="0" smtClean="0">
                <a:latin typeface="Arial"/>
                <a:ea typeface="ＭＳ Ｐゴシック" charset="0"/>
                <a:cs typeface="Arial"/>
              </a:rPr>
              <a:t>J </a:t>
            </a:r>
            <a:r>
              <a:rPr lang="de-DE" sz="1200" dirty="0" err="1">
                <a:latin typeface="Arial"/>
                <a:ea typeface="ＭＳ Ｐゴシック" charset="0"/>
                <a:cs typeface="Arial"/>
              </a:rPr>
              <a:t>Neurol</a:t>
            </a:r>
            <a:r>
              <a:rPr lang="de-DE" sz="12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1200" dirty="0" smtClean="0">
                <a:latin typeface="Arial"/>
                <a:ea typeface="ＭＳ Ｐゴシック" charset="0"/>
                <a:cs typeface="Arial"/>
              </a:rPr>
              <a:t>2008</a:t>
            </a:r>
            <a:endParaRPr lang="en-US" sz="1200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50210" name="Group 8"/>
          <p:cNvGrpSpPr>
            <a:grpSpLocks/>
          </p:cNvGrpSpPr>
          <p:nvPr/>
        </p:nvGrpSpPr>
        <p:grpSpPr bwMode="auto">
          <a:xfrm>
            <a:off x="827088" y="1268413"/>
            <a:ext cx="6840537" cy="4464050"/>
            <a:chOff x="819752" y="3120674"/>
            <a:chExt cx="4209448" cy="31277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752" y="3120674"/>
              <a:ext cx="4209448" cy="3127726"/>
            </a:xfrm>
            <a:prstGeom prst="rect">
              <a:avLst/>
            </a:prstGeom>
            <a:ln w="190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350213" name="TextBox 7"/>
            <p:cNvSpPr txBox="1">
              <a:spLocks noChangeArrowheads="1"/>
            </p:cNvSpPr>
            <p:nvPr/>
          </p:nvSpPr>
          <p:spPr bwMode="auto">
            <a:xfrm>
              <a:off x="1501995" y="5540514"/>
              <a:ext cx="2046669" cy="49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800">
                  <a:latin typeface="Tahoma" charset="0"/>
                  <a:ea typeface="ＭＳ Ｐゴシック" charset="0"/>
                  <a:cs typeface="ＭＳ Ｐゴシック" charset="0"/>
                </a:rPr>
                <a:t>Placebo</a:t>
              </a:r>
            </a:p>
            <a:p>
              <a:pPr eaLnBrk="1" hangingPunct="1"/>
              <a:r>
                <a:rPr lang="en-US" sz="800">
                  <a:solidFill>
                    <a:srgbClr val="008000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Interferon-beta at low doses</a:t>
              </a:r>
            </a:p>
            <a:p>
              <a:pPr eaLnBrk="1" hangingPunct="1"/>
              <a:r>
                <a:rPr lang="da-DK" sz="800">
                  <a:solidFill>
                    <a:srgbClr val="660066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Interferon-beta at </a:t>
              </a:r>
              <a:r>
                <a:rPr lang="en-US" sz="800">
                  <a:solidFill>
                    <a:srgbClr val="660066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high doses and chemotherapy</a:t>
              </a:r>
            </a:p>
            <a:p>
              <a:pPr eaLnBrk="1" hangingPunct="1"/>
              <a:r>
                <a:rPr lang="en-US" sz="800">
                  <a:solidFill>
                    <a:srgbClr val="0000FF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Glatiramer acetate</a:t>
              </a:r>
            </a:p>
            <a:p>
              <a:pPr eaLnBrk="1" hangingPunct="1"/>
              <a:r>
                <a:rPr lang="en-US" sz="800">
                  <a:solidFill>
                    <a:srgbClr val="FF6600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Natalizumab</a:t>
              </a:r>
            </a:p>
          </p:txBody>
        </p:sp>
      </p:grpSp>
      <p:sp>
        <p:nvSpPr>
          <p:cNvPr id="8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</a:rPr>
              <a:t>Pseudoatrophy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11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1"/>
          <p:cNvGrpSpPr/>
          <p:nvPr/>
        </p:nvGrpSpPr>
        <p:grpSpPr>
          <a:xfrm>
            <a:off x="0" y="5945479"/>
            <a:ext cx="9144000" cy="912521"/>
            <a:chOff x="0" y="99413"/>
            <a:chExt cx="9144000" cy="912520"/>
          </a:xfrm>
        </p:grpSpPr>
        <p:sp>
          <p:nvSpPr>
            <p:cNvPr id="295" name="Shape 295"/>
            <p:cNvSpPr/>
            <p:nvPr/>
          </p:nvSpPr>
          <p:spPr>
            <a:xfrm>
              <a:off x="0" y="99413"/>
              <a:ext cx="9144000" cy="9125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7" name="image6.jpeg" descr="Logo_UAB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9291" y="249450"/>
              <a:ext cx="1080001" cy="540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7.gif" descr="logo2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31654" y="207839"/>
              <a:ext cx="1440001" cy="54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image2.png" descr="2008_logoCAT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22425" y="163552"/>
              <a:ext cx="1439863" cy="677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4" name="Group 304"/>
          <p:cNvGrpSpPr/>
          <p:nvPr/>
        </p:nvGrpSpPr>
        <p:grpSpPr>
          <a:xfrm>
            <a:off x="6858702" y="4184789"/>
            <a:ext cx="2290022" cy="1659681"/>
            <a:chOff x="1" y="133026"/>
            <a:chExt cx="2290020" cy="1659679"/>
          </a:xfrm>
        </p:grpSpPr>
        <p:pic>
          <p:nvPicPr>
            <p:cNvPr id="302" name="image8.jpeg" descr="Rovira_MRI.jpg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t="8692" r="5114"/>
            <a:stretch/>
          </p:blipFill>
          <p:spPr>
            <a:xfrm>
              <a:off x="1" y="133026"/>
              <a:ext cx="2290020" cy="1397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Shape 303"/>
            <p:cNvSpPr/>
            <p:nvPr/>
          </p:nvSpPr>
          <p:spPr>
            <a:xfrm>
              <a:off x="1789443" y="1523464"/>
              <a:ext cx="50057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chemeClr val="accent3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endParaRPr sz="1100" dirty="0"/>
            </a:p>
          </p:txBody>
        </p:sp>
      </p:grpSp>
      <p:cxnSp>
        <p:nvCxnSpPr>
          <p:cNvPr id="3" name="Conector recto 2"/>
          <p:cNvCxnSpPr/>
          <p:nvPr/>
        </p:nvCxnSpPr>
        <p:spPr>
          <a:xfrm>
            <a:off x="12700" y="5945479"/>
            <a:ext cx="9144000" cy="0"/>
          </a:xfrm>
          <a:prstGeom prst="line">
            <a:avLst/>
          </a:prstGeom>
          <a:noFill/>
          <a:ln w="3175" cap="flat" cmpd="sng">
            <a:solidFill>
              <a:schemeClr val="tx2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Imagen 25" descr="logo_VH_Hospital_Campus_Master_RGB_blue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0" y="6120987"/>
            <a:ext cx="1675937" cy="513042"/>
          </a:xfrm>
          <a:prstGeom prst="rect">
            <a:avLst/>
          </a:prstGeom>
        </p:spPr>
      </p:pic>
      <p:pic>
        <p:nvPicPr>
          <p:cNvPr id="2" name="Imagen 1" descr="fotogrup CEMCAT (2)-br_tallad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9" r="1408" b="2559"/>
          <a:stretch/>
        </p:blipFill>
        <p:spPr>
          <a:xfrm>
            <a:off x="0" y="1319223"/>
            <a:ext cx="9148724" cy="281476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99861" y="4827530"/>
            <a:ext cx="4868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And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all</a:t>
            </a:r>
            <a:r>
              <a:rPr lang="es-ES" sz="1600" dirty="0" smtClean="0"/>
              <a:t> of </a:t>
            </a:r>
            <a:r>
              <a:rPr lang="es-ES" sz="1600" dirty="0" err="1" smtClean="0"/>
              <a:t>you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your</a:t>
            </a:r>
            <a:r>
              <a:rPr lang="es-ES" sz="1600" dirty="0" smtClean="0"/>
              <a:t> </a:t>
            </a:r>
            <a:r>
              <a:rPr lang="es-ES" sz="1600" dirty="0" err="1" smtClean="0"/>
              <a:t>kind</a:t>
            </a:r>
            <a:r>
              <a:rPr lang="es-ES" sz="1600" dirty="0" smtClean="0"/>
              <a:t> </a:t>
            </a:r>
            <a:r>
              <a:rPr lang="es-ES" sz="1600" dirty="0" err="1" smtClean="0"/>
              <a:t>attention</a:t>
            </a:r>
            <a:r>
              <a:rPr lang="es-ES" sz="1600" dirty="0" smtClean="0"/>
              <a:t>!!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97212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3817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s-ES_tradnl" sz="2400" dirty="0">
                <a:solidFill>
                  <a:srgbClr val="000000"/>
                </a:solidFill>
                <a:cs typeface="MS PGothic" charset="0"/>
              </a:rPr>
              <a:t>Jaume Sastre-Garriga - 	    @</a:t>
            </a:r>
            <a:r>
              <a:rPr lang="es-ES_tradnl" sz="2400" dirty="0" err="1">
                <a:solidFill>
                  <a:srgbClr val="000000"/>
                </a:solidFill>
                <a:cs typeface="MS PGothic" charset="0"/>
              </a:rPr>
              <a:t>J_SastreGarriga</a:t>
            </a:r>
            <a:endParaRPr lang="es-ES_tradnl" sz="2400" dirty="0">
              <a:solidFill>
                <a:srgbClr val="000000"/>
              </a:solidFill>
              <a:cs typeface="MS PGothic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s-ES_tradnl" sz="800" dirty="0">
              <a:solidFill>
                <a:srgbClr val="000000"/>
              </a:solidFill>
              <a:cs typeface="MS PGothic" charset="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Servei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de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Neurologia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/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Neuroimmunologia</a:t>
            </a:r>
            <a:endParaRPr lang="en-GB" sz="1600" i="1" dirty="0">
              <a:solidFill>
                <a:srgbClr val="000000"/>
              </a:solidFill>
              <a:cs typeface="Times New Roman" charset="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Centre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d’Esclerosi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Múltiple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de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Catalunya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– Cemcat</a:t>
            </a:r>
          </a:p>
          <a:p>
            <a:pPr algn="ctr">
              <a:lnSpc>
                <a:spcPct val="130000"/>
              </a:lnSpc>
            </a:pP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Hospital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Universitari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Vall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Times New Roman" charset="0"/>
              </a:rPr>
              <a:t>d’Hebron</a:t>
            </a:r>
            <a:r>
              <a:rPr lang="en-GB" sz="1600" i="1" dirty="0">
                <a:solidFill>
                  <a:srgbClr val="000000"/>
                </a:solidFill>
                <a:cs typeface="Times New Roman" charset="0"/>
              </a:rPr>
              <a:t>, Barcelona</a:t>
            </a:r>
            <a:endParaRPr lang="es-ES_tradnl" sz="16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677988" y="3595300"/>
            <a:ext cx="60483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5999" y="2597621"/>
            <a:ext cx="7454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dirty="0" err="1"/>
              <a:t>Value</a:t>
            </a:r>
            <a:r>
              <a:rPr lang="es-ES" dirty="0"/>
              <a:t> of </a:t>
            </a:r>
            <a:r>
              <a:rPr lang="es-ES" dirty="0" err="1"/>
              <a:t>brain</a:t>
            </a:r>
            <a:r>
              <a:rPr lang="es-ES" dirty="0"/>
              <a:t> </a:t>
            </a:r>
            <a:r>
              <a:rPr lang="es-ES" dirty="0" err="1"/>
              <a:t>volume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predict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response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MS</a:t>
            </a:r>
            <a:endParaRPr lang="es-E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32" y="3837305"/>
            <a:ext cx="452753" cy="4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72" y="1540137"/>
            <a:ext cx="2284519" cy="5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7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195388"/>
            <a:ext cx="7153275" cy="113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03325" y="2967038"/>
          <a:ext cx="7332662" cy="2146301"/>
        </p:xfrm>
        <a:graphic>
          <a:graphicData uri="http://schemas.openxmlformats.org/drawingml/2006/table">
            <a:tbl>
              <a:tblPr/>
              <a:tblGrid>
                <a:gridCol w="2851150"/>
                <a:gridCol w="1577975"/>
                <a:gridCol w="1763712"/>
                <a:gridCol w="1139825"/>
              </a:tblGrid>
              <a:tr h="518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NTZ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PLC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Baseline – 12 months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-0.56%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-0.40%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0.002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</a:tr>
              <a:tr h="55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12 months – 24 months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-0.24%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-0.43%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0.004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01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Baseline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– 24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months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-0.80%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-0.82%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0.822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D2"/>
                    </a:solidFill>
                  </a:tcPr>
                </a:tc>
              </a:tr>
            </a:tbl>
          </a:graphicData>
        </a:graphic>
      </p:graphicFrame>
      <p:sp>
        <p:nvSpPr>
          <p:cNvPr id="246815" name="CuadroTexto 13"/>
          <p:cNvSpPr txBox="1">
            <a:spLocks noChangeArrowheads="1"/>
          </p:cNvSpPr>
          <p:nvPr/>
        </p:nvSpPr>
        <p:spPr bwMode="auto">
          <a:xfrm>
            <a:off x="3491834" y="6460271"/>
            <a:ext cx="545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200">
                <a:solidFill>
                  <a:srgbClr val="000000"/>
                </a:solidFill>
              </a:rPr>
              <a:t>Miller et al., Neurology 2007</a:t>
            </a:r>
          </a:p>
        </p:txBody>
      </p:sp>
      <p:sp>
        <p:nvSpPr>
          <p:cNvPr id="6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</a:rPr>
              <a:t>Pseudoatrophy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8629650" cy="749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3200" dirty="0" smtClean="0"/>
              <a:t>MCQ 1 - </a:t>
            </a:r>
            <a:r>
              <a:rPr lang="es-ES_tradnl" sz="3200" dirty="0" err="1" smtClean="0"/>
              <a:t>Effect</a:t>
            </a:r>
            <a:r>
              <a:rPr lang="es-ES_tradnl" sz="3200" dirty="0" smtClean="0"/>
              <a:t> of MS </a:t>
            </a:r>
            <a:r>
              <a:rPr lang="es-ES_tradnl" sz="3200" dirty="0" err="1" smtClean="0"/>
              <a:t>therapies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BV in </a:t>
            </a:r>
            <a:r>
              <a:rPr lang="es-ES_tradnl" sz="3200" dirty="0" err="1" smtClean="0"/>
              <a:t>RCTs</a:t>
            </a:r>
            <a:r>
              <a:rPr lang="es-ES_tradnl" sz="3200" dirty="0" smtClean="0"/>
              <a:t> </a:t>
            </a:r>
            <a:endParaRPr sz="3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 hangingPunct="0">
              <a:spcBef>
                <a:spcPct val="20000"/>
              </a:spcBef>
              <a:buClr>
                <a:srgbClr val="0000FF"/>
              </a:buClr>
              <a:buSzPct val="60000"/>
              <a:buFont typeface="Monotype Sorts" charset="0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regards to the effect of licensed MS drugs on BV parameters in clinical trials, which one is true?</a:t>
            </a: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defTabSz="762000" hangingPunct="0">
              <a:spcBef>
                <a:spcPct val="20000"/>
              </a:spcBef>
              <a:buClr>
                <a:srgbClr val="0000FF"/>
              </a:buClr>
              <a:buSzPct val="60000"/>
              <a:buFont typeface="Monotype Sorts" charset="0"/>
              <a:buNone/>
            </a:pP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drug has been shown to have any effect on BV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drugs have been shown to have positive effects on BV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4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pseudoatrophy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effect has been observed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are false (except this one)</a:t>
            </a:r>
            <a:endParaRPr lang="en-US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447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8629650" cy="749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3200" dirty="0" smtClean="0"/>
              <a:t>MCQ 1 - </a:t>
            </a:r>
            <a:r>
              <a:rPr lang="es-ES_tradnl" sz="3200" dirty="0" err="1" smtClean="0"/>
              <a:t>Effect</a:t>
            </a:r>
            <a:r>
              <a:rPr lang="es-ES_tradnl" sz="3200" dirty="0" smtClean="0"/>
              <a:t> of MS </a:t>
            </a:r>
            <a:r>
              <a:rPr lang="es-ES_tradnl" sz="3200" dirty="0" err="1" smtClean="0"/>
              <a:t>therapies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BV in </a:t>
            </a:r>
            <a:r>
              <a:rPr lang="es-ES_tradnl" sz="3200" dirty="0" err="1" smtClean="0"/>
              <a:t>RCTs</a:t>
            </a:r>
            <a:r>
              <a:rPr lang="es-ES_tradnl" sz="3200" dirty="0" smtClean="0"/>
              <a:t> </a:t>
            </a:r>
            <a:endParaRPr sz="3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900" y="1277938"/>
            <a:ext cx="8788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just" defTabSz="762000" hangingPunct="0">
              <a:spcBef>
                <a:spcPct val="20000"/>
              </a:spcBef>
              <a:buClr>
                <a:srgbClr val="0000FF"/>
              </a:buClr>
              <a:buSzPct val="60000"/>
              <a:buFont typeface="Monotype Sorts" charset="0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regards to the effect of licensed MS drugs on BV parameters in clinical trials, which one is true?</a:t>
            </a: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 defTabSz="762000" hangingPunct="0">
              <a:spcBef>
                <a:spcPct val="20000"/>
              </a:spcBef>
              <a:buClr>
                <a:srgbClr val="0000FF"/>
              </a:buClr>
              <a:buSzPct val="60000"/>
              <a:buFont typeface="Monotype Sorts" charset="0"/>
              <a:buNone/>
            </a:pPr>
            <a:endParaRPr lang="en-US"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drug has been shown to have any effect on BV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drugs have been shown to have positive effects on BV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4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pseudoatrophy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effect has been observed</a:t>
            </a:r>
            <a:endParaRPr lang="en-US"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1" indent="457200" algn="just" defTabSz="762000" hangingPunct="0">
              <a:spcBef>
                <a:spcPct val="20000"/>
              </a:spcBef>
              <a:buClr>
                <a:srgbClr val="4F81BD"/>
              </a:buClr>
              <a:buSzPct val="100000"/>
              <a:buFont typeface="Monotype Sorts" charset="0"/>
              <a:buNone/>
            </a:pPr>
            <a:r>
              <a:rPr lang="en-US" sz="24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US" sz="2400" b="1" kern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are false (except this one)</a:t>
            </a:r>
            <a:endParaRPr lang="en-US" sz="2000" b="1" kern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191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7" name="Picture 3" descr="Figure 1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106613"/>
            <a:ext cx="66548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8" name="CuadroTexto 7"/>
          <p:cNvSpPr txBox="1">
            <a:spLocks noChangeArrowheads="1"/>
          </p:cNvSpPr>
          <p:nvPr/>
        </p:nvSpPr>
        <p:spPr bwMode="auto">
          <a:xfrm>
            <a:off x="3630613" y="6480175"/>
            <a:ext cx="5438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s-ES" sz="1100" dirty="0">
                <a:solidFill>
                  <a:srgbClr val="000000"/>
                </a:solidFill>
              </a:rPr>
              <a:t>Vidal-Jordana et al., </a:t>
            </a:r>
            <a:r>
              <a:rPr lang="da-DK" sz="1100" dirty="0"/>
              <a:t>Mult </a:t>
            </a:r>
            <a:r>
              <a:rPr lang="da-DK" sz="1100" dirty="0" err="1"/>
              <a:t>Scler</a:t>
            </a:r>
            <a:r>
              <a:rPr lang="da-DK" sz="1100" dirty="0"/>
              <a:t>. </a:t>
            </a:r>
            <a:r>
              <a:rPr lang="da-DK" sz="1100" dirty="0" smtClean="0"/>
              <a:t>2013</a:t>
            </a:r>
            <a:endParaRPr lang="es-ES" sz="1100" dirty="0">
              <a:solidFill>
                <a:srgbClr val="000000"/>
              </a:solidFill>
            </a:endParaRPr>
          </a:p>
        </p:txBody>
      </p:sp>
      <p:pic>
        <p:nvPicPr>
          <p:cNvPr id="352259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1"/>
          <a:stretch>
            <a:fillRect/>
          </a:stretch>
        </p:blipFill>
        <p:spPr bwMode="auto">
          <a:xfrm>
            <a:off x="134938" y="1012825"/>
            <a:ext cx="55927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0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4"/>
          <a:stretch>
            <a:fillRect/>
          </a:stretch>
        </p:blipFill>
        <p:spPr bwMode="auto">
          <a:xfrm>
            <a:off x="5153025" y="1158875"/>
            <a:ext cx="3797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 Rectángulo"/>
          <p:cNvSpPr/>
          <p:nvPr/>
        </p:nvSpPr>
        <p:spPr>
          <a:xfrm>
            <a:off x="0" y="148114"/>
            <a:ext cx="8764587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 err="1" smtClean="0">
                <a:solidFill>
                  <a:srgbClr val="000000"/>
                </a:solidFill>
                <a:latin typeface="Arial"/>
                <a:cs typeface="Arial"/>
              </a:rPr>
              <a:t>Pseudoatrophy</a:t>
            </a:r>
            <a:endParaRPr lang="en-GB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012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64749"/>
      </a:lt2>
      <a:accent1>
        <a:srgbClr val="E44C16"/>
      </a:accent1>
      <a:accent2>
        <a:srgbClr val="FCAF17"/>
      </a:accent2>
      <a:accent3>
        <a:srgbClr val="FFFFFF"/>
      </a:accent3>
      <a:accent4>
        <a:srgbClr val="000000"/>
      </a:accent4>
      <a:accent5>
        <a:srgbClr val="EFB2AB"/>
      </a:accent5>
      <a:accent6>
        <a:srgbClr val="E49E14"/>
      </a:accent6>
      <a:hlink>
        <a:srgbClr val="A50021"/>
      </a:hlink>
      <a:folHlink>
        <a:srgbClr val="60606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5">
        <a:dk1>
          <a:srgbClr val="000000"/>
        </a:dk1>
        <a:lt1>
          <a:srgbClr val="FFFFFF"/>
        </a:lt1>
        <a:dk2>
          <a:srgbClr val="000000"/>
        </a:dk2>
        <a:lt2>
          <a:srgbClr val="464749"/>
        </a:lt2>
        <a:accent1>
          <a:srgbClr val="E44C16"/>
        </a:accent1>
        <a:accent2>
          <a:srgbClr val="FCAF17"/>
        </a:accent2>
        <a:accent3>
          <a:srgbClr val="FFFFFF"/>
        </a:accent3>
        <a:accent4>
          <a:srgbClr val="000000"/>
        </a:accent4>
        <a:accent5>
          <a:srgbClr val="EFB2AB"/>
        </a:accent5>
        <a:accent6>
          <a:srgbClr val="E49E14"/>
        </a:accent6>
        <a:hlink>
          <a:srgbClr val="923222"/>
        </a:hlink>
        <a:folHlink>
          <a:srgbClr val="8B8D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apo CEM-Cat_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ysClr val="window" lastClr="FFFFFF"/>
      </a:lt1>
      <a:dk2>
        <a:srgbClr val="0076C0"/>
      </a:dk2>
      <a:lt2>
        <a:srgbClr val="918F90"/>
      </a:lt2>
      <a:accent1>
        <a:srgbClr val="4D4D4F"/>
      </a:accent1>
      <a:accent2>
        <a:srgbClr val="0076C0"/>
      </a:accent2>
      <a:accent3>
        <a:srgbClr val="72246C"/>
      </a:accent3>
      <a:accent4>
        <a:srgbClr val="84BD00"/>
      </a:accent4>
      <a:accent5>
        <a:srgbClr val="008348"/>
      </a:accent5>
      <a:accent6>
        <a:srgbClr val="F4ECF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22949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22949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7.xml><?xml version="1.0" encoding="utf-8"?>
<a:theme xmlns:a="http://schemas.openxmlformats.org/drawingml/2006/main" name="6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64749"/>
      </a:lt2>
      <a:accent1>
        <a:srgbClr val="E44C16"/>
      </a:accent1>
      <a:accent2>
        <a:srgbClr val="FCAF17"/>
      </a:accent2>
      <a:accent3>
        <a:srgbClr val="FFFFFF"/>
      </a:accent3>
      <a:accent4>
        <a:srgbClr val="000000"/>
      </a:accent4>
      <a:accent5>
        <a:srgbClr val="EFB2AB"/>
      </a:accent5>
      <a:accent6>
        <a:srgbClr val="E49E14"/>
      </a:accent6>
      <a:hlink>
        <a:srgbClr val="A50021"/>
      </a:hlink>
      <a:folHlink>
        <a:srgbClr val="60606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5">
        <a:dk1>
          <a:srgbClr val="000000"/>
        </a:dk1>
        <a:lt1>
          <a:srgbClr val="FFFFFF"/>
        </a:lt1>
        <a:dk2>
          <a:srgbClr val="000000"/>
        </a:dk2>
        <a:lt2>
          <a:srgbClr val="464749"/>
        </a:lt2>
        <a:accent1>
          <a:srgbClr val="E44C16"/>
        </a:accent1>
        <a:accent2>
          <a:srgbClr val="FCAF17"/>
        </a:accent2>
        <a:accent3>
          <a:srgbClr val="FFFFFF"/>
        </a:accent3>
        <a:accent4>
          <a:srgbClr val="000000"/>
        </a:accent4>
        <a:accent5>
          <a:srgbClr val="EFB2AB"/>
        </a:accent5>
        <a:accent6>
          <a:srgbClr val="E49E14"/>
        </a:accent6>
        <a:hlink>
          <a:srgbClr val="923222"/>
        </a:hlink>
        <a:folHlink>
          <a:srgbClr val="8B8D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64749"/>
      </a:lt2>
      <a:accent1>
        <a:srgbClr val="E44C16"/>
      </a:accent1>
      <a:accent2>
        <a:srgbClr val="FCAF17"/>
      </a:accent2>
      <a:accent3>
        <a:srgbClr val="FFFFFF"/>
      </a:accent3>
      <a:accent4>
        <a:srgbClr val="000000"/>
      </a:accent4>
      <a:accent5>
        <a:srgbClr val="EFB2AB"/>
      </a:accent5>
      <a:accent6>
        <a:srgbClr val="E49E14"/>
      </a:accent6>
      <a:hlink>
        <a:srgbClr val="A50021"/>
      </a:hlink>
      <a:folHlink>
        <a:srgbClr val="60606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5">
        <a:dk1>
          <a:srgbClr val="000000"/>
        </a:dk1>
        <a:lt1>
          <a:srgbClr val="FFFFFF"/>
        </a:lt1>
        <a:dk2>
          <a:srgbClr val="000000"/>
        </a:dk2>
        <a:lt2>
          <a:srgbClr val="464749"/>
        </a:lt2>
        <a:accent1>
          <a:srgbClr val="E44C16"/>
        </a:accent1>
        <a:accent2>
          <a:srgbClr val="FCAF17"/>
        </a:accent2>
        <a:accent3>
          <a:srgbClr val="FFFFFF"/>
        </a:accent3>
        <a:accent4>
          <a:srgbClr val="000000"/>
        </a:accent4>
        <a:accent5>
          <a:srgbClr val="EFB2AB"/>
        </a:accent5>
        <a:accent6>
          <a:srgbClr val="E49E14"/>
        </a:accent6>
        <a:hlink>
          <a:srgbClr val="923222"/>
        </a:hlink>
        <a:folHlink>
          <a:srgbClr val="8B8D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64749"/>
      </a:lt2>
      <a:accent1>
        <a:srgbClr val="E44C16"/>
      </a:accent1>
      <a:accent2>
        <a:srgbClr val="FCAF17"/>
      </a:accent2>
      <a:accent3>
        <a:srgbClr val="FFFFFF"/>
      </a:accent3>
      <a:accent4>
        <a:srgbClr val="000000"/>
      </a:accent4>
      <a:accent5>
        <a:srgbClr val="EFB2AB"/>
      </a:accent5>
      <a:accent6>
        <a:srgbClr val="E49E14"/>
      </a:accent6>
      <a:hlink>
        <a:srgbClr val="A50021"/>
      </a:hlink>
      <a:folHlink>
        <a:srgbClr val="60606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5">
        <a:dk1>
          <a:srgbClr val="000000"/>
        </a:dk1>
        <a:lt1>
          <a:srgbClr val="FFFFFF"/>
        </a:lt1>
        <a:dk2>
          <a:srgbClr val="000000"/>
        </a:dk2>
        <a:lt2>
          <a:srgbClr val="464749"/>
        </a:lt2>
        <a:accent1>
          <a:srgbClr val="E44C16"/>
        </a:accent1>
        <a:accent2>
          <a:srgbClr val="FCAF17"/>
        </a:accent2>
        <a:accent3>
          <a:srgbClr val="FFFFFF"/>
        </a:accent3>
        <a:accent4>
          <a:srgbClr val="000000"/>
        </a:accent4>
        <a:accent5>
          <a:srgbClr val="EFB2AB"/>
        </a:accent5>
        <a:accent6>
          <a:srgbClr val="E49E14"/>
        </a:accent6>
        <a:hlink>
          <a:srgbClr val="923222"/>
        </a:hlink>
        <a:folHlink>
          <a:srgbClr val="8B8D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Fingolimod Template 28 Nov 2008">
  <a:themeElements>
    <a:clrScheme name="Fingolimod Template 28 Nov 2008 14">
      <a:dk1>
        <a:srgbClr val="000000"/>
      </a:dk1>
      <a:lt1>
        <a:srgbClr val="FFFFFF"/>
      </a:lt1>
      <a:dk2>
        <a:srgbClr val="E17000"/>
      </a:dk2>
      <a:lt2>
        <a:srgbClr val="003366"/>
      </a:lt2>
      <a:accent1>
        <a:srgbClr val="606060"/>
      </a:accent1>
      <a:accent2>
        <a:srgbClr val="A90061"/>
      </a:accent2>
      <a:accent3>
        <a:srgbClr val="FFFFFF"/>
      </a:accent3>
      <a:accent4>
        <a:srgbClr val="000000"/>
      </a:accent4>
      <a:accent5>
        <a:srgbClr val="B6B6B6"/>
      </a:accent5>
      <a:accent6>
        <a:srgbClr val="990057"/>
      </a:accent6>
      <a:hlink>
        <a:srgbClr val="E17000"/>
      </a:hlink>
      <a:folHlink>
        <a:srgbClr val="FDC82F"/>
      </a:folHlink>
    </a:clrScheme>
    <a:fontScheme name="Fingolimod Template 28 Nov 2008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E003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Fingolimod Template 28 Nov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golimod Template 28 Nov 2008 13">
        <a:dk1>
          <a:srgbClr val="000000"/>
        </a:dk1>
        <a:lt1>
          <a:srgbClr val="FFFFFF"/>
        </a:lt1>
        <a:dk2>
          <a:srgbClr val="FF850B"/>
        </a:dk2>
        <a:lt2>
          <a:srgbClr val="003366"/>
        </a:lt2>
        <a:accent1>
          <a:srgbClr val="606060"/>
        </a:accent1>
        <a:accent2>
          <a:srgbClr val="9E0035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F002F"/>
        </a:accent6>
        <a:hlink>
          <a:srgbClr val="FF850B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golimod Template 28 Nov 2008 14">
        <a:dk1>
          <a:srgbClr val="000000"/>
        </a:dk1>
        <a:lt1>
          <a:srgbClr val="FFFFFF"/>
        </a:lt1>
        <a:dk2>
          <a:srgbClr val="E17000"/>
        </a:dk2>
        <a:lt2>
          <a:srgbClr val="003366"/>
        </a:lt2>
        <a:accent1>
          <a:srgbClr val="606060"/>
        </a:accent1>
        <a:accent2>
          <a:srgbClr val="A90061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990057"/>
        </a:accent6>
        <a:hlink>
          <a:srgbClr val="E17000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78">
    <a:dk1>
      <a:srgbClr val="66676A"/>
    </a:dk1>
    <a:lt1>
      <a:srgbClr val="FFFFFF"/>
    </a:lt1>
    <a:dk2>
      <a:srgbClr val="66676A"/>
    </a:dk2>
    <a:lt2>
      <a:srgbClr val="EEECE1"/>
    </a:lt2>
    <a:accent1>
      <a:srgbClr val="00814B"/>
    </a:accent1>
    <a:accent2>
      <a:srgbClr val="DB5D06"/>
    </a:accent2>
    <a:accent3>
      <a:srgbClr val="FFFFFF"/>
    </a:accent3>
    <a:accent4>
      <a:srgbClr val="565759"/>
    </a:accent4>
    <a:accent5>
      <a:srgbClr val="BBCDAA"/>
    </a:accent5>
    <a:accent6>
      <a:srgbClr val="FF9933"/>
    </a:accent6>
    <a:hlink>
      <a:srgbClr val="2F4F88"/>
    </a:hlink>
    <a:folHlink>
      <a:srgbClr val="00814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2425</Words>
  <Application>Microsoft Macintosh PowerPoint</Application>
  <PresentationFormat>Presentación en pantalla (4:3)</PresentationFormat>
  <Paragraphs>316</Paragraphs>
  <Slides>51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Títulos de diapositiva</vt:lpstr>
      </vt:variant>
      <vt:variant>
        <vt:i4>51</vt:i4>
      </vt:variant>
    </vt:vector>
  </HeadingPairs>
  <TitlesOfParts>
    <vt:vector size="68" baseType="lpstr">
      <vt:lpstr>Custom Design</vt:lpstr>
      <vt:lpstr>Fingolimod Template 28 Nov 2008</vt:lpstr>
      <vt:lpstr>6_Default Design</vt:lpstr>
      <vt:lpstr>1_Fingolimod Template 28 Nov 2008</vt:lpstr>
      <vt:lpstr>5_Fingolimod Template 28 Nov 2008</vt:lpstr>
      <vt:lpstr>7_Default Design</vt:lpstr>
      <vt:lpstr>8_Default Design</vt:lpstr>
      <vt:lpstr>2_Fingolimod Template 28 Nov 2008</vt:lpstr>
      <vt:lpstr>16_Fingolimod Template 28 Nov 2008</vt:lpstr>
      <vt:lpstr>9_Default Design</vt:lpstr>
      <vt:lpstr>Diapo CEM-Cat_2</vt:lpstr>
      <vt:lpstr>3_Fingolimod Template 28 Nov 2008</vt:lpstr>
      <vt:lpstr>1_Custom Design</vt:lpstr>
      <vt:lpstr>2_Office Theme</vt:lpstr>
      <vt:lpstr>1_Office Theme</vt:lpstr>
      <vt:lpstr>Office Theme</vt:lpstr>
      <vt:lpstr>6_Fingolimod Template 28 Nov 2008</vt:lpstr>
      <vt:lpstr>Presentación de PowerPoint</vt:lpstr>
      <vt:lpstr>Disclosures</vt:lpstr>
      <vt:lpstr>Clinical trials - atrophy results licensed drugs (&lt;2013)</vt:lpstr>
      <vt:lpstr>Presentación de PowerPoint</vt:lpstr>
      <vt:lpstr>Presentación de PowerPoint</vt:lpstr>
      <vt:lpstr>Presentación de PowerPoint</vt:lpstr>
      <vt:lpstr>MCQ 1 - Effect of MS therapies on BV in RCTs </vt:lpstr>
      <vt:lpstr>MCQ 1 - Effect of MS therapies on BV in RCTs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Fingolimod treatment resulted in an early and sustained reduction in the rate of brain atrophy</vt:lpstr>
      <vt:lpstr>Slowing Brain Volume Loss Through 5 Years in  CARE-MS I Alemtuzumab-Treated Patients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MCQ 2 - BV parameters to predict treatment response </vt:lpstr>
      <vt:lpstr>MCQ 2 - BV parameters to predict treatment response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MCQ 3 - Treatment response scores</vt:lpstr>
      <vt:lpstr>MCQ 3 - Treatment response scores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Multiple Sclerosis Center of Catalonia-Centre d'Esclerosi Múltiple de Catalunya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CEM-Cat</dc:creator>
  <cp:keywords/>
  <dc:description/>
  <cp:lastModifiedBy>Jaume Sastre-Garriga</cp:lastModifiedBy>
  <cp:revision>124</cp:revision>
  <cp:lastPrinted>2016-03-12T16:11:23Z</cp:lastPrinted>
  <dcterms:created xsi:type="dcterms:W3CDTF">2011-12-16T17:52:43Z</dcterms:created>
  <dcterms:modified xsi:type="dcterms:W3CDTF">2017-10-28T17:00:31Z</dcterms:modified>
  <cp:category/>
</cp:coreProperties>
</file>