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9" r:id="rId3"/>
  </p:sldMasterIdLst>
  <p:notesMasterIdLst>
    <p:notesMasterId r:id="rId50"/>
  </p:notesMasterIdLst>
  <p:sldIdLst>
    <p:sldId id="295" r:id="rId4"/>
    <p:sldId id="316" r:id="rId5"/>
    <p:sldId id="347" r:id="rId6"/>
    <p:sldId id="386" r:id="rId7"/>
    <p:sldId id="336" r:id="rId8"/>
    <p:sldId id="384" r:id="rId9"/>
    <p:sldId id="358" r:id="rId10"/>
    <p:sldId id="367" r:id="rId11"/>
    <p:sldId id="335" r:id="rId12"/>
    <p:sldId id="344" r:id="rId13"/>
    <p:sldId id="343" r:id="rId14"/>
    <p:sldId id="310" r:id="rId15"/>
    <p:sldId id="366" r:id="rId16"/>
    <p:sldId id="394" r:id="rId17"/>
    <p:sldId id="313" r:id="rId18"/>
    <p:sldId id="395" r:id="rId19"/>
    <p:sldId id="393" r:id="rId20"/>
    <p:sldId id="352" r:id="rId21"/>
    <p:sldId id="381" r:id="rId22"/>
    <p:sldId id="353" r:id="rId23"/>
    <p:sldId id="318" r:id="rId24"/>
    <p:sldId id="372" r:id="rId25"/>
    <p:sldId id="373" r:id="rId26"/>
    <p:sldId id="388" r:id="rId27"/>
    <p:sldId id="389" r:id="rId28"/>
    <p:sldId id="387" r:id="rId29"/>
    <p:sldId id="342" r:id="rId30"/>
    <p:sldId id="341" r:id="rId31"/>
    <p:sldId id="338" r:id="rId32"/>
    <p:sldId id="321" r:id="rId33"/>
    <p:sldId id="379" r:id="rId34"/>
    <p:sldId id="323" r:id="rId35"/>
    <p:sldId id="380" r:id="rId36"/>
    <p:sldId id="320" r:id="rId37"/>
    <p:sldId id="392" r:id="rId38"/>
    <p:sldId id="348" r:id="rId39"/>
    <p:sldId id="382" r:id="rId40"/>
    <p:sldId id="322" r:id="rId41"/>
    <p:sldId id="303" r:id="rId42"/>
    <p:sldId id="363" r:id="rId43"/>
    <p:sldId id="327" r:id="rId44"/>
    <p:sldId id="385" r:id="rId45"/>
    <p:sldId id="377" r:id="rId46"/>
    <p:sldId id="334" r:id="rId47"/>
    <p:sldId id="332" r:id="rId48"/>
    <p:sldId id="383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>
        <p:scale>
          <a:sx n="103" d="100"/>
          <a:sy n="103" d="100"/>
        </p:scale>
        <p:origin x="-832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1408"/>
    </p:cViewPr>
  </p:sorterViewPr>
  <p:notesViewPr>
    <p:cSldViewPr snapToGrid="0" snapToObjects="1">
      <p:cViewPr varScale="1">
        <p:scale>
          <a:sx n="76" d="100"/>
          <a:sy n="76" d="100"/>
        </p:scale>
        <p:origin x="-308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56" Type="http://schemas.microsoft.com/office/2015/10/relationships/revisionInfo" Target="revisionInfo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96E9B-6D98-944D-83E0-E19EFF29E875}" type="datetimeFigureOut">
              <a:rPr lang="es-ES" smtClean="0"/>
              <a:t>11/09/19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A2F9A-F38A-1943-930B-0CB057616D0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964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A2F9A-F38A-1943-930B-0CB057616D0B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400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7BCE-3294-41B2-9A91-E1EF6ED1B6DD}" type="datetimeFigureOut">
              <a:rPr lang="es-ES" smtClean="0"/>
              <a:t>11/09/19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2704-7AD5-41FA-9714-41AE3C71EF2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0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7BCE-3294-41B2-9A91-E1EF6ED1B6DD}" type="datetimeFigureOut">
              <a:rPr lang="es-ES" smtClean="0"/>
              <a:t>11/09/19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2704-7AD5-41FA-9714-41AE3C71EF2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987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7BCE-3294-41B2-9A91-E1EF6ED1B6DD}" type="datetimeFigureOut">
              <a:rPr lang="es-ES" smtClean="0"/>
              <a:t>11/09/19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2704-7AD5-41FA-9714-41AE3C71EF2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7504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/>
            <a:r>
              <a:t>Text del títol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</p:spTree>
    <p:extLst>
      <p:ext uri="{BB962C8B-B14F-4D97-AF65-F5344CB8AC3E}">
        <p14:creationId xmlns:p14="http://schemas.microsoft.com/office/powerpoint/2010/main" val="3613968915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442640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/>
            <a:r>
              <a:t>Text del títol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</p:spTree>
    <p:extLst>
      <p:ext uri="{BB962C8B-B14F-4D97-AF65-F5344CB8AC3E}">
        <p14:creationId xmlns:p14="http://schemas.microsoft.com/office/powerpoint/2010/main" val="1973420268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/>
            <a:r>
              <a:t>Text del títol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</p:spTree>
    <p:extLst>
      <p:ext uri="{BB962C8B-B14F-4D97-AF65-F5344CB8AC3E}">
        <p14:creationId xmlns:p14="http://schemas.microsoft.com/office/powerpoint/2010/main" val="3335230227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Text del títol</a:t>
            </a:r>
          </a:p>
        </p:txBody>
      </p:sp>
    </p:spTree>
    <p:extLst>
      <p:ext uri="{BB962C8B-B14F-4D97-AF65-F5344CB8AC3E}">
        <p14:creationId xmlns:p14="http://schemas.microsoft.com/office/powerpoint/2010/main" val="3317850369"/>
      </p:ext>
    </p:extLst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Text del títol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</p:spTree>
    <p:extLst>
      <p:ext uri="{BB962C8B-B14F-4D97-AF65-F5344CB8AC3E}">
        <p14:creationId xmlns:p14="http://schemas.microsoft.com/office/powerpoint/2010/main" val="3005110513"/>
      </p:ext>
    </p:extLst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Text del títol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</p:spTree>
    <p:extLst>
      <p:ext uri="{BB962C8B-B14F-4D97-AF65-F5344CB8AC3E}">
        <p14:creationId xmlns:p14="http://schemas.microsoft.com/office/powerpoint/2010/main" val="2995963587"/>
      </p:ext>
    </p:extLst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EFC4533-42E9-4D6E-BBC3-220D6F282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4319A8DE-C41B-47C6-9BFB-735CC5499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E9051C2E-E876-4B85-BAC9-5F36CC3AB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68558255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7BCE-3294-41B2-9A91-E1EF6ED1B6DD}" type="datetimeFigureOut">
              <a:rPr lang="es-ES" smtClean="0"/>
              <a:t>11/09/19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2704-7AD5-41FA-9714-41AE3C71EF2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4757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B5A386-AE3E-486F-92A9-87B59462CB4E}" type="datetimeFigureOut">
              <a:rPr lang="de-DE" smtClean="0"/>
              <a:t>11/09/19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626B34-03C5-4F91-B3D1-E30FBD543D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1071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888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6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2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9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5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1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8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4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0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808AC-A6A8-4675-9969-CA89D491072D}" type="datetimeFigureOut">
              <a:rPr lang="es-ES"/>
              <a:pPr>
                <a:defRPr/>
              </a:pPr>
              <a:t>11/09/19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7FEED-6B14-4BBE-9A9D-9A5F56CD031F}" type="slidenum">
              <a:rPr lang="es-ES" altLang="de-DE"/>
              <a:pPr>
                <a:defRPr/>
              </a:pPr>
              <a:t>‹Nr.›</a:t>
            </a:fld>
            <a:endParaRPr lang="es-ES" altLang="de-DE"/>
          </a:p>
        </p:txBody>
      </p:sp>
    </p:spTree>
    <p:extLst>
      <p:ext uri="{BB962C8B-B14F-4D97-AF65-F5344CB8AC3E}">
        <p14:creationId xmlns:p14="http://schemas.microsoft.com/office/powerpoint/2010/main" val="4046974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46B72-F6F5-4FCF-8097-9A806218563F}" type="datetimeFigureOut">
              <a:rPr lang="es-ES"/>
              <a:pPr>
                <a:defRPr/>
              </a:pPr>
              <a:t>11/09/19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2F802-FD43-420C-8AC5-D2B4A39AFFD1}" type="slidenum">
              <a:rPr lang="es-ES" altLang="de-DE"/>
              <a:pPr>
                <a:defRPr/>
              </a:pPr>
              <a:t>‹Nr.›</a:t>
            </a:fld>
            <a:endParaRPr lang="es-ES" altLang="de-DE"/>
          </a:p>
        </p:txBody>
      </p:sp>
    </p:spTree>
    <p:extLst>
      <p:ext uri="{BB962C8B-B14F-4D97-AF65-F5344CB8AC3E}">
        <p14:creationId xmlns:p14="http://schemas.microsoft.com/office/powerpoint/2010/main" val="36076902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4" y="4407363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63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27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1911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2548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3186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3823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4460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5097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5DB95-D6BF-4AA7-9D4C-200F73D3ADDA}" type="datetimeFigureOut">
              <a:rPr lang="es-ES"/>
              <a:pPr>
                <a:defRPr/>
              </a:pPr>
              <a:t>11/09/19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49DF4-0B7A-4617-B129-454B845BE3D7}" type="slidenum">
              <a:rPr lang="es-ES" altLang="de-DE"/>
              <a:pPr>
                <a:defRPr/>
              </a:pPr>
              <a:t>‹Nr.›</a:t>
            </a:fld>
            <a:endParaRPr lang="es-ES" altLang="de-DE"/>
          </a:p>
        </p:txBody>
      </p:sp>
    </p:spTree>
    <p:extLst>
      <p:ext uri="{BB962C8B-B14F-4D97-AF65-F5344CB8AC3E}">
        <p14:creationId xmlns:p14="http://schemas.microsoft.com/office/powerpoint/2010/main" val="4018653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1" y="1600206"/>
            <a:ext cx="4038600" cy="452596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768C3-3F27-4615-A377-B85921A86325}" type="datetimeFigureOut">
              <a:rPr lang="es-ES"/>
              <a:pPr>
                <a:defRPr/>
              </a:pPr>
              <a:t>11/09/19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9AEDC-8CFC-4E6B-B86D-49B285FB238C}" type="slidenum">
              <a:rPr lang="es-ES" altLang="de-DE"/>
              <a:pPr>
                <a:defRPr/>
              </a:pPr>
              <a:t>‹Nr.›</a:t>
            </a:fld>
            <a:endParaRPr lang="es-ES" altLang="de-DE"/>
          </a:p>
        </p:txBody>
      </p:sp>
    </p:spTree>
    <p:extLst>
      <p:ext uri="{BB962C8B-B14F-4D97-AF65-F5344CB8AC3E}">
        <p14:creationId xmlns:p14="http://schemas.microsoft.com/office/powerpoint/2010/main" val="2408861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6372" indent="0">
              <a:buNone/>
              <a:defRPr sz="1800" b="1"/>
            </a:lvl2pPr>
            <a:lvl3pPr marL="812744" indent="0">
              <a:buNone/>
              <a:defRPr sz="1600" b="1"/>
            </a:lvl3pPr>
            <a:lvl4pPr marL="1219117" indent="0">
              <a:buNone/>
              <a:defRPr sz="1400" b="1"/>
            </a:lvl4pPr>
            <a:lvl5pPr marL="1625489" indent="0">
              <a:buNone/>
              <a:defRPr sz="1400" b="1"/>
            </a:lvl5pPr>
            <a:lvl6pPr marL="2031861" indent="0">
              <a:buNone/>
              <a:defRPr sz="1400" b="1"/>
            </a:lvl6pPr>
            <a:lvl7pPr marL="2438233" indent="0">
              <a:buNone/>
              <a:defRPr sz="1400" b="1"/>
            </a:lvl7pPr>
            <a:lvl8pPr marL="2844606" indent="0">
              <a:buNone/>
              <a:defRPr sz="1400" b="1"/>
            </a:lvl8pPr>
            <a:lvl9pPr marL="3250979" indent="0">
              <a:buNone/>
              <a:defRPr sz="1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85" y="1535113"/>
            <a:ext cx="4041775" cy="63976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6372" indent="0">
              <a:buNone/>
              <a:defRPr sz="1800" b="1"/>
            </a:lvl2pPr>
            <a:lvl3pPr marL="812744" indent="0">
              <a:buNone/>
              <a:defRPr sz="1600" b="1"/>
            </a:lvl3pPr>
            <a:lvl4pPr marL="1219117" indent="0">
              <a:buNone/>
              <a:defRPr sz="1400" b="1"/>
            </a:lvl4pPr>
            <a:lvl5pPr marL="1625489" indent="0">
              <a:buNone/>
              <a:defRPr sz="1400" b="1"/>
            </a:lvl5pPr>
            <a:lvl6pPr marL="2031861" indent="0">
              <a:buNone/>
              <a:defRPr sz="1400" b="1"/>
            </a:lvl6pPr>
            <a:lvl7pPr marL="2438233" indent="0">
              <a:buNone/>
              <a:defRPr sz="1400" b="1"/>
            </a:lvl7pPr>
            <a:lvl8pPr marL="2844606" indent="0">
              <a:buNone/>
              <a:defRPr sz="1400" b="1"/>
            </a:lvl8pPr>
            <a:lvl9pPr marL="3250979" indent="0">
              <a:buNone/>
              <a:defRPr sz="1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85" y="2174875"/>
            <a:ext cx="4041775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4E658-5EF4-4AFD-AD2F-1652ED74ECDB}" type="datetimeFigureOut">
              <a:rPr lang="es-ES"/>
              <a:pPr>
                <a:defRPr/>
              </a:pPr>
              <a:t>11/09/19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4F2FC-D9B0-4631-AF85-366D1FDA149A}" type="slidenum">
              <a:rPr lang="es-ES" altLang="de-DE"/>
              <a:pPr>
                <a:defRPr/>
              </a:pPr>
              <a:t>‹Nr.›</a:t>
            </a:fld>
            <a:endParaRPr lang="es-ES" altLang="de-DE"/>
          </a:p>
        </p:txBody>
      </p:sp>
    </p:spTree>
    <p:extLst>
      <p:ext uri="{BB962C8B-B14F-4D97-AF65-F5344CB8AC3E}">
        <p14:creationId xmlns:p14="http://schemas.microsoft.com/office/powerpoint/2010/main" val="2119030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52305-E1C1-4092-BF7E-80DB31C8783D}" type="datetimeFigureOut">
              <a:rPr lang="es-ES"/>
              <a:pPr>
                <a:defRPr/>
              </a:pPr>
              <a:t>11/09/19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3AB43-1F0A-4AF0-B347-95906DF26B30}" type="slidenum">
              <a:rPr lang="es-ES" altLang="de-DE"/>
              <a:pPr>
                <a:defRPr/>
              </a:pPr>
              <a:t>‹Nr.›</a:t>
            </a:fld>
            <a:endParaRPr lang="es-ES" altLang="de-DE"/>
          </a:p>
        </p:txBody>
      </p:sp>
    </p:spTree>
    <p:extLst>
      <p:ext uri="{BB962C8B-B14F-4D97-AF65-F5344CB8AC3E}">
        <p14:creationId xmlns:p14="http://schemas.microsoft.com/office/powerpoint/2010/main" val="1160798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79A42-83EF-4B72-B000-BE7A51BC32A2}" type="datetimeFigureOut">
              <a:rPr lang="es-ES"/>
              <a:pPr>
                <a:defRPr/>
              </a:pPr>
              <a:t>11/09/19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A27FD-0344-44C5-AAE7-009561A2BAEA}" type="slidenum">
              <a:rPr lang="es-ES" altLang="de-DE"/>
              <a:pPr>
                <a:defRPr/>
              </a:pPr>
              <a:t>‹Nr.›</a:t>
            </a:fld>
            <a:endParaRPr lang="es-ES" altLang="de-DE"/>
          </a:p>
        </p:txBody>
      </p:sp>
    </p:spTree>
    <p:extLst>
      <p:ext uri="{BB962C8B-B14F-4D97-AF65-F5344CB8AC3E}">
        <p14:creationId xmlns:p14="http://schemas.microsoft.com/office/powerpoint/2010/main" val="4180120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491"/>
            <a:ext cx="5111750" cy="585311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06372" indent="0">
              <a:buNone/>
              <a:defRPr sz="1100"/>
            </a:lvl2pPr>
            <a:lvl3pPr marL="812744" indent="0">
              <a:buNone/>
              <a:defRPr sz="800"/>
            </a:lvl3pPr>
            <a:lvl4pPr marL="1219117" indent="0">
              <a:buNone/>
              <a:defRPr sz="800"/>
            </a:lvl4pPr>
            <a:lvl5pPr marL="1625489" indent="0">
              <a:buNone/>
              <a:defRPr sz="800"/>
            </a:lvl5pPr>
            <a:lvl6pPr marL="2031861" indent="0">
              <a:buNone/>
              <a:defRPr sz="800"/>
            </a:lvl6pPr>
            <a:lvl7pPr marL="2438233" indent="0">
              <a:buNone/>
              <a:defRPr sz="800"/>
            </a:lvl7pPr>
            <a:lvl8pPr marL="2844606" indent="0">
              <a:buNone/>
              <a:defRPr sz="800"/>
            </a:lvl8pPr>
            <a:lvl9pPr marL="3250979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517C7-9D3B-45A4-B35A-2D6A50973FA6}" type="datetimeFigureOut">
              <a:rPr lang="es-ES"/>
              <a:pPr>
                <a:defRPr/>
              </a:pPr>
              <a:t>11/09/19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133C6-1CD2-4FE3-BA41-BEFADDEFD589}" type="slidenum">
              <a:rPr lang="es-ES" altLang="de-DE"/>
              <a:pPr>
                <a:defRPr/>
              </a:pPr>
              <a:t>‹Nr.›</a:t>
            </a:fld>
            <a:endParaRPr lang="es-ES" altLang="de-DE"/>
          </a:p>
        </p:txBody>
      </p:sp>
    </p:spTree>
    <p:extLst>
      <p:ext uri="{BB962C8B-B14F-4D97-AF65-F5344CB8AC3E}">
        <p14:creationId xmlns:p14="http://schemas.microsoft.com/office/powerpoint/2010/main" val="3402480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6372" indent="0">
              <a:buNone/>
              <a:defRPr sz="2500"/>
            </a:lvl2pPr>
            <a:lvl3pPr marL="812744" indent="0">
              <a:buNone/>
              <a:defRPr sz="2100"/>
            </a:lvl3pPr>
            <a:lvl4pPr marL="1219117" indent="0">
              <a:buNone/>
              <a:defRPr sz="1800"/>
            </a:lvl4pPr>
            <a:lvl5pPr marL="1625489" indent="0">
              <a:buNone/>
              <a:defRPr sz="1800"/>
            </a:lvl5pPr>
            <a:lvl6pPr marL="2031861" indent="0">
              <a:buNone/>
              <a:defRPr sz="1800"/>
            </a:lvl6pPr>
            <a:lvl7pPr marL="2438233" indent="0">
              <a:buNone/>
              <a:defRPr sz="1800"/>
            </a:lvl7pPr>
            <a:lvl8pPr marL="2844606" indent="0">
              <a:buNone/>
              <a:defRPr sz="1800"/>
            </a:lvl8pPr>
            <a:lvl9pPr marL="3250979" indent="0">
              <a:buNone/>
              <a:defRPr sz="18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300"/>
            </a:lvl1pPr>
            <a:lvl2pPr marL="406372" indent="0">
              <a:buNone/>
              <a:defRPr sz="1100"/>
            </a:lvl2pPr>
            <a:lvl3pPr marL="812744" indent="0">
              <a:buNone/>
              <a:defRPr sz="800"/>
            </a:lvl3pPr>
            <a:lvl4pPr marL="1219117" indent="0">
              <a:buNone/>
              <a:defRPr sz="800"/>
            </a:lvl4pPr>
            <a:lvl5pPr marL="1625489" indent="0">
              <a:buNone/>
              <a:defRPr sz="800"/>
            </a:lvl5pPr>
            <a:lvl6pPr marL="2031861" indent="0">
              <a:buNone/>
              <a:defRPr sz="800"/>
            </a:lvl6pPr>
            <a:lvl7pPr marL="2438233" indent="0">
              <a:buNone/>
              <a:defRPr sz="800"/>
            </a:lvl7pPr>
            <a:lvl8pPr marL="2844606" indent="0">
              <a:buNone/>
              <a:defRPr sz="800"/>
            </a:lvl8pPr>
            <a:lvl9pPr marL="3250979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83BB7-F901-4CE2-B117-076CA990A241}" type="datetimeFigureOut">
              <a:rPr lang="es-ES"/>
              <a:pPr>
                <a:defRPr/>
              </a:pPr>
              <a:t>11/09/19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AE7B5-FED4-44CE-BB71-D74E4271B044}" type="slidenum">
              <a:rPr lang="es-ES" altLang="de-DE"/>
              <a:pPr>
                <a:defRPr/>
              </a:pPr>
              <a:t>‹Nr.›</a:t>
            </a:fld>
            <a:endParaRPr lang="es-ES" altLang="de-DE"/>
          </a:p>
        </p:txBody>
      </p:sp>
    </p:spTree>
    <p:extLst>
      <p:ext uri="{BB962C8B-B14F-4D97-AF65-F5344CB8AC3E}">
        <p14:creationId xmlns:p14="http://schemas.microsoft.com/office/powerpoint/2010/main" val="80479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7BCE-3294-41B2-9A91-E1EF6ED1B6DD}" type="datetimeFigureOut">
              <a:rPr lang="es-ES" smtClean="0"/>
              <a:t>11/09/19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2704-7AD5-41FA-9714-41AE3C71EF2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00944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8C459-127D-425F-BD1C-32BEEA2E8AFC}" type="datetimeFigureOut">
              <a:rPr lang="es-ES"/>
              <a:pPr>
                <a:defRPr/>
              </a:pPr>
              <a:t>11/09/19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4799C-E000-4A58-A5D2-9BAA2EF387B5}" type="slidenum">
              <a:rPr lang="es-ES" altLang="de-DE"/>
              <a:pPr>
                <a:defRPr/>
              </a:pPr>
              <a:t>‹Nr.›</a:t>
            </a:fld>
            <a:endParaRPr lang="es-ES" altLang="de-DE"/>
          </a:p>
        </p:txBody>
      </p:sp>
    </p:spTree>
    <p:extLst>
      <p:ext uri="{BB962C8B-B14F-4D97-AF65-F5344CB8AC3E}">
        <p14:creationId xmlns:p14="http://schemas.microsoft.com/office/powerpoint/2010/main" val="33404000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5081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5081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2D905-4471-4052-91B8-83C958D7BC12}" type="datetimeFigureOut">
              <a:rPr lang="es-ES"/>
              <a:pPr>
                <a:defRPr/>
              </a:pPr>
              <a:t>11/09/19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0C44D-6D4E-470B-8593-4919CB09E273}" type="slidenum">
              <a:rPr lang="es-ES" altLang="de-DE"/>
              <a:pPr>
                <a:defRPr/>
              </a:pPr>
              <a:t>‹Nr.›</a:t>
            </a:fld>
            <a:endParaRPr lang="es-ES" altLang="de-DE"/>
          </a:p>
        </p:txBody>
      </p:sp>
    </p:spTree>
    <p:extLst>
      <p:ext uri="{BB962C8B-B14F-4D97-AF65-F5344CB8AC3E}">
        <p14:creationId xmlns:p14="http://schemas.microsoft.com/office/powerpoint/2010/main" val="917206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21 Conector recto"/>
          <p:cNvCxnSpPr/>
          <p:nvPr userDrawn="1"/>
        </p:nvCxnSpPr>
        <p:spPr>
          <a:xfrm>
            <a:off x="0" y="928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7" descr="E:\Documents and Settings\gsoria\Escritorio\Imatge Corporativa 2012\3. Aplicacions i Plantilles\Presentacions PowerPoint 2012\VH_edificis_contrast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E:\Documents and Settings\gsoria\Escritorio\Imatge Corporativa 2012\2. Altres logos\hospital_lliure_fum_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56" y="5715000"/>
            <a:ext cx="58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918231"/>
      </p:ext>
    </p:extLst>
  </p:cSld>
  <p:clrMapOvr>
    <a:masterClrMapping/>
  </p:clrMapOvr>
  <p:transition xmlns:p14="http://schemas.microsoft.com/office/powerpoint/2010/main" spd="slow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5288" y="333375"/>
            <a:ext cx="8353425" cy="868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395289" y="1354138"/>
            <a:ext cx="8353425" cy="45958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0976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CA05110E-C0FB-4EE8-918E-4E1D96D1648B" descr="2CDF1250-FA6C-4CD3-8708-82EFEDA51E7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0"/>
            <a:ext cx="9144536" cy="68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 hasCustomPrompt="1"/>
          </p:nvPr>
        </p:nvSpPr>
        <p:spPr>
          <a:xfrm>
            <a:off x="3275856" y="1700809"/>
            <a:ext cx="5182344" cy="1470025"/>
          </a:xfrm>
        </p:spPr>
        <p:txBody>
          <a:bodyPr>
            <a:noAutofit/>
          </a:bodyPr>
          <a:lstStyle>
            <a:lvl1pPr algn="r">
              <a:defRPr sz="3600" b="1">
                <a:solidFill>
                  <a:srgbClr val="003594"/>
                </a:solidFill>
                <a:latin typeface="Arial Nova Cond" panose="020B0506020202020204" pitchFamily="34" charset="0"/>
              </a:defRPr>
            </a:lvl1pPr>
          </a:lstStyle>
          <a:p>
            <a:r>
              <a:rPr lang="es-ES" dirty="0"/>
              <a:t>Título ponencia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3275856" y="3236979"/>
            <a:ext cx="5184576" cy="672075"/>
          </a:xfrm>
        </p:spPr>
        <p:txBody>
          <a:bodyPr>
            <a:normAutofit/>
          </a:bodyPr>
          <a:lstStyle>
            <a:lvl1pPr marL="0" indent="0" algn="r">
              <a:buNone/>
              <a:defRPr sz="2400" b="1">
                <a:solidFill>
                  <a:srgbClr val="72246C"/>
                </a:solidFill>
                <a:latin typeface="Arial Nova Cond" panose="020B0506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Nombre y apellidos del ponente</a:t>
            </a:r>
          </a:p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C535-9ABD-4C3A-AAB7-BCF5EC7CC484}" type="datetimeFigureOut">
              <a:rPr lang="es-ES" smtClean="0"/>
              <a:t>11/09/19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48DBB-26FC-4828-8FA1-4955EDFD18FE}" type="slidenum">
              <a:rPr lang="es-ES" smtClean="0"/>
              <a:t>‹Nr.›</a:t>
            </a:fld>
            <a:endParaRPr lang="es-ES"/>
          </a:p>
        </p:txBody>
      </p:sp>
      <p:sp>
        <p:nvSpPr>
          <p:cNvPr id="8" name="7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3276600" y="3909054"/>
            <a:ext cx="5183188" cy="575733"/>
          </a:xfrm>
        </p:spPr>
        <p:txBody>
          <a:bodyPr>
            <a:noAutofit/>
          </a:bodyPr>
          <a:lstStyle>
            <a:lvl1pPr marL="0" indent="0" algn="r">
              <a:buNone/>
              <a:defRPr sz="2400" i="1" baseline="0">
                <a:solidFill>
                  <a:srgbClr val="72246C"/>
                </a:solidFill>
                <a:latin typeface="Arial Nova Cond" panose="020B0506020202020204" pitchFamily="34" charset="0"/>
              </a:defRPr>
            </a:lvl1pPr>
          </a:lstStyle>
          <a:p>
            <a:pPr lvl="0"/>
            <a:r>
              <a:rPr lang="es-ES" dirty="0"/>
              <a:t>Servicio. Hospital, ciudad</a:t>
            </a:r>
          </a:p>
        </p:txBody>
      </p:sp>
    </p:spTree>
    <p:extLst>
      <p:ext uri="{BB962C8B-B14F-4D97-AF65-F5344CB8AC3E}">
        <p14:creationId xmlns:p14="http://schemas.microsoft.com/office/powerpoint/2010/main" val="975962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7BCE-3294-41B2-9A91-E1EF6ED1B6DD}" type="datetimeFigureOut">
              <a:rPr lang="es-ES" smtClean="0"/>
              <a:t>11/09/19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2704-7AD5-41FA-9714-41AE3C71EF2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1091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7BCE-3294-41B2-9A91-E1EF6ED1B6DD}" type="datetimeFigureOut">
              <a:rPr lang="es-ES" smtClean="0"/>
              <a:t>11/09/19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2704-7AD5-41FA-9714-41AE3C71EF2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269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7BCE-3294-41B2-9A91-E1EF6ED1B6DD}" type="datetimeFigureOut">
              <a:rPr lang="es-ES" smtClean="0"/>
              <a:t>11/09/19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2704-7AD5-41FA-9714-41AE3C71EF2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417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7BCE-3294-41B2-9A91-E1EF6ED1B6DD}" type="datetimeFigureOut">
              <a:rPr lang="es-ES" smtClean="0"/>
              <a:t>11/09/19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2704-7AD5-41FA-9714-41AE3C71EF2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8999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7BCE-3294-41B2-9A91-E1EF6ED1B6DD}" type="datetimeFigureOut">
              <a:rPr lang="es-ES" smtClean="0"/>
              <a:t>11/09/19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2704-7AD5-41FA-9714-41AE3C71EF2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8934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7BCE-3294-41B2-9A91-E1EF6ED1B6DD}" type="datetimeFigureOut">
              <a:rPr lang="es-ES" smtClean="0"/>
              <a:t>11/09/19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2704-7AD5-41FA-9714-41AE3C71EF2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6091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png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theme" Target="../theme/theme2.xml"/><Relationship Id="rId10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4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E7BCE-3294-41B2-9A91-E1EF6ED1B6DD}" type="datetimeFigureOut">
              <a:rPr lang="es-ES" smtClean="0"/>
              <a:t>11/09/19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D2704-7AD5-41FA-9714-41AE3C71EF2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767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0"/>
            <a:ext cx="9144000" cy="1428750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800"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hape 3"/>
          <p:cNvSpPr/>
          <p:nvPr/>
        </p:nvSpPr>
        <p:spPr>
          <a:xfrm>
            <a:off x="0" y="928688"/>
            <a:ext cx="9144000" cy="500062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800"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8" name="vh_logo_blanc_transparent.png" descr="E:\Documents and Settings\gsoria\Escritorio\Imatge Corporativa 2012\LOGOS HVH\vh logo transparent (blanc)\vh_logo_blanc_transparent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76200"/>
            <a:ext cx="1344612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29" name="Shape 5"/>
          <p:cNvSpPr>
            <a:spLocks noChangeShapeType="1"/>
          </p:cNvSpPr>
          <p:nvPr/>
        </p:nvSpPr>
        <p:spPr bwMode="auto">
          <a:xfrm>
            <a:off x="571500" y="6572250"/>
            <a:ext cx="8572500" cy="0"/>
          </a:xfrm>
          <a:prstGeom prst="line">
            <a:avLst/>
          </a:prstGeom>
          <a:noFill/>
          <a:ln w="38100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1030" name="Shape 6"/>
          <p:cNvSpPr>
            <a:spLocks noChangeArrowheads="1"/>
          </p:cNvSpPr>
          <p:nvPr/>
        </p:nvSpPr>
        <p:spPr bwMode="auto">
          <a:xfrm>
            <a:off x="963613" y="6588125"/>
            <a:ext cx="80010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 Bold" charset="0"/>
                <a:ea typeface="MS PGothic" panose="020B0600070205080204" pitchFamily="34" charset="-128"/>
                <a:sym typeface="Arial Bold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 Bold" charset="0"/>
                <a:ea typeface="MS PGothic" panose="020B0600070205080204" pitchFamily="34" charset="-128"/>
                <a:sym typeface="Arial Bold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 Bold" charset="0"/>
                <a:ea typeface="MS PGothic" panose="020B0600070205080204" pitchFamily="34" charset="-128"/>
                <a:sym typeface="Arial Bold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 Bold" charset="0"/>
                <a:ea typeface="MS PGothic" panose="020B0600070205080204" pitchFamily="34" charset="-128"/>
                <a:sym typeface="Arial Bold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 Bold" charset="0"/>
                <a:ea typeface="MS PGothic" panose="020B0600070205080204" pitchFamily="34" charset="-128"/>
                <a:sym typeface="Arial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Bold" charset="0"/>
                <a:ea typeface="MS PGothic" panose="020B0600070205080204" pitchFamily="34" charset="-128"/>
                <a:sym typeface="Arial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Bold" charset="0"/>
                <a:ea typeface="MS PGothic" panose="020B0600070205080204" pitchFamily="34" charset="-128"/>
                <a:sym typeface="Arial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Bold" charset="0"/>
                <a:ea typeface="MS PGothic" panose="020B0600070205080204" pitchFamily="34" charset="-128"/>
                <a:sym typeface="Arial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Bold" charset="0"/>
                <a:ea typeface="MS PGothic" panose="020B0600070205080204" pitchFamily="34" charset="-128"/>
                <a:sym typeface="Arial Bold" charset="0"/>
              </a:defRPr>
            </a:lvl9pPr>
          </a:lstStyle>
          <a:p>
            <a:pPr algn="r" defTabSz="914400" eaLnBrk="1" hangingPunct="1">
              <a:lnSpc>
                <a:spcPct val="93000"/>
              </a:lnSpc>
              <a:defRPr/>
            </a:pPr>
            <a:endParaRPr lang="es-ES" altLang="es-ES" sz="100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r" defTabSz="914400" eaLnBrk="1" hangingPunct="1">
              <a:lnSpc>
                <a:spcPct val="93000"/>
              </a:lnSpc>
              <a:defRPr/>
            </a:pPr>
            <a:r>
              <a:rPr lang="es-ES" altLang="es-ES" sz="1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Oferim al pacient el benefici del coneixement més avançat</a:t>
            </a:r>
          </a:p>
        </p:txBody>
      </p:sp>
      <p:sp>
        <p:nvSpPr>
          <p:cNvPr id="1031" name="Shape 7"/>
          <p:cNvSpPr>
            <a:spLocks noChangeShapeType="1"/>
          </p:cNvSpPr>
          <p:nvPr/>
        </p:nvSpPr>
        <p:spPr bwMode="auto">
          <a:xfrm>
            <a:off x="0" y="928688"/>
            <a:ext cx="9144000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pic>
        <p:nvPicPr>
          <p:cNvPr id="1032" name="hospital_lliure_fum_logo.png" descr="E:\Documents and Settings\gsoria\Escritorio\Imatge Corporativa 2012\2. Altres logos\hospital_lliure_fum_log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369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33" name="Shape 9"/>
          <p:cNvSpPr>
            <a:spLocks noChangeShapeType="1"/>
          </p:cNvSpPr>
          <p:nvPr/>
        </p:nvSpPr>
        <p:spPr bwMode="auto">
          <a:xfrm>
            <a:off x="0" y="928688"/>
            <a:ext cx="9144000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pic>
        <p:nvPicPr>
          <p:cNvPr id="1034" name="VH_edificis_contrast.png" descr="E:\Documents and Settings\gsoria\Escritorio\Imatge Corporativa 2012\3. Aplicacions i Plantilles\Presentacions PowerPoint 2012\VH_edificis_contrast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035" name="hospital_lliure_fum_logo.png" descr="E:\Documents and Settings\gsoria\Escritorio\Imatge Corporativa 2012\2. Altres logos\hospital_lliure_fum_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15000"/>
            <a:ext cx="58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457200" y="828675"/>
            <a:ext cx="8229600" cy="771525"/>
          </a:xfrm>
          <a:prstGeom prst="rect">
            <a:avLst/>
          </a:prstGeom>
          <a:ln w="12700">
            <a:miter lim="400000"/>
          </a:ln>
          <a:extLst/>
        </p:spPr>
        <p:txBody>
          <a:bodyPr vert="horz" wrap="square" lIns="45719" tIns="45720" rIns="45719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>
                <a:sym typeface="Arial Bold" charset="0"/>
              </a:rPr>
              <a:t>Text del títol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/>
        </p:spPr>
        <p:txBody>
          <a:bodyPr lIns="45719" rIns="45719"/>
          <a:lstStyle/>
          <a:p>
            <a:pPr lvl="0"/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</p:spTree>
    <p:extLst>
      <p:ext uri="{BB962C8B-B14F-4D97-AF65-F5344CB8AC3E}">
        <p14:creationId xmlns:p14="http://schemas.microsoft.com/office/powerpoint/2010/main" val="51724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95" r:id="rId7"/>
    <p:sldLayoutId id="2147483696" r:id="rId8"/>
  </p:sldLayoutIdLst>
  <p:transition xmlns:p14="http://schemas.microsoft.com/office/powerpoint/2010/main"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uFill>
            <a:solidFill>
              <a:srgbClr val="FFFFFF"/>
            </a:solidFill>
          </a:uFill>
          <a:latin typeface="Arial Bold"/>
          <a:ea typeface="MS PGothic" panose="020B0600070205080204" pitchFamily="34" charset="-128"/>
          <a:cs typeface="Arial Bold"/>
          <a:sym typeface="Arial Bol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uFill>
            <a:solidFill>
              <a:srgbClr val="FFFFFF"/>
            </a:solidFill>
          </a:uFill>
          <a:latin typeface="Arial Bold"/>
          <a:ea typeface="MS PGothic" panose="020B0600070205080204" pitchFamily="34" charset="-128"/>
          <a:cs typeface="Arial Bold"/>
          <a:sym typeface="Arial Bol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uFill>
            <a:solidFill>
              <a:srgbClr val="FFFFFF"/>
            </a:solidFill>
          </a:uFill>
          <a:latin typeface="Arial Bold"/>
          <a:ea typeface="MS PGothic" panose="020B0600070205080204" pitchFamily="34" charset="-128"/>
          <a:cs typeface="Arial Bold"/>
          <a:sym typeface="Arial Bol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uFill>
            <a:solidFill>
              <a:srgbClr val="FFFFFF"/>
            </a:solidFill>
          </a:uFill>
          <a:latin typeface="Arial Bold"/>
          <a:ea typeface="MS PGothic" panose="020B0600070205080204" pitchFamily="34" charset="-128"/>
          <a:cs typeface="Arial Bold"/>
          <a:sym typeface="Arial Bol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uFill>
            <a:solidFill>
              <a:srgbClr val="FFFFFF"/>
            </a:solidFill>
          </a:uFill>
          <a:latin typeface="Arial Bold"/>
          <a:ea typeface="MS PGothic" panose="020B0600070205080204" pitchFamily="34" charset="-128"/>
          <a:cs typeface="Arial Bold"/>
          <a:sym typeface="Arial Bold" charset="0"/>
        </a:defRPr>
      </a:lvl5pPr>
      <a:lvl6pPr indent="457200">
        <a:defRPr sz="2800">
          <a:solidFill>
            <a:srgbClr val="FFFFFF"/>
          </a:solidFill>
          <a:uFill>
            <a:solidFill>
              <a:srgbClr val="FFFFFF"/>
            </a:solidFill>
          </a:uFill>
          <a:latin typeface="Arial Bold"/>
          <a:ea typeface="Arial Bold"/>
          <a:cs typeface="Arial Bold"/>
          <a:sym typeface="Arial Bold"/>
        </a:defRPr>
      </a:lvl6pPr>
      <a:lvl7pPr indent="914400">
        <a:defRPr sz="2800">
          <a:solidFill>
            <a:srgbClr val="FFFFFF"/>
          </a:solidFill>
          <a:uFill>
            <a:solidFill>
              <a:srgbClr val="FFFFFF"/>
            </a:solidFill>
          </a:uFill>
          <a:latin typeface="Arial Bold"/>
          <a:ea typeface="Arial Bold"/>
          <a:cs typeface="Arial Bold"/>
          <a:sym typeface="Arial Bold"/>
        </a:defRPr>
      </a:lvl7pPr>
      <a:lvl8pPr indent="1371600">
        <a:defRPr sz="2800">
          <a:solidFill>
            <a:srgbClr val="FFFFFF"/>
          </a:solidFill>
          <a:uFill>
            <a:solidFill>
              <a:srgbClr val="FFFFFF"/>
            </a:solidFill>
          </a:uFill>
          <a:latin typeface="Arial Bold"/>
          <a:ea typeface="Arial Bold"/>
          <a:cs typeface="Arial Bold"/>
          <a:sym typeface="Arial Bold"/>
        </a:defRPr>
      </a:lvl8pPr>
      <a:lvl9pPr indent="1828800">
        <a:defRPr sz="2800">
          <a:solidFill>
            <a:srgbClr val="FFFFFF"/>
          </a:solidFill>
          <a:uFill>
            <a:solidFill>
              <a:srgbClr val="FFFFFF"/>
            </a:solidFill>
          </a:u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 algn="l" rtl="0" eaLnBrk="0" fontAlgn="base" hangingPunct="0">
        <a:spcBef>
          <a:spcPts val="300"/>
        </a:spcBef>
        <a:spcAft>
          <a:spcPct val="0"/>
        </a:spcAft>
        <a:buSzPct val="100000"/>
        <a:buChar char="•"/>
        <a:defRPr sz="1600">
          <a:solidFill>
            <a:schemeClr val="tx1"/>
          </a:solidFill>
          <a:uFill>
            <a:solidFill/>
          </a:uFill>
          <a:latin typeface="Arial"/>
          <a:ea typeface="MS PGothic" panose="020B0600070205080204" pitchFamily="34" charset="-128"/>
          <a:cs typeface="Arial"/>
          <a:sym typeface="Arial" panose="020B0604020202020204" pitchFamily="34" charset="0"/>
        </a:defRPr>
      </a:lvl1pPr>
      <a:lvl2pPr marL="711200" indent="-254000" algn="l" rtl="0" eaLnBrk="0" fontAlgn="base" hangingPunct="0">
        <a:spcBef>
          <a:spcPts val="3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uFill>
            <a:solidFill/>
          </a:uFill>
          <a:latin typeface="Arial"/>
          <a:ea typeface="Arial"/>
          <a:cs typeface="Arial"/>
          <a:sym typeface="Arial" panose="020B0604020202020204" pitchFamily="34" charset="0"/>
        </a:defRPr>
      </a:lvl2pPr>
      <a:lvl3pPr marL="1117600" indent="-203200" algn="l" rtl="0" eaLnBrk="0" fontAlgn="base" hangingPunct="0">
        <a:spcBef>
          <a:spcPts val="300"/>
        </a:spcBef>
        <a:spcAft>
          <a:spcPct val="0"/>
        </a:spcAft>
        <a:buSzPct val="100000"/>
        <a:buChar char="•"/>
        <a:defRPr sz="1600">
          <a:solidFill>
            <a:schemeClr val="tx1"/>
          </a:solidFill>
          <a:uFill>
            <a:solidFill/>
          </a:uFill>
          <a:latin typeface="Arial"/>
          <a:ea typeface="Arial"/>
          <a:cs typeface="Arial"/>
          <a:sym typeface="Arial" panose="020B0604020202020204" pitchFamily="34" charset="0"/>
        </a:defRPr>
      </a:lvl3pPr>
      <a:lvl4pPr marL="1574800" indent="-203200" algn="l" rtl="0" eaLnBrk="0" fontAlgn="base" hangingPunct="0">
        <a:spcBef>
          <a:spcPts val="3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uFill>
            <a:solidFill/>
          </a:uFill>
          <a:latin typeface="Arial"/>
          <a:ea typeface="Arial"/>
          <a:cs typeface="Arial"/>
          <a:sym typeface="Arial" panose="020B0604020202020204" pitchFamily="34" charset="0"/>
        </a:defRPr>
      </a:lvl4pPr>
      <a:lvl5pPr marL="2032000" indent="-203200" algn="l" rtl="0" eaLnBrk="0" fontAlgn="base" hangingPunct="0">
        <a:spcBef>
          <a:spcPts val="300"/>
        </a:spcBef>
        <a:spcAft>
          <a:spcPct val="0"/>
        </a:spcAft>
        <a:buSzPct val="100000"/>
        <a:buChar char="»"/>
        <a:defRPr sz="1600">
          <a:solidFill>
            <a:schemeClr val="tx1"/>
          </a:solidFill>
          <a:uFill>
            <a:solidFill/>
          </a:uFill>
          <a:latin typeface="Arial"/>
          <a:ea typeface="Arial"/>
          <a:cs typeface="Arial"/>
          <a:sym typeface="Arial" panose="020B0604020202020204" pitchFamily="34" charset="0"/>
        </a:defRPr>
      </a:lvl5pPr>
      <a:lvl6pPr marL="2489200" indent="-203200">
        <a:spcBef>
          <a:spcPts val="300"/>
        </a:spcBef>
        <a:buSzPct val="100000"/>
        <a:buChar char="•"/>
        <a:defRPr sz="1600">
          <a:uFill>
            <a:solidFill/>
          </a:uFill>
          <a:latin typeface="Arial"/>
          <a:ea typeface="Arial"/>
          <a:cs typeface="Arial"/>
          <a:sym typeface="Arial"/>
        </a:defRPr>
      </a:lvl6pPr>
      <a:lvl7pPr marL="2946400" indent="-203200">
        <a:spcBef>
          <a:spcPts val="300"/>
        </a:spcBef>
        <a:buSzPct val="100000"/>
        <a:buChar char="•"/>
        <a:defRPr sz="1600">
          <a:uFill>
            <a:solidFill/>
          </a:uFill>
          <a:latin typeface="Arial"/>
          <a:ea typeface="Arial"/>
          <a:cs typeface="Arial"/>
          <a:sym typeface="Arial"/>
        </a:defRPr>
      </a:lvl7pPr>
      <a:lvl8pPr marL="3403600" indent="-203200">
        <a:spcBef>
          <a:spcPts val="300"/>
        </a:spcBef>
        <a:buSzPct val="100000"/>
        <a:buChar char="•"/>
        <a:defRPr sz="1600">
          <a:uFill>
            <a:solidFill/>
          </a:uFill>
          <a:latin typeface="Arial"/>
          <a:ea typeface="Arial"/>
          <a:cs typeface="Arial"/>
          <a:sym typeface="Arial"/>
        </a:defRPr>
      </a:lvl8pPr>
      <a:lvl9pPr marL="3860800" indent="-203200">
        <a:spcBef>
          <a:spcPts val="300"/>
        </a:spcBef>
        <a:buSzPct val="100000"/>
        <a:buChar char="•"/>
        <a:defRPr sz="1600">
          <a:uFill>
            <a:solidFill/>
          </a:uFill>
          <a:latin typeface="Arial"/>
          <a:ea typeface="Arial"/>
          <a:cs typeface="Arial"/>
          <a:sym typeface="Arial"/>
        </a:defRPr>
      </a:lvl9pPr>
    </p:bodyStyle>
    <p:otherStyle>
      <a:lvl1pPr algn="r" defTabSz="449262">
        <a:defRPr sz="1200" b="1">
          <a:solidFill>
            <a:schemeClr val="tx1"/>
          </a:solidFill>
          <a:uFill>
            <a:solidFill>
              <a:srgbClr val="0033CC"/>
            </a:solidFill>
          </a:uFill>
          <a:latin typeface="+mn-lt"/>
          <a:ea typeface="+mn-ea"/>
          <a:cs typeface="+mn-cs"/>
          <a:sym typeface="Tw Cen MT"/>
        </a:defRPr>
      </a:lvl1pPr>
      <a:lvl2pPr indent="457200" algn="r" defTabSz="449262">
        <a:defRPr sz="1200" b="1">
          <a:solidFill>
            <a:schemeClr val="tx1"/>
          </a:solidFill>
          <a:uFill>
            <a:solidFill>
              <a:srgbClr val="0033CC"/>
            </a:solidFill>
          </a:uFill>
          <a:latin typeface="+mn-lt"/>
          <a:ea typeface="+mn-ea"/>
          <a:cs typeface="+mn-cs"/>
          <a:sym typeface="Tw Cen MT"/>
        </a:defRPr>
      </a:lvl2pPr>
      <a:lvl3pPr indent="914400" algn="r" defTabSz="449262">
        <a:defRPr sz="1200" b="1">
          <a:solidFill>
            <a:schemeClr val="tx1"/>
          </a:solidFill>
          <a:uFill>
            <a:solidFill>
              <a:srgbClr val="0033CC"/>
            </a:solidFill>
          </a:uFill>
          <a:latin typeface="+mn-lt"/>
          <a:ea typeface="+mn-ea"/>
          <a:cs typeface="+mn-cs"/>
          <a:sym typeface="Tw Cen MT"/>
        </a:defRPr>
      </a:lvl3pPr>
      <a:lvl4pPr indent="1371600" algn="r" defTabSz="449262">
        <a:defRPr sz="1200" b="1">
          <a:solidFill>
            <a:schemeClr val="tx1"/>
          </a:solidFill>
          <a:uFill>
            <a:solidFill>
              <a:srgbClr val="0033CC"/>
            </a:solidFill>
          </a:uFill>
          <a:latin typeface="+mn-lt"/>
          <a:ea typeface="+mn-ea"/>
          <a:cs typeface="+mn-cs"/>
          <a:sym typeface="Tw Cen MT"/>
        </a:defRPr>
      </a:lvl4pPr>
      <a:lvl5pPr indent="1828800" algn="r" defTabSz="449262">
        <a:defRPr sz="1200" b="1">
          <a:solidFill>
            <a:schemeClr val="tx1"/>
          </a:solidFill>
          <a:uFill>
            <a:solidFill>
              <a:srgbClr val="0033CC"/>
            </a:solidFill>
          </a:uFill>
          <a:latin typeface="+mn-lt"/>
          <a:ea typeface="+mn-ea"/>
          <a:cs typeface="+mn-cs"/>
          <a:sym typeface="Tw Cen MT"/>
        </a:defRPr>
      </a:lvl5pPr>
      <a:lvl6pPr algn="r" defTabSz="449262">
        <a:defRPr sz="1200" b="1">
          <a:solidFill>
            <a:schemeClr val="tx1"/>
          </a:solidFill>
          <a:uFill>
            <a:solidFill>
              <a:srgbClr val="0033CC"/>
            </a:solidFill>
          </a:uFill>
          <a:latin typeface="+mn-lt"/>
          <a:ea typeface="+mn-ea"/>
          <a:cs typeface="+mn-cs"/>
          <a:sym typeface="Tw Cen MT"/>
        </a:defRPr>
      </a:lvl6pPr>
      <a:lvl7pPr algn="r" defTabSz="449262">
        <a:defRPr sz="1200" b="1">
          <a:solidFill>
            <a:schemeClr val="tx1"/>
          </a:solidFill>
          <a:uFill>
            <a:solidFill>
              <a:srgbClr val="0033CC"/>
            </a:solidFill>
          </a:uFill>
          <a:latin typeface="+mn-lt"/>
          <a:ea typeface="+mn-ea"/>
          <a:cs typeface="+mn-cs"/>
          <a:sym typeface="Tw Cen MT"/>
        </a:defRPr>
      </a:lvl7pPr>
      <a:lvl8pPr algn="r" defTabSz="449262">
        <a:defRPr sz="1200" b="1">
          <a:solidFill>
            <a:schemeClr val="tx1"/>
          </a:solidFill>
          <a:uFill>
            <a:solidFill>
              <a:srgbClr val="0033CC"/>
            </a:solidFill>
          </a:uFill>
          <a:latin typeface="+mn-lt"/>
          <a:ea typeface="+mn-ea"/>
          <a:cs typeface="+mn-cs"/>
          <a:sym typeface="Tw Cen MT"/>
        </a:defRPr>
      </a:lvl8pPr>
      <a:lvl9pPr algn="r" defTabSz="449262">
        <a:defRPr sz="1200" b="1">
          <a:solidFill>
            <a:schemeClr val="tx1"/>
          </a:solidFill>
          <a:uFill>
            <a:solidFill>
              <a:srgbClr val="0033CC"/>
            </a:solidFill>
          </a:uFill>
          <a:latin typeface="+mn-lt"/>
          <a:ea typeface="+mn-ea"/>
          <a:cs typeface="+mn-cs"/>
          <a:sym typeface="Tw Cen M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de-DE"/>
              <a:t>Haga clic para modificar el estilo de título del patrón</a:t>
            </a:r>
          </a:p>
        </p:txBody>
      </p:sp>
      <p:sp>
        <p:nvSpPr>
          <p:cNvPr id="205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de-DE"/>
              <a:t>Haga clic para modificar el estilo de texto del patrón</a:t>
            </a:r>
          </a:p>
          <a:p>
            <a:pPr lvl="1"/>
            <a:r>
              <a:rPr lang="es-ES" altLang="de-DE"/>
              <a:t>Segundo nivel</a:t>
            </a:r>
          </a:p>
          <a:p>
            <a:pPr lvl="2"/>
            <a:r>
              <a:rPr lang="es-ES" altLang="de-DE"/>
              <a:t>Tercer nivel</a:t>
            </a:r>
          </a:p>
          <a:p>
            <a:pPr lvl="3"/>
            <a:r>
              <a:rPr lang="es-ES" altLang="de-DE"/>
              <a:t>Cuarto nivel</a:t>
            </a:r>
          </a:p>
          <a:p>
            <a:pPr lvl="4"/>
            <a:r>
              <a:rPr lang="es-ES" altLang="de-DE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01F6C5-376A-4849-8857-B919D2E5F480}" type="datetimeFigureOut">
              <a:rPr lang="es-ES"/>
              <a:pPr>
                <a:defRPr/>
              </a:pPr>
              <a:t>11/09/19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EF55F-D5E6-4F9F-B5A5-5AC4A295DB0D}" type="slidenum">
              <a:rPr lang="es-ES" alt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s-ES" altLang="de-DE"/>
          </a:p>
        </p:txBody>
      </p:sp>
    </p:spTree>
    <p:extLst>
      <p:ext uri="{BB962C8B-B14F-4D97-AF65-F5344CB8AC3E}">
        <p14:creationId xmlns:p14="http://schemas.microsoft.com/office/powerpoint/2010/main" val="509553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5pPr>
      <a:lvl6pPr marL="406372" algn="ctr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6pPr>
      <a:lvl7pPr marL="812744" algn="ctr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7pPr>
      <a:lvl8pPr marL="1219117" algn="ctr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8pPr>
      <a:lvl9pPr marL="1625489" algn="ctr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9pPr>
    </p:titleStyle>
    <p:bodyStyle>
      <a:lvl1pPr marL="304779" indent="-30477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55" indent="-25398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31" indent="-20318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2303" indent="-20318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5" indent="-20318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5048" indent="-203187" algn="l" defTabSz="81274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1420" indent="-203187" algn="l" defTabSz="81274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7792" indent="-203187" algn="l" defTabSz="81274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164" indent="-203187" algn="l" defTabSz="81274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8127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372" algn="l" defTabSz="8127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744" algn="l" defTabSz="8127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117" algn="l" defTabSz="8127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489" algn="l" defTabSz="8127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1861" algn="l" defTabSz="8127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233" algn="l" defTabSz="8127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606" algn="l" defTabSz="8127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0979" algn="l" defTabSz="8127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png"/><Relationship Id="rId12" Type="http://schemas.microsoft.com/office/2007/relationships/hdphoto" Target="../media/hdphoto2.wdp"/><Relationship Id="rId13" Type="http://schemas.openxmlformats.org/officeDocument/2006/relationships/image" Target="../media/image56.jpeg"/><Relationship Id="rId14" Type="http://schemas.openxmlformats.org/officeDocument/2006/relationships/image" Target="../media/image57.jpeg"/><Relationship Id="rId15" Type="http://schemas.openxmlformats.org/officeDocument/2006/relationships/image" Target="../media/image58.png"/><Relationship Id="rId16" Type="http://schemas.openxmlformats.org/officeDocument/2006/relationships/image" Target="../media/image59.jpeg"/><Relationship Id="rId17" Type="http://schemas.openxmlformats.org/officeDocument/2006/relationships/image" Target="../media/image60.png"/><Relationship Id="rId18" Type="http://schemas.openxmlformats.org/officeDocument/2006/relationships/image" Target="../media/image61.jpeg"/><Relationship Id="rId19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jpe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microsoft.com/office/2007/relationships/hdphoto" Target="../media/hdphoto1.wdp"/><Relationship Id="rId10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png"/><Relationship Id="rId12" Type="http://schemas.microsoft.com/office/2007/relationships/hdphoto" Target="../media/hdphoto2.wdp"/><Relationship Id="rId13" Type="http://schemas.openxmlformats.org/officeDocument/2006/relationships/image" Target="../media/image56.jpeg"/><Relationship Id="rId14" Type="http://schemas.openxmlformats.org/officeDocument/2006/relationships/image" Target="../media/image57.jpeg"/><Relationship Id="rId15" Type="http://schemas.openxmlformats.org/officeDocument/2006/relationships/image" Target="../media/image58.png"/><Relationship Id="rId16" Type="http://schemas.openxmlformats.org/officeDocument/2006/relationships/image" Target="../media/image59.jpeg"/><Relationship Id="rId17" Type="http://schemas.openxmlformats.org/officeDocument/2006/relationships/image" Target="../media/image60.png"/><Relationship Id="rId18" Type="http://schemas.openxmlformats.org/officeDocument/2006/relationships/image" Target="../media/image61.jpeg"/><Relationship Id="rId19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jpe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microsoft.com/office/2007/relationships/hdphoto" Target="../media/hdphoto1.wdp"/><Relationship Id="rId10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jpe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1.jpeg"/><Relationship Id="rId9" Type="http://schemas.openxmlformats.org/officeDocument/2006/relationships/image" Target="../media/image102.jpeg"/><Relationship Id="rId10" Type="http://schemas.openxmlformats.org/officeDocument/2006/relationships/image" Target="../media/image103.png"/><Relationship Id="rId11" Type="http://schemas.openxmlformats.org/officeDocument/2006/relationships/image" Target="../media/image10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37"/>
          <p:cNvGrpSpPr>
            <a:grpSpLocks/>
          </p:cNvGrpSpPr>
          <p:nvPr/>
        </p:nvGrpSpPr>
        <p:grpSpPr bwMode="auto">
          <a:xfrm>
            <a:off x="0" y="0"/>
            <a:ext cx="3071813" cy="1928813"/>
            <a:chOff x="0" y="0"/>
            <a:chExt cx="3071812" cy="1928812"/>
          </a:xfrm>
        </p:grpSpPr>
        <p:sp>
          <p:nvSpPr>
            <p:cNvPr id="35" name="Shape 35"/>
            <p:cNvSpPr/>
            <p:nvPr/>
          </p:nvSpPr>
          <p:spPr>
            <a:xfrm>
              <a:off x="214313" y="0"/>
              <a:ext cx="2857499" cy="192881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198" name="vh_logo.jpg" descr="Q:\alex\Imatge corporativa HVH IDI logos varios\Logos\Logos HVH\vh_logo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-1"/>
              <a:ext cx="1714228" cy="1000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8195" name="Shape 38"/>
          <p:cNvSpPr>
            <a:spLocks noChangeArrowheads="1"/>
          </p:cNvSpPr>
          <p:nvPr/>
        </p:nvSpPr>
        <p:spPr bwMode="auto">
          <a:xfrm>
            <a:off x="395535" y="1150223"/>
            <a:ext cx="874846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300"/>
              </a:spcBef>
              <a:buSzPct val="10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buSzPct val="10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buSzPct val="10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buSzPct val="10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buSzPct val="10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447675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447675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447675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447675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Arial" panose="020B0604020202020204" pitchFamily="34" charset="0"/>
                <a:sym typeface="Arial Bold" charset="0"/>
              </a:rPr>
              <a:t>Teaching course 2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Arial" panose="020B0604020202020204" pitchFamily="34" charset="0"/>
                <a:sym typeface="Arial Bold" charset="0"/>
              </a:rPr>
              <a:t>“Big data and deep learning: new avenues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s-ES" sz="3200" b="1" i="1" kern="0" dirty="0">
                <a:solidFill>
                  <a:srgbClr val="000000"/>
                </a:solidFill>
                <a:latin typeface="Arial Bold" charset="0"/>
                <a:sym typeface="Arial Bold" charset="0"/>
              </a:rPr>
              <a:t> for MRI research in MS?”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s-ES" sz="3200" b="1" i="1" kern="0" dirty="0">
              <a:solidFill>
                <a:srgbClr val="000000"/>
              </a:solidFill>
              <a:latin typeface="Arial Bold" charset="0"/>
              <a:sym typeface="Arial Bold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s-ES" sz="3200" b="1" i="1" kern="0" dirty="0">
                <a:solidFill>
                  <a:srgbClr val="000000"/>
                </a:solidFill>
                <a:latin typeface="Arial Bold" charset="0"/>
                <a:sym typeface="Arial Bold" charset="0"/>
              </a:rPr>
              <a:t>Machine learning in MRI research in MS</a:t>
            </a:r>
            <a:endParaRPr kumimoji="0" lang="es-ES" altLang="es-ES" sz="3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pic>
        <p:nvPicPr>
          <p:cNvPr id="8196" name="logo-idi.png" descr="logo-id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642938"/>
            <a:ext cx="13335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" name="Shape 38">
            <a:extLst>
              <a:ext uri="{FF2B5EF4-FFF2-40B4-BE49-F238E27FC236}">
                <a16:creationId xmlns:a16="http://schemas.microsoft.com/office/drawing/2014/main" xmlns="" id="{4A498087-17FD-4E8B-A9B0-C08CD59DD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3789040"/>
            <a:ext cx="504056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300"/>
              </a:spcBef>
              <a:buSzPct val="10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buSzPct val="10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buSzPct val="10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buSzPct val="10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buSzPct val="10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447675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447675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447675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447675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20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Arial" panose="020B0604020202020204" pitchFamily="34" charset="0"/>
                <a:sym typeface="Arial Bold" charset="0"/>
              </a:rPr>
              <a:t>Deborah Pareto Onghena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20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Arial" panose="020B0604020202020204" pitchFamily="34" charset="0"/>
                <a:sym typeface="Arial Bold" charset="0"/>
              </a:rPr>
              <a:t>Neuroradiology Department (IDI)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20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Arial" panose="020B0604020202020204" pitchFamily="34" charset="0"/>
                <a:sym typeface="Arial Bold" charset="0"/>
              </a:rPr>
              <a:t>Vall d’Hebron University Hospital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20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Arial" panose="020B0604020202020204" pitchFamily="34" charset="0"/>
                <a:sym typeface="Arial Bold" charset="0"/>
              </a:rPr>
              <a:t>deborah.pareto@idi.gencat.cat</a:t>
            </a:r>
            <a:endParaRPr kumimoji="0" lang="es-ES" altLang="es-ES" sz="2000" b="1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8876A6A-6B60-4605-969F-ADAEF80B6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375" y="5429250"/>
            <a:ext cx="386715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173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Machine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F00E87C9-CDD1-42F6-BD27-E05E4DE78242}"/>
              </a:ext>
            </a:extLst>
          </p:cNvPr>
          <p:cNvSpPr/>
          <p:nvPr/>
        </p:nvSpPr>
        <p:spPr>
          <a:xfrm>
            <a:off x="624582" y="1238337"/>
            <a:ext cx="96044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Outline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F00E87C9-CDD1-42F6-BD27-E05E4DE78242}"/>
              </a:ext>
            </a:extLst>
          </p:cNvPr>
          <p:cNvSpPr/>
          <p:nvPr/>
        </p:nvSpPr>
        <p:spPr>
          <a:xfrm>
            <a:off x="1121881" y="1809217"/>
            <a:ext cx="75619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Brief</a:t>
            </a:r>
            <a:r>
              <a:rPr lang="es-E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basics</a:t>
            </a: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of artificial </a:t>
            </a:r>
            <a:r>
              <a:rPr lang="es-ES" sz="2400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intelligence</a:t>
            </a:r>
            <a:endParaRPr lang="es-ES" sz="2400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342900" marR="0" lvl="0" indent="-342900" algn="just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C</a:t>
            </a:r>
            <a:r>
              <a:rPr kumimoji="0" lang="es-ES" sz="2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ontribution</a:t>
            </a: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s of machine </a:t>
            </a:r>
            <a:r>
              <a:rPr lang="es-ES" sz="2400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learning</a:t>
            </a: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in MRI and MS</a:t>
            </a:r>
          </a:p>
          <a:p>
            <a:pPr marL="342900" marR="0" lvl="0" indent="-342900" algn="just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" sz="2400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Contributions</a:t>
            </a: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of </a:t>
            </a:r>
            <a:r>
              <a:rPr lang="es-ES" sz="2400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deep</a:t>
            </a: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learning</a:t>
            </a: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in MRI and MS</a:t>
            </a:r>
          </a:p>
          <a:p>
            <a:pPr marL="342900" marR="0" lvl="0" indent="-342900" algn="just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C</a:t>
            </a:r>
            <a:r>
              <a:rPr kumimoji="0" lang="es-ES" sz="2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losing</a:t>
            </a:r>
            <a:r>
              <a:rPr kumimoji="0" lang="es-E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kumimoji="0" lang="es-ES" sz="2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remarks</a:t>
            </a:r>
            <a:endParaRPr kumimoji="0" lang="es-ES" sz="2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127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 descr="Deep Learning 101 - Part 1: History and Background">
            <a:extLst>
              <a:ext uri="{FF2B5EF4-FFF2-40B4-BE49-F238E27FC236}">
                <a16:creationId xmlns:a16="http://schemas.microsoft.com/office/drawing/2014/main" xmlns="" id="{F62064E6-4477-41CA-8BF6-0003B0438D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9"/>
          <a:stretch/>
        </p:blipFill>
        <p:spPr>
          <a:xfrm>
            <a:off x="-7696" y="1198560"/>
            <a:ext cx="9161221" cy="4483154"/>
          </a:xfrm>
        </p:spPr>
      </p:pic>
      <p:sp>
        <p:nvSpPr>
          <p:cNvPr id="7" name="Shape 59">
            <a:extLst>
              <a:ext uri="{FF2B5EF4-FFF2-40B4-BE49-F238E27FC236}">
                <a16:creationId xmlns:a16="http://schemas.microsoft.com/office/drawing/2014/main" xmlns="" id="{9B572A05-F299-446D-93A6-345A05EB2583}"/>
              </a:ext>
            </a:extLst>
          </p:cNvPr>
          <p:cNvSpPr/>
          <p:nvPr/>
        </p:nvSpPr>
        <p:spPr>
          <a:xfrm>
            <a:off x="6519307" y="6601480"/>
            <a:ext cx="2624694" cy="246221"/>
          </a:xfrm>
          <a:prstGeom prst="rect">
            <a:avLst/>
          </a:prstGeom>
          <a:ln w="12700">
            <a:miter lim="400000"/>
          </a:ln>
          <a:extLst/>
        </p:spPr>
        <p:txBody>
          <a:bodyPr wrap="square" lIns="45719" rIns="45719">
            <a:spAutoFit/>
          </a:bodyPr>
          <a:lstStyle>
            <a:lvl1pPr defTabSz="914400">
              <a:defRPr sz="1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 algn="just">
              <a:defRPr i="0">
                <a:uFillTx/>
              </a:defRPr>
            </a:pPr>
            <a:r>
              <a:rPr lang="nl-NL" sz="1000" kern="0" dirty="0">
                <a:solidFill>
                  <a:sysClr val="windowText" lastClr="000000"/>
                </a:solidFill>
                <a:uFill>
                  <a:solidFill/>
                </a:uFill>
              </a:rPr>
              <a:t>http://</a:t>
            </a:r>
            <a:r>
              <a:rPr lang="nl-NL" sz="1000" kern="0" dirty="0" err="1">
                <a:solidFill>
                  <a:sysClr val="windowText" lastClr="000000"/>
                </a:solidFill>
                <a:uFill>
                  <a:solidFill/>
                </a:uFill>
              </a:rPr>
              <a:t>slides.com</a:t>
            </a:r>
            <a:r>
              <a:rPr lang="nl-NL" sz="1000" kern="0" dirty="0">
                <a:solidFill>
                  <a:sysClr val="windowText" lastClr="000000"/>
                </a:solidFill>
                <a:uFill>
                  <a:solidFill/>
                </a:uFill>
              </a:rPr>
              <a:t>/</a:t>
            </a:r>
            <a:r>
              <a:rPr lang="nl-NL" sz="1000" kern="0" dirty="0" err="1">
                <a:solidFill>
                  <a:sysClr val="windowText" lastClr="000000"/>
                </a:solidFill>
                <a:uFill>
                  <a:solidFill/>
                </a:uFill>
              </a:rPr>
              <a:t>beamandrew</a:t>
            </a:r>
            <a:r>
              <a:rPr lang="nl-NL" sz="1000" kern="0" dirty="0">
                <a:solidFill>
                  <a:sysClr val="windowText" lastClr="000000"/>
                </a:solidFill>
                <a:uFill>
                  <a:solidFill/>
                </a:uFill>
              </a:rPr>
              <a:t>/</a:t>
            </a:r>
            <a:r>
              <a:rPr lang="nl-NL" sz="1000" kern="0" dirty="0" err="1">
                <a:solidFill>
                  <a:sysClr val="windowText" lastClr="000000"/>
                </a:solidFill>
                <a:uFill>
                  <a:solidFill/>
                </a:uFill>
              </a:rPr>
              <a:t>deep-learning</a:t>
            </a:r>
            <a:endParaRPr kumimoji="0" sz="1000" b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0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Brief introduction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0BF5553C-01AB-4103-93BE-355CAB9D7397}"/>
              </a:ext>
            </a:extLst>
          </p:cNvPr>
          <p:cNvSpPr/>
          <p:nvPr/>
        </p:nvSpPr>
        <p:spPr>
          <a:xfrm>
            <a:off x="2476500" y="1428750"/>
            <a:ext cx="304800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2" descr="'Always inventing, inventing, inventing': McCarthy at work in his artificial intelligence laboratory at Stanford">
            <a:extLst>
              <a:ext uri="{FF2B5EF4-FFF2-40B4-BE49-F238E27FC236}">
                <a16:creationId xmlns:a16="http://schemas.microsoft.com/office/drawing/2014/main" xmlns="" id="{E86925D3-6D33-42C5-AC43-EB63CEFB7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0" y="1000872"/>
            <a:ext cx="1035182" cy="7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614338" y="971652"/>
            <a:ext cx="49674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Arial"/>
                <a:cs typeface="Arial"/>
              </a:rPr>
              <a:t>Artificial Intelligence: Computer systems that mimics and/</a:t>
            </a:r>
            <a:r>
              <a:rPr lang="en-US" sz="1600">
                <a:latin typeface="Arial"/>
                <a:cs typeface="Arial"/>
              </a:rPr>
              <a:t>or replicates human </a:t>
            </a:r>
            <a:r>
              <a:rPr lang="en-US" sz="1600" dirty="0">
                <a:latin typeface="Arial"/>
                <a:cs typeface="Arial"/>
              </a:rPr>
              <a:t>intelligence.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F65D21E-CBB2-43C6-A83F-7CADD55F41D4}"/>
              </a:ext>
            </a:extLst>
          </p:cNvPr>
          <p:cNvSpPr txBox="1"/>
          <p:nvPr/>
        </p:nvSpPr>
        <p:spPr>
          <a:xfrm>
            <a:off x="454904" y="1689701"/>
            <a:ext cx="11480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McCarthy 1956</a:t>
            </a:r>
          </a:p>
        </p:txBody>
      </p:sp>
      <p:pic>
        <p:nvPicPr>
          <p:cNvPr id="1028" name="Picture 4" descr="https://4.bp.blogspot.com/-JM14DaK7VO4/WRrpq_fgXLI/AAAAAAAASYo/n_vubm2AIGsgASsxphdVKT3boebtpKB7ACLcB/s1600/neuron.png">
            <a:extLst>
              <a:ext uri="{FF2B5EF4-FFF2-40B4-BE49-F238E27FC236}">
                <a16:creationId xmlns:a16="http://schemas.microsoft.com/office/drawing/2014/main" xmlns="" id="{DEF3F9F1-86AA-4EBD-8463-AD112E78A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0" y="5658505"/>
            <a:ext cx="2369774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FD10BC87-9D83-46EA-A17F-1C4E5D2A949C}"/>
              </a:ext>
            </a:extLst>
          </p:cNvPr>
          <p:cNvSpPr/>
          <p:nvPr/>
        </p:nvSpPr>
        <p:spPr>
          <a:xfrm>
            <a:off x="2937039" y="5970475"/>
            <a:ext cx="13764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700">
                <a:solidFill>
                  <a:srgbClr val="222222"/>
                </a:solidFill>
                <a:latin typeface="Arial" panose="020B0604020202020204" pitchFamily="34" charset="0"/>
              </a:rPr>
              <a:t>Model to mimic how the brain produces complex patterns by basic cells connected together: neural network</a:t>
            </a:r>
            <a:endParaRPr lang="es-ES" sz="70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E1F0AA01-867F-4809-A1EB-FA5D6752AA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78" t="4251" r="4390" b="3258"/>
          <a:stretch/>
        </p:blipFill>
        <p:spPr>
          <a:xfrm>
            <a:off x="4581525" y="5607930"/>
            <a:ext cx="1771650" cy="122215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1DEA8A4A-797D-4EE5-995D-3500B7F117E6}"/>
              </a:ext>
            </a:extLst>
          </p:cNvPr>
          <p:cNvSpPr/>
          <p:nvPr/>
        </p:nvSpPr>
        <p:spPr>
          <a:xfrm>
            <a:off x="6472941" y="6037899"/>
            <a:ext cx="155117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700">
                <a:solidFill>
                  <a:srgbClr val="222222"/>
                </a:solidFill>
                <a:latin typeface="Arial" panose="020B0604020202020204" pitchFamily="34" charset="0"/>
              </a:rPr>
              <a:t>Except for the imput nodes, each node is a neuron that uses a nonlinear activation function.</a:t>
            </a:r>
            <a:endParaRPr lang="es-ES" sz="700"/>
          </a:p>
        </p:txBody>
      </p:sp>
      <p:pic>
        <p:nvPicPr>
          <p:cNvPr id="16" name="Marcador de posición de imagen 5" descr="COMP14112: Artificial Intelligence Fundamentals L ecture 4 – Overview and Brief History of AI Lecturer: Xiao-Jun Zeng - ppt download">
            <a:extLst>
              <a:ext uri="{FF2B5EF4-FFF2-40B4-BE49-F238E27FC236}">
                <a16:creationId xmlns:a16="http://schemas.microsoft.com/office/drawing/2014/main" xmlns="" id="{8D7A7EE1-D45C-462B-BD5F-C7345F21F9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843" r="15245" b="11792"/>
          <a:stretch/>
        </p:blipFill>
        <p:spPr>
          <a:xfrm>
            <a:off x="454904" y="1935922"/>
            <a:ext cx="1090638" cy="583626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7EABA471-CC0C-4374-86C8-B78CC11656BD}"/>
              </a:ext>
            </a:extLst>
          </p:cNvPr>
          <p:cNvSpPr txBox="1"/>
          <p:nvPr/>
        </p:nvSpPr>
        <p:spPr>
          <a:xfrm>
            <a:off x="325015" y="2471184"/>
            <a:ext cx="14325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/>
                <a:cs typeface="Arial"/>
              </a:rPr>
              <a:t>A. </a:t>
            </a:r>
            <a:r>
              <a:rPr lang="es-ES" sz="1000" dirty="0" err="1">
                <a:latin typeface="Arial"/>
                <a:cs typeface="Arial"/>
              </a:rPr>
              <a:t>Turing</a:t>
            </a:r>
            <a:r>
              <a:rPr lang="es-ES" sz="1000" dirty="0">
                <a:latin typeface="Arial"/>
                <a:cs typeface="Arial"/>
              </a:rPr>
              <a:t> (1950)</a:t>
            </a:r>
          </a:p>
        </p:txBody>
      </p:sp>
    </p:spTree>
    <p:extLst>
      <p:ext uri="{BB962C8B-B14F-4D97-AF65-F5344CB8AC3E}">
        <p14:creationId xmlns:p14="http://schemas.microsoft.com/office/powerpoint/2010/main" val="3999612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1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Brief introduction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77" y="1286195"/>
            <a:ext cx="6567385" cy="458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10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46559" y="1031620"/>
            <a:ext cx="7968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/>
                <a:cs typeface="Arial"/>
              </a:rPr>
              <a:t>Artificial Intelligence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32604" y="1407801"/>
            <a:ext cx="80369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/>
                <a:cs typeface="Arial"/>
              </a:rPr>
              <a:t>Machine Learning: </a:t>
            </a:r>
            <a:r>
              <a:rPr lang="en-US" dirty="0" smtClean="0">
                <a:latin typeface="Arial"/>
                <a:cs typeface="Arial"/>
              </a:rPr>
              <a:t>allow </a:t>
            </a:r>
            <a:r>
              <a:rPr lang="en-US" dirty="0">
                <a:latin typeface="Arial"/>
                <a:cs typeface="Arial"/>
              </a:rPr>
              <a:t>computers to learn on their own </a:t>
            </a:r>
          </a:p>
          <a:p>
            <a:pPr algn="just"/>
            <a:r>
              <a:rPr lang="en-US" dirty="0">
                <a:latin typeface="Arial"/>
                <a:cs typeface="Arial"/>
              </a:rPr>
              <a:t>Deep Learning: algorithms (artificial neural networks) attempting to model high level abstractions in data to determine a high level meaning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11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Brief introduction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BDA2C54-9CF0-47F2-AF0D-D10F1EE4C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641" y="2564430"/>
            <a:ext cx="6506754" cy="3698696"/>
          </a:xfrm>
          <a:prstGeom prst="rect">
            <a:avLst/>
          </a:prstGeom>
          <a:ln>
            <a:solidFill>
              <a:srgbClr val="AFABAB"/>
            </a:solidFill>
          </a:ln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D232B3F1-73F7-45D4-B073-8B16F72F5FD1}"/>
              </a:ext>
            </a:extLst>
          </p:cNvPr>
          <p:cNvSpPr/>
          <p:nvPr/>
        </p:nvSpPr>
        <p:spPr>
          <a:xfrm>
            <a:off x="7295088" y="6434780"/>
            <a:ext cx="184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www.quora.com</a:t>
            </a:r>
            <a:endParaRPr lang="es-E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riángulo rectángulo 2"/>
          <p:cNvSpPr/>
          <p:nvPr/>
        </p:nvSpPr>
        <p:spPr>
          <a:xfrm>
            <a:off x="691826" y="2564430"/>
            <a:ext cx="646739" cy="3698695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3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riángulo rectángulo 12"/>
          <p:cNvSpPr/>
          <p:nvPr/>
        </p:nvSpPr>
        <p:spPr>
          <a:xfrm rot="10800000">
            <a:off x="985329" y="2564430"/>
            <a:ext cx="642185" cy="3698696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3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 rot="16200000">
            <a:off x="-53583" y="4231061"/>
            <a:ext cx="3619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Arial"/>
                <a:cs typeface="Arial"/>
              </a:rPr>
              <a:t>- human </a:t>
            </a:r>
            <a:r>
              <a:rPr lang="es-ES" sz="1400" dirty="0" err="1" smtClean="0">
                <a:latin typeface="Arial"/>
                <a:cs typeface="Arial"/>
              </a:rPr>
              <a:t>intervention</a:t>
            </a:r>
            <a:r>
              <a:rPr lang="es-ES" sz="1400" dirty="0" smtClean="0">
                <a:latin typeface="Arial"/>
                <a:cs typeface="Arial"/>
              </a:rPr>
              <a:t>/</a:t>
            </a:r>
            <a:r>
              <a:rPr lang="es-ES" sz="1400" dirty="0" err="1" smtClean="0">
                <a:latin typeface="Arial"/>
                <a:cs typeface="Arial"/>
              </a:rPr>
              <a:t>interpretation</a:t>
            </a:r>
            <a:r>
              <a:rPr lang="es-ES" sz="1400" dirty="0" smtClean="0">
                <a:latin typeface="Arial"/>
                <a:cs typeface="Arial"/>
              </a:rPr>
              <a:t> </a:t>
            </a:r>
            <a:r>
              <a:rPr lang="es-ES" sz="1400" dirty="0" err="1" smtClean="0">
                <a:latin typeface="Arial"/>
                <a:cs typeface="Arial"/>
              </a:rPr>
              <a:t>results</a:t>
            </a:r>
            <a:r>
              <a:rPr lang="es-ES" sz="1400" dirty="0" smtClean="0">
                <a:latin typeface="Arial"/>
                <a:cs typeface="Arial"/>
              </a:rPr>
              <a:t> +</a:t>
            </a:r>
            <a:endParaRPr lang="es-ES" sz="1400" dirty="0">
              <a:latin typeface="Arial"/>
              <a:cs typeface="Arial"/>
            </a:endParaRPr>
          </a:p>
        </p:txBody>
      </p:sp>
      <p:sp>
        <p:nvSpPr>
          <p:cNvPr id="14" name="CuadroTexto 13"/>
          <p:cNvSpPr txBox="1"/>
          <p:nvPr/>
        </p:nvSpPr>
        <p:spPr>
          <a:xfrm rot="16200000">
            <a:off x="-1530730" y="3844318"/>
            <a:ext cx="4150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Arial"/>
                <a:cs typeface="Arial"/>
              </a:rPr>
              <a:t>+ </a:t>
            </a:r>
            <a:r>
              <a:rPr lang="es-ES" sz="1400" dirty="0" err="1" smtClean="0">
                <a:latin typeface="Arial"/>
                <a:cs typeface="Arial"/>
              </a:rPr>
              <a:t>computer</a:t>
            </a:r>
            <a:r>
              <a:rPr lang="es-ES" sz="1400" dirty="0" smtClean="0">
                <a:latin typeface="Arial"/>
                <a:cs typeface="Arial"/>
              </a:rPr>
              <a:t> </a:t>
            </a:r>
            <a:r>
              <a:rPr lang="es-ES" sz="1400" dirty="0" err="1" smtClean="0">
                <a:latin typeface="Arial"/>
                <a:cs typeface="Arial"/>
              </a:rPr>
              <a:t>resources</a:t>
            </a:r>
            <a:r>
              <a:rPr lang="es-ES" sz="1400" dirty="0" smtClean="0">
                <a:latin typeface="Arial"/>
                <a:cs typeface="Arial"/>
              </a:rPr>
              <a:t>/</a:t>
            </a:r>
            <a:r>
              <a:rPr lang="es-ES" sz="1400" dirty="0" err="1" smtClean="0">
                <a:latin typeface="Arial"/>
                <a:cs typeface="Arial"/>
              </a:rPr>
              <a:t>number</a:t>
            </a:r>
            <a:r>
              <a:rPr lang="es-ES" sz="1400" dirty="0" smtClean="0">
                <a:latin typeface="Arial"/>
                <a:cs typeface="Arial"/>
              </a:rPr>
              <a:t> of cases -</a:t>
            </a:r>
            <a:endParaRPr lang="es-E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721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46559" y="1031620"/>
            <a:ext cx="7968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/>
                <a:cs typeface="Arial"/>
              </a:rPr>
              <a:t>Artificial Intelligence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32604" y="1407801"/>
            <a:ext cx="80369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/>
                <a:cs typeface="Arial"/>
              </a:rPr>
              <a:t>Machine Learning: </a:t>
            </a:r>
            <a:r>
              <a:rPr lang="en-US" dirty="0" smtClean="0">
                <a:latin typeface="Arial"/>
                <a:cs typeface="Arial"/>
              </a:rPr>
              <a:t>allow </a:t>
            </a:r>
            <a:r>
              <a:rPr lang="en-US" dirty="0">
                <a:latin typeface="Arial"/>
                <a:cs typeface="Arial"/>
              </a:rPr>
              <a:t>computers to learn on their own </a:t>
            </a:r>
          </a:p>
          <a:p>
            <a:pPr algn="just"/>
            <a:r>
              <a:rPr lang="en-US" dirty="0">
                <a:latin typeface="Arial"/>
                <a:cs typeface="Arial"/>
              </a:rPr>
              <a:t>Deep Learning: algorithms (artificial neural networks) attempting to model high level abstractions in data to determine a high level meaning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11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Brief introduction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3" name="Triángulo rectángulo 2"/>
          <p:cNvSpPr/>
          <p:nvPr/>
        </p:nvSpPr>
        <p:spPr>
          <a:xfrm>
            <a:off x="691826" y="2564430"/>
            <a:ext cx="646739" cy="3698695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3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riángulo rectángulo 12"/>
          <p:cNvSpPr/>
          <p:nvPr/>
        </p:nvSpPr>
        <p:spPr>
          <a:xfrm rot="10800000">
            <a:off x="985329" y="2564430"/>
            <a:ext cx="642185" cy="3698696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3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 rot="16200000">
            <a:off x="-53583" y="4231061"/>
            <a:ext cx="3619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Arial"/>
                <a:cs typeface="Arial"/>
              </a:rPr>
              <a:t>- human </a:t>
            </a:r>
            <a:r>
              <a:rPr lang="es-ES" sz="1400" dirty="0" err="1" smtClean="0">
                <a:latin typeface="Arial"/>
                <a:cs typeface="Arial"/>
              </a:rPr>
              <a:t>intervention</a:t>
            </a:r>
            <a:r>
              <a:rPr lang="es-ES" sz="1400" dirty="0" smtClean="0">
                <a:latin typeface="Arial"/>
                <a:cs typeface="Arial"/>
              </a:rPr>
              <a:t>/</a:t>
            </a:r>
            <a:r>
              <a:rPr lang="es-ES" sz="1400" dirty="0" err="1" smtClean="0">
                <a:latin typeface="Arial"/>
                <a:cs typeface="Arial"/>
              </a:rPr>
              <a:t>interpretation</a:t>
            </a:r>
            <a:r>
              <a:rPr lang="es-ES" sz="1400" dirty="0" smtClean="0">
                <a:latin typeface="Arial"/>
                <a:cs typeface="Arial"/>
              </a:rPr>
              <a:t> </a:t>
            </a:r>
            <a:r>
              <a:rPr lang="es-ES" sz="1400" dirty="0" err="1" smtClean="0">
                <a:latin typeface="Arial"/>
                <a:cs typeface="Arial"/>
              </a:rPr>
              <a:t>results</a:t>
            </a:r>
            <a:r>
              <a:rPr lang="es-ES" sz="1400" dirty="0" smtClean="0">
                <a:latin typeface="Arial"/>
                <a:cs typeface="Arial"/>
              </a:rPr>
              <a:t> +</a:t>
            </a:r>
            <a:endParaRPr lang="es-ES" sz="1400" dirty="0">
              <a:latin typeface="Arial"/>
              <a:cs typeface="Arial"/>
            </a:endParaRPr>
          </a:p>
        </p:txBody>
      </p:sp>
      <p:sp>
        <p:nvSpPr>
          <p:cNvPr id="14" name="CuadroTexto 13"/>
          <p:cNvSpPr txBox="1"/>
          <p:nvPr/>
        </p:nvSpPr>
        <p:spPr>
          <a:xfrm rot="16200000">
            <a:off x="-1530730" y="3844318"/>
            <a:ext cx="4150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Arial"/>
                <a:cs typeface="Arial"/>
              </a:rPr>
              <a:t>+ </a:t>
            </a:r>
            <a:r>
              <a:rPr lang="es-ES" sz="1400" dirty="0" err="1" smtClean="0">
                <a:latin typeface="Arial"/>
                <a:cs typeface="Arial"/>
              </a:rPr>
              <a:t>computer</a:t>
            </a:r>
            <a:r>
              <a:rPr lang="es-ES" sz="1400" dirty="0" smtClean="0">
                <a:latin typeface="Arial"/>
                <a:cs typeface="Arial"/>
              </a:rPr>
              <a:t> </a:t>
            </a:r>
            <a:r>
              <a:rPr lang="es-ES" sz="1400" dirty="0" err="1" smtClean="0">
                <a:latin typeface="Arial"/>
                <a:cs typeface="Arial"/>
              </a:rPr>
              <a:t>resources</a:t>
            </a:r>
            <a:r>
              <a:rPr lang="es-ES" sz="1400" dirty="0" smtClean="0">
                <a:latin typeface="Arial"/>
                <a:cs typeface="Arial"/>
              </a:rPr>
              <a:t>/</a:t>
            </a:r>
            <a:r>
              <a:rPr lang="es-ES" sz="1400" dirty="0" err="1" smtClean="0">
                <a:latin typeface="Arial"/>
                <a:cs typeface="Arial"/>
              </a:rPr>
              <a:t>number</a:t>
            </a:r>
            <a:r>
              <a:rPr lang="es-ES" sz="1400" dirty="0" smtClean="0">
                <a:latin typeface="Arial"/>
                <a:cs typeface="Arial"/>
              </a:rPr>
              <a:t> of cases -</a:t>
            </a:r>
            <a:endParaRPr lang="es-ES" sz="1400" dirty="0">
              <a:latin typeface="Arial"/>
              <a:cs typeface="Arial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373" y="2555072"/>
            <a:ext cx="6334793" cy="3954633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7779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Basics of machine learning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65" r="3417"/>
          <a:stretch/>
        </p:blipFill>
        <p:spPr>
          <a:xfrm>
            <a:off x="209605" y="3057589"/>
            <a:ext cx="7214232" cy="325485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901012" y="6510999"/>
            <a:ext cx="5022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/>
              <a:t>https://</a:t>
            </a:r>
            <a:r>
              <a:rPr lang="en-US" sz="1000" i="1" dirty="0" err="1"/>
              <a:t>www.mathworks.com</a:t>
            </a:r>
            <a:r>
              <a:rPr lang="en-US" sz="1000" i="1" dirty="0"/>
              <a:t>/help/stats/machine-learning-in-</a:t>
            </a:r>
            <a:r>
              <a:rPr lang="en-US" sz="1000" i="1" dirty="0" err="1"/>
              <a:t>matlab.html</a:t>
            </a:r>
            <a:endParaRPr lang="es-ES" sz="1000" i="1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87" y="1134267"/>
            <a:ext cx="3394592" cy="237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85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Basics of machine learning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65" r="3417"/>
          <a:stretch/>
        </p:blipFill>
        <p:spPr>
          <a:xfrm>
            <a:off x="209605" y="3057589"/>
            <a:ext cx="7214232" cy="325485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901012" y="6510999"/>
            <a:ext cx="5022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/>
              <a:t>https://</a:t>
            </a:r>
            <a:r>
              <a:rPr lang="en-US" sz="1000" i="1" dirty="0" err="1"/>
              <a:t>www.mathworks.com</a:t>
            </a:r>
            <a:r>
              <a:rPr lang="en-US" sz="1000" i="1" dirty="0"/>
              <a:t>/help/stats/machine-learning-in-</a:t>
            </a:r>
            <a:r>
              <a:rPr lang="en-US" sz="1000" i="1" dirty="0" err="1"/>
              <a:t>matlab.html</a:t>
            </a:r>
            <a:endParaRPr lang="es-ES" sz="1000" i="1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6F4DEB02-230F-4D33-9B45-61B125EDE3DF}"/>
              </a:ext>
            </a:extLst>
          </p:cNvPr>
          <p:cNvSpPr/>
          <p:nvPr/>
        </p:nvSpPr>
        <p:spPr>
          <a:xfrm>
            <a:off x="6140180" y="2291116"/>
            <a:ext cx="2794214" cy="769441"/>
          </a:xfrm>
          <a:prstGeom prst="rect">
            <a:avLst/>
          </a:prstGeom>
          <a:solidFill>
            <a:schemeClr val="bg1"/>
          </a:solidFill>
          <a:ln>
            <a:solidFill>
              <a:srgbClr val="BFBFB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latin typeface="Arial"/>
                <a:cs typeface="Arial"/>
              </a:rPr>
              <a:t>Support vector machines, logistic regression, linear regression, decision trees, random forest, naive Bayes, k-nearest neighbor algorithm....</a:t>
            </a:r>
            <a:endParaRPr lang="es-ES" sz="1100" dirty="0">
              <a:latin typeface="Arial"/>
              <a:cs typeface="Arial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87" y="1134267"/>
            <a:ext cx="3394592" cy="237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76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Basics of machine learning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9EB56C9B-DD90-4EDA-9D44-8CAA8B720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6" y="3797329"/>
            <a:ext cx="8934045" cy="279188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1BBBE8A3-7551-4FFA-8998-322EF3917028}"/>
              </a:ext>
            </a:extLst>
          </p:cNvPr>
          <p:cNvSpPr/>
          <p:nvPr/>
        </p:nvSpPr>
        <p:spPr>
          <a:xfrm>
            <a:off x="4715875" y="6602521"/>
            <a:ext cx="62378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/>
              <a:t>https://</a:t>
            </a:r>
            <a:r>
              <a:rPr lang="en-US" sz="1000" i="1" dirty="0" err="1"/>
              <a:t>blogs.nvidia.com</a:t>
            </a:r>
            <a:r>
              <a:rPr lang="en-US" sz="1000" i="1" dirty="0"/>
              <a:t>/blog/2018/08/02/supervised-unsupervised-learning/</a:t>
            </a:r>
            <a:endParaRPr lang="es-ES" sz="1000" i="1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162" y="1922423"/>
            <a:ext cx="1620688" cy="159907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821" y="1528795"/>
            <a:ext cx="4787978" cy="228086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24" y="1923909"/>
            <a:ext cx="1620687" cy="1588273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184943" y="3630480"/>
            <a:ext cx="78650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https://</a:t>
            </a:r>
            <a:r>
              <a:rPr lang="en-US" sz="1200" i="1" dirty="0" err="1"/>
              <a:t>towardsdatascience.com</a:t>
            </a:r>
            <a:r>
              <a:rPr lang="en-US" sz="1200" i="1" dirty="0"/>
              <a:t>/support-vector-machine-introduction-to-machine-learning-algorithms-934a444fca47</a:t>
            </a:r>
            <a:endParaRPr lang="es-ES" sz="1200" i="1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1ED42F37-761D-442D-BC03-3E2942D0F758}"/>
              </a:ext>
            </a:extLst>
          </p:cNvPr>
          <p:cNvSpPr/>
          <p:nvPr/>
        </p:nvSpPr>
        <p:spPr>
          <a:xfrm>
            <a:off x="382220" y="962476"/>
            <a:ext cx="84335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Arial"/>
                <a:cs typeface="Arial"/>
              </a:rPr>
              <a:t>Support </a:t>
            </a:r>
            <a:r>
              <a:rPr lang="en-US" dirty="0">
                <a:latin typeface="Arial"/>
                <a:cs typeface="Arial"/>
              </a:rPr>
              <a:t>vector machine separates two groups by finding the N-</a:t>
            </a:r>
            <a:r>
              <a:rPr lang="en-US" dirty="0" err="1">
                <a:latin typeface="Arial"/>
                <a:cs typeface="Arial"/>
              </a:rPr>
              <a:t>hyperplane</a:t>
            </a:r>
            <a:r>
              <a:rPr lang="en-US" dirty="0">
                <a:latin typeface="Arial"/>
                <a:cs typeface="Arial"/>
              </a:rPr>
              <a:t> (N=number of features) that maximizes the margin distance</a:t>
            </a:r>
            <a:endParaRPr lang="es-ES" dirty="0">
              <a:latin typeface="Arial"/>
              <a:cs typeface="Arial"/>
            </a:endParaRPr>
          </a:p>
          <a:p>
            <a:pPr algn="just"/>
            <a:endParaRPr lang="es-E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799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Basics of machine learning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30290" y="881862"/>
            <a:ext cx="80938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Major issues in supervised machine learning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-variance tradeoff: </a:t>
            </a:r>
            <a:r>
              <a:rPr lang="en-US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point where we are adding just noise by adding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model complexity (flexibility). The training error goes down as it has to, but the test error is starting to go up. The model after the bias trade-off begins to 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overfit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Low bias/very flexible algorithm fits data very well, but varies drastically for different training sets, generating high variance models</a:t>
            </a:r>
          </a:p>
          <a:p>
            <a:pPr algn="just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arcador de posición de imagen 5" descr="Statistics - Bias-variance trade-off (between overfitting and underfitting) [Gerardnico]">
            <a:extLst>
              <a:ext uri="{FF2B5EF4-FFF2-40B4-BE49-F238E27FC236}">
                <a16:creationId xmlns:a16="http://schemas.microsoft.com/office/drawing/2014/main" xmlns="" id="{24623C63-22C2-456F-8B51-8BAF18A31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13"/>
          <a:stretch/>
        </p:blipFill>
        <p:spPr>
          <a:xfrm>
            <a:off x="0" y="3189125"/>
            <a:ext cx="5227785" cy="3075038"/>
          </a:xfrm>
          <a:prstGeom prst="rect">
            <a:avLst/>
          </a:prstGeom>
          <a:ln>
            <a:noFill/>
          </a:ln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1A3FC29E-0CE1-4A20-8162-7005DB8C837B}"/>
              </a:ext>
            </a:extLst>
          </p:cNvPr>
          <p:cNvSpPr/>
          <p:nvPr/>
        </p:nvSpPr>
        <p:spPr>
          <a:xfrm>
            <a:off x="3750691" y="4187721"/>
            <a:ext cx="295275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 rot="19145645">
            <a:off x="1673282" y="4040385"/>
            <a:ext cx="556561" cy="2979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 rot="19145645">
            <a:off x="1391396" y="3849921"/>
            <a:ext cx="425053" cy="1864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/>
          <p:cNvSpPr/>
          <p:nvPr/>
        </p:nvSpPr>
        <p:spPr>
          <a:xfrm rot="19145645">
            <a:off x="478572" y="4691374"/>
            <a:ext cx="649359" cy="1969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/>
          <p:cNvSpPr/>
          <p:nvPr/>
        </p:nvSpPr>
        <p:spPr>
          <a:xfrm rot="19145645">
            <a:off x="1132505" y="4642551"/>
            <a:ext cx="556561" cy="1997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 rot="19145645">
            <a:off x="616677" y="5347968"/>
            <a:ext cx="279677" cy="1915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/>
          <p:cNvSpPr/>
          <p:nvPr/>
        </p:nvSpPr>
        <p:spPr>
          <a:xfrm rot="19145645">
            <a:off x="1103183" y="4271552"/>
            <a:ext cx="252970" cy="2411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3205717" y="3390472"/>
            <a:ext cx="1923430" cy="1294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2391958" y="5560374"/>
            <a:ext cx="382220" cy="3452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D85F186-D827-4762-90D1-6386E6645357}"/>
              </a:ext>
            </a:extLst>
          </p:cNvPr>
          <p:cNvSpPr/>
          <p:nvPr/>
        </p:nvSpPr>
        <p:spPr>
          <a:xfrm>
            <a:off x="1610120" y="6071523"/>
            <a:ext cx="35899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gerardnico.com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data_mining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bias_trade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-off</a:t>
            </a:r>
          </a:p>
        </p:txBody>
      </p:sp>
    </p:spTree>
    <p:extLst>
      <p:ext uri="{BB962C8B-B14F-4D97-AF65-F5344CB8AC3E}">
        <p14:creationId xmlns:p14="http://schemas.microsoft.com/office/powerpoint/2010/main" val="3794013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Basics of machine learning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30290" y="881862"/>
            <a:ext cx="8093888" cy="6186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Major issues in supervised machine learning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-variance tradeoff: </a:t>
            </a:r>
            <a:r>
              <a:rPr lang="en-US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point where we are adding just noise by adding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model complexity (flexibility). The training error goes down as it has to, but the test error is starting to go up. The model after the bias trade-off begins to 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overfit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Low bias/very flexible algorithm fits data very well, but varies drastically for different training sets, generating high variance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more complex the function, the more training/testing data needed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arcador de posición de imagen 5" descr="Statistics - Bias-variance trade-off (between overfitting and underfitting) [Gerardnico]">
            <a:extLst>
              <a:ext uri="{FF2B5EF4-FFF2-40B4-BE49-F238E27FC236}">
                <a16:creationId xmlns:a16="http://schemas.microsoft.com/office/drawing/2014/main" xmlns="" id="{24623C63-22C2-456F-8B51-8BAF18A31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189125"/>
            <a:ext cx="5249399" cy="307503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1A3FC29E-0CE1-4A20-8162-7005DB8C837B}"/>
              </a:ext>
            </a:extLst>
          </p:cNvPr>
          <p:cNvSpPr/>
          <p:nvPr/>
        </p:nvSpPr>
        <p:spPr>
          <a:xfrm>
            <a:off x="3750691" y="4187721"/>
            <a:ext cx="295275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Marcador de posición de imagen 5" descr="ESLII.pdf">
            <a:extLst>
              <a:ext uri="{FF2B5EF4-FFF2-40B4-BE49-F238E27FC236}">
                <a16:creationId xmlns:a16="http://schemas.microsoft.com/office/drawing/2014/main" xmlns="" id="{26029C0F-A59B-4B76-AB7B-2DA7A9DFB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7594" y="3340989"/>
            <a:ext cx="3742161" cy="2650435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C0B261BC-B7AC-4CB8-98D3-54E2D92B0430}"/>
              </a:ext>
            </a:extLst>
          </p:cNvPr>
          <p:cNvSpPr/>
          <p:nvPr/>
        </p:nvSpPr>
        <p:spPr>
          <a:xfrm>
            <a:off x="5572523" y="5936572"/>
            <a:ext cx="3276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Hastie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Springer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 2009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426032" y="5550610"/>
            <a:ext cx="299686" cy="37099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4D85F186-D827-4762-90D1-6386E6645357}"/>
              </a:ext>
            </a:extLst>
          </p:cNvPr>
          <p:cNvSpPr/>
          <p:nvPr/>
        </p:nvSpPr>
        <p:spPr>
          <a:xfrm>
            <a:off x="1610120" y="6059194"/>
            <a:ext cx="35899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gerardnico.com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data_mining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bias_trade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-off</a:t>
            </a:r>
          </a:p>
        </p:txBody>
      </p:sp>
    </p:spTree>
    <p:extLst>
      <p:ext uri="{BB962C8B-B14F-4D97-AF65-F5344CB8AC3E}">
        <p14:creationId xmlns:p14="http://schemas.microsoft.com/office/powerpoint/2010/main" val="136668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Disclosures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F00E87C9-CDD1-42F6-BD27-E05E4DE78242}"/>
              </a:ext>
            </a:extLst>
          </p:cNvPr>
          <p:cNvSpPr/>
          <p:nvPr/>
        </p:nvSpPr>
        <p:spPr>
          <a:xfrm>
            <a:off x="335888" y="2005415"/>
            <a:ext cx="81541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D Pareto has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received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speaking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honoraria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from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Novartis</a:t>
            </a:r>
            <a:r>
              <a:rPr kumimoji="0" lang="es-E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and Sanofi-</a:t>
            </a:r>
            <a:r>
              <a:rPr kumimoji="0" lang="es-ES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Genzyme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355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Basics of machine learning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30290" y="919962"/>
            <a:ext cx="8093888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/>
                <a:cs typeface="Arial"/>
              </a:rPr>
              <a:t>Major issues in supervised machine learning</a:t>
            </a:r>
          </a:p>
          <a:p>
            <a:pPr algn="just"/>
            <a:endParaRPr lang="en-US" dirty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" dirty="0" err="1">
                <a:latin typeface="Arial"/>
                <a:cs typeface="Arial"/>
              </a:rPr>
              <a:t>D</a:t>
            </a:r>
            <a:r>
              <a:rPr lang="es-ES" dirty="0" err="1" smtClean="0">
                <a:latin typeface="Arial"/>
                <a:cs typeface="Arial"/>
              </a:rPr>
              <a:t>imensionality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>
                <a:latin typeface="Arial"/>
                <a:cs typeface="Arial"/>
              </a:rPr>
              <a:t>of </a:t>
            </a:r>
            <a:r>
              <a:rPr lang="es-ES" dirty="0" err="1">
                <a:latin typeface="Arial"/>
                <a:cs typeface="Arial"/>
              </a:rPr>
              <a:t>the</a:t>
            </a:r>
            <a:r>
              <a:rPr lang="es-ES" dirty="0">
                <a:latin typeface="Arial"/>
                <a:cs typeface="Arial"/>
              </a:rPr>
              <a:t> input </a:t>
            </a:r>
            <a:r>
              <a:rPr lang="es-ES" dirty="0" err="1">
                <a:latin typeface="Arial"/>
                <a:cs typeface="Arial"/>
              </a:rPr>
              <a:t>space</a:t>
            </a:r>
            <a:r>
              <a:rPr lang="es-ES" dirty="0">
                <a:latin typeface="Arial"/>
                <a:cs typeface="Arial"/>
              </a:rPr>
              <a:t>: </a:t>
            </a:r>
            <a:r>
              <a:rPr lang="es-ES" dirty="0" err="1">
                <a:latin typeface="Arial"/>
                <a:cs typeface="Arial"/>
              </a:rPr>
              <a:t>too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many</a:t>
            </a:r>
            <a:r>
              <a:rPr lang="es-ES" dirty="0">
                <a:latin typeface="Arial"/>
                <a:cs typeface="Arial"/>
              </a:rPr>
              <a:t> input </a:t>
            </a:r>
            <a:r>
              <a:rPr lang="es-ES" dirty="0" err="1">
                <a:latin typeface="Arial"/>
                <a:cs typeface="Arial"/>
              </a:rPr>
              <a:t>features</a:t>
            </a:r>
            <a:r>
              <a:rPr lang="es-ES" dirty="0">
                <a:latin typeface="Arial"/>
                <a:cs typeface="Arial"/>
              </a:rPr>
              <a:t> can </a:t>
            </a:r>
            <a:r>
              <a:rPr lang="es-ES" dirty="0" err="1">
                <a:latin typeface="Arial"/>
                <a:cs typeface="Arial"/>
              </a:rPr>
              <a:t>confuse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the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learning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algorithm</a:t>
            </a:r>
            <a:r>
              <a:rPr lang="es-ES" dirty="0">
                <a:latin typeface="Arial"/>
                <a:cs typeface="Arial"/>
              </a:rPr>
              <a:t>, </a:t>
            </a:r>
            <a:r>
              <a:rPr lang="es-ES" dirty="0" err="1">
                <a:latin typeface="Arial"/>
                <a:cs typeface="Arial"/>
              </a:rPr>
              <a:t>or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the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presence</a:t>
            </a:r>
            <a:r>
              <a:rPr lang="es-ES" dirty="0">
                <a:latin typeface="Arial"/>
                <a:cs typeface="Arial"/>
              </a:rPr>
              <a:t> of </a:t>
            </a:r>
            <a:r>
              <a:rPr lang="es-ES" dirty="0" err="1">
                <a:latin typeface="Arial"/>
                <a:cs typeface="Arial"/>
              </a:rPr>
              <a:t>interactions</a:t>
            </a:r>
            <a:r>
              <a:rPr lang="es-ES" dirty="0">
                <a:latin typeface="Arial"/>
                <a:cs typeface="Arial"/>
              </a:rPr>
              <a:t>/non-</a:t>
            </a:r>
            <a:r>
              <a:rPr lang="es-ES" dirty="0" err="1">
                <a:latin typeface="Arial"/>
                <a:cs typeface="Arial"/>
              </a:rPr>
              <a:t>linearities</a:t>
            </a:r>
            <a:r>
              <a:rPr lang="es-ES" dirty="0">
                <a:latin typeface="Arial"/>
                <a:cs typeface="Arial"/>
              </a:rPr>
              <a:t> (</a:t>
            </a:r>
            <a:r>
              <a:rPr lang="es-ES" dirty="0" err="1">
                <a:latin typeface="Arial"/>
                <a:cs typeface="Arial"/>
              </a:rPr>
              <a:t>feature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selection</a:t>
            </a:r>
            <a:r>
              <a:rPr lang="es-ES" dirty="0">
                <a:latin typeface="Arial"/>
                <a:cs typeface="Arial"/>
              </a:rPr>
              <a:t>/</a:t>
            </a:r>
            <a:r>
              <a:rPr lang="es-ES" dirty="0" err="1">
                <a:latin typeface="Arial"/>
                <a:cs typeface="Arial"/>
              </a:rPr>
              <a:t>dimensionality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reduction</a:t>
            </a:r>
            <a:r>
              <a:rPr lang="es-ES" dirty="0" smtClean="0">
                <a:latin typeface="Arial"/>
                <a:cs typeface="Arial"/>
              </a:rPr>
              <a:t>)</a:t>
            </a:r>
          </a:p>
          <a:p>
            <a:pPr marL="285750" indent="-285750" algn="just">
              <a:buFont typeface="Arial"/>
              <a:buChar char="•"/>
            </a:pPr>
            <a:r>
              <a:rPr lang="es-ES" dirty="0" err="1">
                <a:latin typeface="Arial"/>
                <a:cs typeface="Arial"/>
              </a:rPr>
              <a:t>C</a:t>
            </a:r>
            <a:r>
              <a:rPr lang="es-ES" dirty="0" err="1" smtClean="0">
                <a:latin typeface="Arial"/>
                <a:cs typeface="Arial"/>
              </a:rPr>
              <a:t>orrelations</a:t>
            </a:r>
            <a:r>
              <a:rPr lang="es-ES" dirty="0" smtClean="0">
                <a:latin typeface="Arial"/>
                <a:cs typeface="Arial"/>
              </a:rPr>
              <a:t> are </a:t>
            </a:r>
            <a:r>
              <a:rPr lang="es-ES" dirty="0" err="1" smtClean="0">
                <a:latin typeface="Arial"/>
                <a:cs typeface="Arial"/>
              </a:rPr>
              <a:t>addressed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with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regularization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techniques</a:t>
            </a:r>
            <a:endParaRPr lang="es-ES" dirty="0" smtClean="0">
              <a:latin typeface="Arial"/>
              <a:cs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14" y="2661388"/>
            <a:ext cx="5423969" cy="392229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350073" y="6581001"/>
            <a:ext cx="66312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www.analyticsvidhya.com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/blog/2018/08/dimensionality-reduction-techniques-python/</a:t>
            </a:r>
            <a:endParaRPr lang="es-E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565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10188"/>
          <a:stretch/>
        </p:blipFill>
        <p:spPr>
          <a:xfrm>
            <a:off x="521244" y="2852685"/>
            <a:ext cx="8162925" cy="375698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862913" y="6525173"/>
            <a:ext cx="57136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latin typeface="Arial"/>
                <a:cs typeface="Arial"/>
              </a:rPr>
              <a:t>https://</a:t>
            </a:r>
            <a:r>
              <a:rPr lang="en-US" sz="1200" i="1" dirty="0" err="1">
                <a:latin typeface="Arial"/>
                <a:cs typeface="Arial"/>
              </a:rPr>
              <a:t>www.datacamp.com</a:t>
            </a:r>
            <a:r>
              <a:rPr lang="en-US" sz="1200" i="1" dirty="0">
                <a:latin typeface="Arial"/>
                <a:cs typeface="Arial"/>
              </a:rPr>
              <a:t>/community/tutorials/introduction-deep-learning</a:t>
            </a:r>
            <a:endParaRPr lang="es-ES" sz="1200" i="1" dirty="0">
              <a:latin typeface="Arial"/>
              <a:cs typeface="Arial"/>
            </a:endParaRPr>
          </a:p>
        </p:txBody>
      </p:sp>
      <p:sp>
        <p:nvSpPr>
          <p:cNvPr id="7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Basics of deep learning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B342E1DA-FC39-4627-ADDB-61985F7A04E0}"/>
              </a:ext>
            </a:extLst>
          </p:cNvPr>
          <p:cNvSpPr/>
          <p:nvPr/>
        </p:nvSpPr>
        <p:spPr>
          <a:xfrm>
            <a:off x="641926" y="1148681"/>
            <a:ext cx="77310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By stacking multiple layers, a network can represent a hierarchy of features that are increasingly complex. Hidden layers do not directly produce visible desired outputs, they compute intermediate representations that are useful in the inference/classification process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The closer to the output, the more complex their features</a:t>
            </a:r>
            <a:endParaRPr lang="es-E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6841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7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Basics of deep learning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215560" y="6509438"/>
            <a:ext cx="28236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>
                <a:latin typeface="Arial"/>
                <a:cs typeface="Arial"/>
              </a:rPr>
              <a:t>(Chartrand </a:t>
            </a:r>
            <a:r>
              <a:rPr lang="en-US" sz="1200" i="1" dirty="0">
                <a:latin typeface="Arial"/>
                <a:cs typeface="Arial"/>
              </a:rPr>
              <a:t>et al</a:t>
            </a:r>
            <a:r>
              <a:rPr lang="en-US" sz="1200" i="1">
                <a:latin typeface="Arial"/>
                <a:cs typeface="Arial"/>
              </a:rPr>
              <a:t>., RadioGraphics 2017)</a:t>
            </a:r>
            <a:endParaRPr lang="es-ES" sz="1200" i="1" dirty="0">
              <a:latin typeface="Arial"/>
              <a:cs typeface="Arial"/>
            </a:endParaRPr>
          </a:p>
        </p:txBody>
      </p:sp>
      <p:pic>
        <p:nvPicPr>
          <p:cNvPr id="10" name="Marcador de posición de imagen 5" descr="rg.2017170077">
            <a:extLst>
              <a:ext uri="{FF2B5EF4-FFF2-40B4-BE49-F238E27FC236}">
                <a16:creationId xmlns:a16="http://schemas.microsoft.com/office/drawing/2014/main" xmlns="" id="{14AC4CAA-D916-4E1A-9D37-E7D233835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975" y="3901933"/>
            <a:ext cx="5790914" cy="199404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4" name="Marcador de posición de imagen 5" descr="rg.2017170077">
            <a:extLst>
              <a:ext uri="{FF2B5EF4-FFF2-40B4-BE49-F238E27FC236}">
                <a16:creationId xmlns:a16="http://schemas.microsoft.com/office/drawing/2014/main" xmlns="" id="{A928B6CE-883E-4FCA-9BAB-875B16057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1"/>
          <a:stretch/>
        </p:blipFill>
        <p:spPr>
          <a:xfrm>
            <a:off x="6415995" y="3972558"/>
            <a:ext cx="2613705" cy="206073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1D725D2-AF85-4600-9B58-C3AF8E8DB125}"/>
              </a:ext>
            </a:extLst>
          </p:cNvPr>
          <p:cNvSpPr txBox="1"/>
          <p:nvPr/>
        </p:nvSpPr>
        <p:spPr>
          <a:xfrm>
            <a:off x="622878" y="1199913"/>
            <a:ext cx="7621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err="1">
                <a:latin typeface="Arial"/>
                <a:cs typeface="Arial"/>
              </a:rPr>
              <a:t>Weights</a:t>
            </a:r>
            <a:r>
              <a:rPr lang="es-ES" dirty="0">
                <a:latin typeface="Arial"/>
                <a:cs typeface="Arial"/>
              </a:rPr>
              <a:t> are </a:t>
            </a:r>
            <a:r>
              <a:rPr lang="es-ES" dirty="0" err="1">
                <a:latin typeface="Arial"/>
                <a:cs typeface="Arial"/>
              </a:rPr>
              <a:t>randomly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initialized</a:t>
            </a:r>
            <a:r>
              <a:rPr lang="es-ES" dirty="0">
                <a:latin typeface="Arial"/>
                <a:cs typeface="Arial"/>
              </a:rPr>
              <a:t> and </a:t>
            </a:r>
            <a:r>
              <a:rPr lang="es-ES" dirty="0" err="1">
                <a:latin typeface="Arial"/>
                <a:cs typeface="Arial"/>
              </a:rPr>
              <a:t>progressively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adjusted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via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an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optimization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algorithm</a:t>
            </a:r>
            <a:r>
              <a:rPr lang="es-ES" dirty="0">
                <a:latin typeface="Arial"/>
                <a:cs typeface="Arial"/>
              </a:rPr>
              <a:t>. </a:t>
            </a:r>
            <a:r>
              <a:rPr lang="es-ES" dirty="0" err="1">
                <a:latin typeface="Arial"/>
                <a:cs typeface="Arial"/>
              </a:rPr>
              <a:t>When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presenting</a:t>
            </a:r>
            <a:r>
              <a:rPr lang="es-ES" dirty="0">
                <a:latin typeface="Arial"/>
                <a:cs typeface="Arial"/>
              </a:rPr>
              <a:t> a series of training </a:t>
            </a:r>
            <a:r>
              <a:rPr lang="es-ES" dirty="0" err="1">
                <a:latin typeface="Arial"/>
                <a:cs typeface="Arial"/>
              </a:rPr>
              <a:t>samples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to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the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network</a:t>
            </a:r>
            <a:r>
              <a:rPr lang="es-ES" dirty="0">
                <a:latin typeface="Arial"/>
                <a:cs typeface="Arial"/>
              </a:rPr>
              <a:t>, a </a:t>
            </a:r>
            <a:r>
              <a:rPr lang="es-ES" dirty="0" err="1" smtClean="0">
                <a:latin typeface="Arial"/>
                <a:cs typeface="Arial"/>
              </a:rPr>
              <a:t>loss</a:t>
            </a:r>
            <a:r>
              <a:rPr lang="es-ES" dirty="0" smtClean="0">
                <a:latin typeface="Arial"/>
                <a:cs typeface="Arial"/>
              </a:rPr>
              <a:t>/</a:t>
            </a:r>
            <a:r>
              <a:rPr lang="es-ES" dirty="0" err="1" smtClean="0">
                <a:latin typeface="Arial"/>
                <a:cs typeface="Arial"/>
              </a:rPr>
              <a:t>cost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function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measures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quantitatively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how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far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the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prediction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is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to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the</a:t>
            </a:r>
            <a:r>
              <a:rPr lang="es-ES" dirty="0">
                <a:latin typeface="Arial"/>
                <a:cs typeface="Arial"/>
              </a:rPr>
              <a:t> target </a:t>
            </a:r>
            <a:r>
              <a:rPr lang="es-ES" dirty="0" err="1">
                <a:latin typeface="Arial"/>
                <a:cs typeface="Arial"/>
              </a:rPr>
              <a:t>class</a:t>
            </a:r>
            <a:r>
              <a:rPr lang="es-ES" dirty="0">
                <a:latin typeface="Arial"/>
                <a:cs typeface="Arial"/>
              </a:rPr>
              <a:t>. </a:t>
            </a:r>
            <a:r>
              <a:rPr lang="es-ES" dirty="0" err="1">
                <a:latin typeface="Arial"/>
                <a:cs typeface="Arial"/>
              </a:rPr>
              <a:t>All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parameters</a:t>
            </a:r>
            <a:r>
              <a:rPr lang="es-ES" dirty="0">
                <a:latin typeface="Arial"/>
                <a:cs typeface="Arial"/>
              </a:rPr>
              <a:t> are </a:t>
            </a:r>
            <a:r>
              <a:rPr lang="es-ES" dirty="0" err="1">
                <a:latin typeface="Arial"/>
                <a:cs typeface="Arial"/>
              </a:rPr>
              <a:t>then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slightly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updated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>
                <a:latin typeface="Arial"/>
                <a:cs typeface="Arial"/>
              </a:rPr>
              <a:t>in </a:t>
            </a:r>
            <a:r>
              <a:rPr lang="es-ES" dirty="0" err="1">
                <a:latin typeface="Arial"/>
                <a:cs typeface="Arial"/>
              </a:rPr>
              <a:t>the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direction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that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will</a:t>
            </a:r>
            <a:r>
              <a:rPr lang="es-ES" dirty="0">
                <a:latin typeface="Arial"/>
                <a:cs typeface="Arial"/>
              </a:rPr>
              <a:t> favor </a:t>
            </a:r>
            <a:r>
              <a:rPr lang="es-ES" dirty="0" err="1">
                <a:latin typeface="Arial"/>
                <a:cs typeface="Arial"/>
              </a:rPr>
              <a:t>minimization</a:t>
            </a:r>
            <a:r>
              <a:rPr lang="es-ES" dirty="0">
                <a:latin typeface="Arial"/>
                <a:cs typeface="Arial"/>
              </a:rPr>
              <a:t> of </a:t>
            </a:r>
            <a:r>
              <a:rPr lang="es-ES" dirty="0" err="1">
                <a:latin typeface="Arial"/>
                <a:cs typeface="Arial"/>
              </a:rPr>
              <a:t>the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function</a:t>
            </a:r>
            <a:endParaRPr lang="es-ES_tradnl" dirty="0">
              <a:latin typeface="Arial"/>
              <a:cs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Obtaining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prediction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ANN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involves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computing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sequentially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node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called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forward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propagation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0246591C-6FAD-4A1A-8073-8266567019FD}"/>
              </a:ext>
            </a:extLst>
          </p:cNvPr>
          <p:cNvSpPr/>
          <p:nvPr/>
        </p:nvSpPr>
        <p:spPr>
          <a:xfrm>
            <a:off x="1956600" y="5362575"/>
            <a:ext cx="323850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4302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7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Basics of deep learning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215560" y="6509438"/>
            <a:ext cx="28236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latin typeface="Arial"/>
                <a:cs typeface="Arial"/>
              </a:rPr>
              <a:t>(</a:t>
            </a:r>
            <a:r>
              <a:rPr lang="en-US" sz="1200" i="1" dirty="0" err="1">
                <a:latin typeface="Arial"/>
                <a:cs typeface="Arial"/>
              </a:rPr>
              <a:t>Chartrand</a:t>
            </a:r>
            <a:r>
              <a:rPr lang="en-US" sz="1200" i="1" dirty="0">
                <a:latin typeface="Arial"/>
                <a:cs typeface="Arial"/>
              </a:rPr>
              <a:t> et al., </a:t>
            </a:r>
            <a:r>
              <a:rPr lang="en-US" sz="1200" i="1" dirty="0" err="1">
                <a:latin typeface="Arial"/>
                <a:cs typeface="Arial"/>
              </a:rPr>
              <a:t>RadioGraphics</a:t>
            </a:r>
            <a:r>
              <a:rPr lang="en-US" sz="1200" i="1" dirty="0">
                <a:latin typeface="Arial"/>
                <a:cs typeface="Arial"/>
              </a:rPr>
              <a:t> 2017)</a:t>
            </a:r>
            <a:endParaRPr lang="es-ES" sz="1200" i="1" dirty="0">
              <a:latin typeface="Arial"/>
              <a:cs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1D725D2-AF85-4600-9B58-C3AF8E8DB125}"/>
              </a:ext>
            </a:extLst>
          </p:cNvPr>
          <p:cNvSpPr txBox="1"/>
          <p:nvPr/>
        </p:nvSpPr>
        <p:spPr>
          <a:xfrm>
            <a:off x="622878" y="1224571"/>
            <a:ext cx="7621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err="1">
                <a:latin typeface="Arial"/>
                <a:cs typeface="Arial"/>
              </a:rPr>
              <a:t>Convolutional</a:t>
            </a:r>
            <a:r>
              <a:rPr lang="es-ES" dirty="0">
                <a:latin typeface="Arial"/>
                <a:cs typeface="Arial"/>
              </a:rPr>
              <a:t> Neural Networks are a </a:t>
            </a:r>
            <a:r>
              <a:rPr lang="es-ES" dirty="0" err="1">
                <a:latin typeface="Arial"/>
                <a:cs typeface="Arial"/>
              </a:rPr>
              <a:t>subtype</a:t>
            </a:r>
            <a:r>
              <a:rPr lang="es-ES" dirty="0">
                <a:latin typeface="Arial"/>
                <a:cs typeface="Arial"/>
              </a:rPr>
              <a:t> of ANN </a:t>
            </a:r>
            <a:r>
              <a:rPr lang="es-ES" dirty="0" err="1">
                <a:latin typeface="Arial"/>
                <a:cs typeface="Arial"/>
              </a:rPr>
              <a:t>very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efficient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for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image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classification</a:t>
            </a:r>
            <a:r>
              <a:rPr lang="es-ES" dirty="0">
                <a:latin typeface="Arial"/>
                <a:cs typeface="Arial"/>
              </a:rPr>
              <a:t>. </a:t>
            </a:r>
            <a:r>
              <a:rPr lang="es-ES" dirty="0" err="1">
                <a:latin typeface="Arial"/>
                <a:cs typeface="Arial"/>
              </a:rPr>
              <a:t>It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involves</a:t>
            </a:r>
            <a:r>
              <a:rPr lang="es-ES" dirty="0">
                <a:latin typeface="Arial"/>
                <a:cs typeface="Arial"/>
              </a:rPr>
              <a:t> a </a:t>
            </a:r>
            <a:r>
              <a:rPr lang="es-ES" dirty="0" err="1">
                <a:latin typeface="Arial"/>
                <a:cs typeface="Arial"/>
              </a:rPr>
              <a:t>downsampling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smtClean="0">
                <a:latin typeface="Arial"/>
                <a:cs typeface="Arial"/>
              </a:rPr>
              <a:t>(“</a:t>
            </a:r>
            <a:r>
              <a:rPr lang="es-ES" dirty="0" err="1" smtClean="0">
                <a:latin typeface="Arial"/>
                <a:cs typeface="Arial"/>
              </a:rPr>
              <a:t>pooling</a:t>
            </a:r>
            <a:r>
              <a:rPr lang="es-ES" dirty="0" smtClean="0">
                <a:latin typeface="Arial"/>
                <a:cs typeface="Arial"/>
              </a:rPr>
              <a:t>”) </a:t>
            </a:r>
            <a:r>
              <a:rPr lang="es-ES" dirty="0">
                <a:latin typeface="Arial"/>
                <a:cs typeface="Arial"/>
              </a:rPr>
              <a:t>of </a:t>
            </a:r>
            <a:r>
              <a:rPr lang="es-ES" dirty="0" err="1">
                <a:latin typeface="Arial"/>
                <a:cs typeface="Arial"/>
              </a:rPr>
              <a:t>the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image</a:t>
            </a:r>
            <a:r>
              <a:rPr lang="es-ES" dirty="0">
                <a:latin typeface="Arial"/>
                <a:cs typeface="Arial"/>
              </a:rPr>
              <a:t>, </a:t>
            </a:r>
            <a:r>
              <a:rPr lang="es-ES" dirty="0" err="1">
                <a:latin typeface="Arial"/>
                <a:cs typeface="Arial"/>
              </a:rPr>
              <a:t>by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keeping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only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the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richer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information</a:t>
            </a:r>
            <a:r>
              <a:rPr lang="es-ES" dirty="0">
                <a:latin typeface="Arial"/>
                <a:cs typeface="Arial"/>
              </a:rPr>
              <a:t> of </a:t>
            </a:r>
            <a:r>
              <a:rPr lang="es-ES" dirty="0" err="1">
                <a:latin typeface="Arial"/>
                <a:cs typeface="Arial"/>
              </a:rPr>
              <a:t>the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structure</a:t>
            </a:r>
            <a:r>
              <a:rPr lang="es-ES" dirty="0">
                <a:latin typeface="Arial"/>
                <a:cs typeface="Arial"/>
              </a:rPr>
              <a:t> of </a:t>
            </a:r>
            <a:r>
              <a:rPr lang="es-ES" dirty="0" err="1">
                <a:latin typeface="Arial"/>
                <a:cs typeface="Arial"/>
              </a:rPr>
              <a:t>interest</a:t>
            </a:r>
            <a:r>
              <a:rPr lang="es-ES" dirty="0">
                <a:latin typeface="Arial"/>
                <a:cs typeface="Arial"/>
              </a:rPr>
              <a:t>. </a:t>
            </a:r>
            <a:r>
              <a:rPr lang="es-ES" dirty="0" err="1">
                <a:latin typeface="Arial"/>
                <a:cs typeface="Arial"/>
              </a:rPr>
              <a:t>This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way</a:t>
            </a:r>
            <a:r>
              <a:rPr lang="es-ES" dirty="0">
                <a:latin typeface="Arial"/>
                <a:cs typeface="Arial"/>
              </a:rPr>
              <a:t>, </a:t>
            </a:r>
            <a:r>
              <a:rPr lang="es-ES" dirty="0" err="1">
                <a:latin typeface="Arial"/>
                <a:cs typeface="Arial"/>
              </a:rPr>
              <a:t>memory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requirements</a:t>
            </a:r>
            <a:r>
              <a:rPr lang="es-ES" dirty="0">
                <a:latin typeface="Arial"/>
                <a:cs typeface="Arial"/>
              </a:rPr>
              <a:t> are </a:t>
            </a:r>
            <a:r>
              <a:rPr lang="es-ES" dirty="0" err="1">
                <a:latin typeface="Arial"/>
                <a:cs typeface="Arial"/>
              </a:rPr>
              <a:t>drastically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reduced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0246591C-6FAD-4A1A-8073-8266567019FD}"/>
              </a:ext>
            </a:extLst>
          </p:cNvPr>
          <p:cNvSpPr/>
          <p:nvPr/>
        </p:nvSpPr>
        <p:spPr>
          <a:xfrm>
            <a:off x="1771650" y="5362575"/>
            <a:ext cx="323850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Marcador de posición de imagen 5" descr="rg.2017170077">
            <a:extLst>
              <a:ext uri="{FF2B5EF4-FFF2-40B4-BE49-F238E27FC236}">
                <a16:creationId xmlns:a16="http://schemas.microsoft.com/office/drawing/2014/main" xmlns="" id="{CC032EA0-0D9C-4584-8383-DF93746B6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2113" y="2840795"/>
            <a:ext cx="5905279" cy="316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34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850700"/>
            <a:ext cx="9144000" cy="6007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" t="9094" r="1" b="5958"/>
          <a:stretch/>
        </p:blipFill>
        <p:spPr bwMode="auto">
          <a:xfrm>
            <a:off x="6645118" y="5564681"/>
            <a:ext cx="1815314" cy="11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4 CuadroTexto"/>
          <p:cNvSpPr txBox="1">
            <a:spLocks noChangeArrowheads="1"/>
          </p:cNvSpPr>
          <p:nvPr/>
        </p:nvSpPr>
        <p:spPr bwMode="auto">
          <a:xfrm rot="16200000">
            <a:off x="5789623" y="5955794"/>
            <a:ext cx="1184873" cy="30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Spectroscopy</a:t>
            </a:r>
            <a:endParaRPr kumimoji="0" lang="es-ES" altLang="es-ES" sz="14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23" name="7 CuadroTexto"/>
          <p:cNvSpPr txBox="1">
            <a:spLocks noChangeArrowheads="1"/>
          </p:cNvSpPr>
          <p:nvPr/>
        </p:nvSpPr>
        <p:spPr bwMode="auto">
          <a:xfrm>
            <a:off x="352097" y="894802"/>
            <a:ext cx="23462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Lesion</a:t>
            </a:r>
            <a:r>
              <a:rPr kumimoji="0" lang="es-ES_tradnl" alt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 load and </a:t>
            </a:r>
            <a:r>
              <a:rPr kumimoji="0" lang="es-ES_tradnl" alt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new </a:t>
            </a:r>
            <a:r>
              <a:rPr kumimoji="0" lang="es-ES_tradnl" alt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lesions</a:t>
            </a:r>
            <a:endParaRPr kumimoji="0" lang="es-ES" alt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24" name="15 CuadroTexto"/>
          <p:cNvSpPr txBox="1">
            <a:spLocks noChangeArrowheads="1"/>
          </p:cNvSpPr>
          <p:nvPr/>
        </p:nvSpPr>
        <p:spPr bwMode="auto">
          <a:xfrm rot="16200000">
            <a:off x="5603358" y="4450394"/>
            <a:ext cx="1302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BOLD         (task, resting)</a:t>
            </a:r>
            <a:endParaRPr kumimoji="0" lang="es-ES" altLang="es-ES" sz="1400" b="1" i="1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26" name="23 CuadroTexto"/>
          <p:cNvSpPr txBox="1">
            <a:spLocks noChangeArrowheads="1"/>
          </p:cNvSpPr>
          <p:nvPr/>
        </p:nvSpPr>
        <p:spPr bwMode="auto">
          <a:xfrm rot="16200000">
            <a:off x="2939699" y="4585265"/>
            <a:ext cx="14121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Susceptibility-w </a:t>
            </a:r>
            <a:endParaRPr kumimoji="0" lang="es-ES" altLang="es-ES" sz="14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pic>
        <p:nvPicPr>
          <p:cNvPr id="38" name="Picture 4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6" r="945" b="4784"/>
          <a:stretch/>
        </p:blipFill>
        <p:spPr bwMode="auto">
          <a:xfrm>
            <a:off x="456575" y="4241213"/>
            <a:ext cx="2965089" cy="11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576" y="5505852"/>
            <a:ext cx="953358" cy="124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24 CuadroTexto"/>
          <p:cNvSpPr txBox="1">
            <a:spLocks noChangeArrowheads="1"/>
          </p:cNvSpPr>
          <p:nvPr/>
        </p:nvSpPr>
        <p:spPr bwMode="auto">
          <a:xfrm>
            <a:off x="3943767" y="3894709"/>
            <a:ext cx="16363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Iron</a:t>
            </a:r>
            <a:r>
              <a:rPr kumimoji="0" lang="es-ES_tradnl" alt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 rings </a:t>
            </a:r>
            <a:r>
              <a:rPr kumimoji="0" lang="es-ES_tradnl" alt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and </a:t>
            </a:r>
            <a:r>
              <a:rPr kumimoji="0" lang="es-ES_tradnl" alt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veins</a:t>
            </a:r>
            <a:endParaRPr kumimoji="0" lang="es-ES" alt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pic>
        <p:nvPicPr>
          <p:cNvPr id="58" name="Imagen 11" descr="Figure2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3" t="37239" r="12949" b="36461"/>
          <a:stretch/>
        </p:blipFill>
        <p:spPr bwMode="auto">
          <a:xfrm>
            <a:off x="6519286" y="4162355"/>
            <a:ext cx="2085162" cy="121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CuadroTexto 91"/>
          <p:cNvSpPr txBox="1">
            <a:spLocks noChangeArrowheads="1"/>
          </p:cNvSpPr>
          <p:nvPr/>
        </p:nvSpPr>
        <p:spPr bwMode="auto">
          <a:xfrm>
            <a:off x="5421442" y="2780928"/>
            <a:ext cx="3471038" cy="86177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NON-CONVENTIONAL SEQUENCES</a:t>
            </a:r>
            <a:endParaRPr kumimoji="0" lang="es-ES" altLang="es-E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alt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longer acquisition times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alt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not available in all scanners</a:t>
            </a: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61" name="17 CuadroTexto"/>
          <p:cNvSpPr txBox="1">
            <a:spLocks noChangeArrowheads="1"/>
          </p:cNvSpPr>
          <p:nvPr/>
        </p:nvSpPr>
        <p:spPr bwMode="auto">
          <a:xfrm rot="16200000">
            <a:off x="3875296" y="1616890"/>
            <a:ext cx="8370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3D T1-w </a:t>
            </a:r>
            <a:endParaRPr kumimoji="0" lang="es-ES" altLang="es-ES" sz="14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62" name="7 CuadroTexto"/>
          <p:cNvSpPr txBox="1">
            <a:spLocks noChangeArrowheads="1"/>
          </p:cNvSpPr>
          <p:nvPr/>
        </p:nvSpPr>
        <p:spPr bwMode="auto">
          <a:xfrm rot="16200000">
            <a:off x="-404444" y="1676497"/>
            <a:ext cx="14112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T2-w (PD, FLAIR)</a:t>
            </a:r>
            <a:endParaRPr kumimoji="0" lang="es-ES" altLang="es-ES" sz="14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64" name="15 CuadroTexto"/>
          <p:cNvSpPr txBox="1">
            <a:spLocks noChangeArrowheads="1"/>
          </p:cNvSpPr>
          <p:nvPr/>
        </p:nvSpPr>
        <p:spPr bwMode="auto">
          <a:xfrm>
            <a:off x="6632170" y="3913311"/>
            <a:ext cx="15402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Neuronal </a:t>
            </a:r>
            <a:r>
              <a:rPr kumimoji="0" lang="es-ES_tradnl" altLang="es-ES" sz="14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function</a:t>
            </a:r>
            <a:endParaRPr kumimoji="0" lang="es-ES" altLang="es-ES" sz="14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pic>
        <p:nvPicPr>
          <p:cNvPr id="65" name="A_halfwayto_B_render_rotated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33" t="11446" r="19298" b="4943"/>
          <a:stretch/>
        </p:blipFill>
        <p:spPr bwMode="auto">
          <a:xfrm>
            <a:off x="7812360" y="1317536"/>
            <a:ext cx="1014516" cy="124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6" name="17 CuadroTexto"/>
          <p:cNvSpPr txBox="1">
            <a:spLocks noChangeArrowheads="1"/>
          </p:cNvSpPr>
          <p:nvPr/>
        </p:nvSpPr>
        <p:spPr bwMode="auto">
          <a:xfrm>
            <a:off x="7977611" y="986504"/>
            <a:ext cx="576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PBVC</a:t>
            </a:r>
            <a:endParaRPr kumimoji="0" lang="es-ES" altLang="es-ES" sz="14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pic>
        <p:nvPicPr>
          <p:cNvPr id="72" name="Imagen 71" descr="Seth MRI 1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1" r="49933" b="11202"/>
          <a:stretch/>
        </p:blipFill>
        <p:spPr>
          <a:xfrm>
            <a:off x="539552" y="5516382"/>
            <a:ext cx="1049897" cy="1162635"/>
          </a:xfrm>
          <a:prstGeom prst="rect">
            <a:avLst/>
          </a:prstGeom>
        </p:spPr>
      </p:pic>
      <p:pic>
        <p:nvPicPr>
          <p:cNvPr id="73" name="Imagen 7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5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37" t="41857" r="39584" b="41476"/>
          <a:stretch/>
        </p:blipFill>
        <p:spPr>
          <a:xfrm>
            <a:off x="1691680" y="5613033"/>
            <a:ext cx="1319967" cy="1063864"/>
          </a:xfrm>
          <a:prstGeom prst="rect">
            <a:avLst/>
          </a:prstGeom>
          <a:ln>
            <a:noFill/>
          </a:ln>
        </p:spPr>
      </p:pic>
      <p:pic>
        <p:nvPicPr>
          <p:cNvPr id="79" name="3 Imagen">
            <a:extLst>
              <a:ext uri="{FF2B5EF4-FFF2-40B4-BE49-F238E27FC236}">
                <a16:creationId xmlns="" xmlns:a16="http://schemas.microsoft.com/office/drawing/2014/main" id="{8406C028-DFE4-418F-A9EB-9AD3C0BACC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791" y="4222102"/>
            <a:ext cx="2000353" cy="1164783"/>
          </a:xfrm>
          <a:prstGeom prst="rect">
            <a:avLst/>
          </a:prstGeom>
          <a:ln>
            <a:noFill/>
          </a:ln>
          <a:effectLst/>
        </p:spPr>
      </p:pic>
      <p:sp>
        <p:nvSpPr>
          <p:cNvPr id="81" name="CuadroTexto 91">
            <a:extLst>
              <a:ext uri="{FF2B5EF4-FFF2-40B4-BE49-F238E27FC236}">
                <a16:creationId xmlns="" xmlns:a16="http://schemas.microsoft.com/office/drawing/2014/main" id="{63C42224-034E-4C71-96CB-AB9170082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783250"/>
            <a:ext cx="2868833" cy="86177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CONVENTIONAL SEQUENCES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alt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short acquisition times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alt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available in all scanners</a:t>
            </a:r>
          </a:p>
        </p:txBody>
      </p:sp>
      <p:pic>
        <p:nvPicPr>
          <p:cNvPr id="86" name="Marcador de posición de imagen 5" descr="New_lesions_AJNR2016.pdf - Adobe Acrobat Reader DC">
            <a:extLst>
              <a:ext uri="{FF2B5EF4-FFF2-40B4-BE49-F238E27FC236}">
                <a16:creationId xmlns="" xmlns:a16="http://schemas.microsoft.com/office/drawing/2014/main" id="{C6A0EEE3-067C-4C3D-9E29-09CE64934B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5207" y="1282266"/>
            <a:ext cx="1010824" cy="1214030"/>
          </a:xfrm>
          <a:prstGeom prst="rect">
            <a:avLst/>
          </a:prstGeom>
        </p:spPr>
      </p:pic>
      <p:sp>
        <p:nvSpPr>
          <p:cNvPr id="87" name="27 CuadroTexto">
            <a:extLst>
              <a:ext uri="{FF2B5EF4-FFF2-40B4-BE49-F238E27FC236}">
                <a16:creationId xmlns="" xmlns:a16="http://schemas.microsoft.com/office/drawing/2014/main" id="{C4FC387C-A870-4342-A4B2-E1DA8C10FB0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34416" y="4627240"/>
            <a:ext cx="8961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1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Diffusion</a:t>
            </a:r>
            <a:r>
              <a:rPr kumimoji="0" lang="es-ES_tradnl" altLang="es-ES" sz="1400" b="1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 </a:t>
            </a:r>
            <a:endParaRPr kumimoji="0" lang="es-ES" altLang="es-ES" sz="14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88" name="23 CuadroTexto">
            <a:extLst>
              <a:ext uri="{FF2B5EF4-FFF2-40B4-BE49-F238E27FC236}">
                <a16:creationId xmlns="" xmlns:a16="http://schemas.microsoft.com/office/drawing/2014/main" id="{740BC908-E8EC-4771-B871-D537707C346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1778" y="5875848"/>
            <a:ext cx="5140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PSIR</a:t>
            </a:r>
            <a:endParaRPr kumimoji="0" lang="es-ES" altLang="es-ES" sz="14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9579D476-1C3C-4CE5-A021-8EFB53C68141}"/>
              </a:ext>
            </a:extLst>
          </p:cNvPr>
          <p:cNvSpPr/>
          <p:nvPr/>
        </p:nvSpPr>
        <p:spPr>
          <a:xfrm>
            <a:off x="686355" y="3933056"/>
            <a:ext cx="25030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Axonal and/or myelin integrity</a:t>
            </a:r>
            <a:endParaRPr kumimoji="0" lang="es-ES" altLang="es-ES" sz="14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90" name="23 CuadroTexto">
            <a:extLst>
              <a:ext uri="{FF2B5EF4-FFF2-40B4-BE49-F238E27FC236}">
                <a16:creationId xmlns="" xmlns:a16="http://schemas.microsoft.com/office/drawing/2014/main" id="{BCF69473-C999-4E3A-8B06-10E04FA6D1E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948263" y="5943811"/>
            <a:ext cx="5309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MTR</a:t>
            </a:r>
            <a:endParaRPr kumimoji="0" lang="es-ES" altLang="es-ES" sz="14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381ADC25-7060-4F5E-A86E-E6C21174B0EA}"/>
              </a:ext>
            </a:extLst>
          </p:cNvPr>
          <p:cNvSpPr/>
          <p:nvPr/>
        </p:nvSpPr>
        <p:spPr>
          <a:xfrm rot="16200000">
            <a:off x="4120310" y="5872905"/>
            <a:ext cx="10847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Perfusion (ASL, DCE )</a:t>
            </a:r>
            <a:endParaRPr kumimoji="0" lang="es-ES" altLang="es-ES" sz="14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pic>
        <p:nvPicPr>
          <p:cNvPr id="91" name="Marcador de posición de imagen 5" descr="mricron32.exe - D:\share\Ariadna_TFG\precised\MPRAGE\cr_precised_199_MPRAGE.nii.gz">
            <a:extLst>
              <a:ext uri="{FF2B5EF4-FFF2-40B4-BE49-F238E27FC236}">
                <a16:creationId xmlns="" xmlns:a16="http://schemas.microsoft.com/office/drawing/2014/main" id="{5CBFDC35-DAE3-466D-8324-C7E6028BF7C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4301" b="5143"/>
          <a:stretch/>
        </p:blipFill>
        <p:spPr>
          <a:xfrm>
            <a:off x="4924302" y="5548168"/>
            <a:ext cx="1085673" cy="1265208"/>
          </a:xfrm>
          <a:prstGeom prst="rect">
            <a:avLst/>
          </a:prstGeom>
        </p:spPr>
      </p:pic>
      <p:sp>
        <p:nvSpPr>
          <p:cNvPr id="35" name="30 CuadroTexto"/>
          <p:cNvSpPr txBox="1">
            <a:spLocks noChangeArrowheads="1"/>
          </p:cNvSpPr>
          <p:nvPr/>
        </p:nvSpPr>
        <p:spPr bwMode="auto">
          <a:xfrm>
            <a:off x="4251618" y="5343536"/>
            <a:ext cx="20485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         Blood Flow/volume</a:t>
            </a:r>
            <a:endParaRPr kumimoji="0" lang="es-ES" altLang="es-ES" sz="14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22" name="5 CuadroTexto"/>
          <p:cNvSpPr txBox="1">
            <a:spLocks noChangeArrowheads="1"/>
          </p:cNvSpPr>
          <p:nvPr/>
        </p:nvSpPr>
        <p:spPr bwMode="auto">
          <a:xfrm>
            <a:off x="6361340" y="5289360"/>
            <a:ext cx="2171100" cy="30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Metabolites</a:t>
            </a:r>
            <a:r>
              <a:rPr kumimoji="0" lang="es-ES_tradnl" alt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 </a:t>
            </a:r>
            <a:r>
              <a:rPr kumimoji="0" lang="es-ES_tradnl" altLang="es-ES" sz="14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concentration</a:t>
            </a:r>
            <a:endParaRPr kumimoji="0" lang="es-ES" altLang="es-ES" sz="14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F1CAB643-8F89-42CE-976F-D50838F7C1C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6813" r="21614"/>
          <a:stretch/>
        </p:blipFill>
        <p:spPr>
          <a:xfrm>
            <a:off x="6673492" y="1234071"/>
            <a:ext cx="922844" cy="1402841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="" xmlns:a16="http://schemas.microsoft.com/office/drawing/2014/main" id="{963B4B90-7FE1-4954-BEED-C4E2BA7C674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1766" t="56255" r="42125" b="28824"/>
          <a:stretch/>
        </p:blipFill>
        <p:spPr>
          <a:xfrm>
            <a:off x="4427984" y="1427590"/>
            <a:ext cx="1178053" cy="734490"/>
          </a:xfrm>
          <a:prstGeom prst="rect">
            <a:avLst/>
          </a:prstGeom>
        </p:spPr>
      </p:pic>
      <p:pic>
        <p:nvPicPr>
          <p:cNvPr id="82" name="Imagen 81">
            <a:extLst>
              <a:ext uri="{FF2B5EF4-FFF2-40B4-BE49-F238E27FC236}">
                <a16:creationId xmlns="" xmlns:a16="http://schemas.microsoft.com/office/drawing/2014/main" id="{C48C0DA9-A1FB-4C51-B3A3-C2911A960A9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6" r="31189" b="21129"/>
          <a:stretch/>
        </p:blipFill>
        <p:spPr>
          <a:xfrm>
            <a:off x="3432883" y="2456629"/>
            <a:ext cx="1715181" cy="1476427"/>
          </a:xfrm>
          <a:prstGeom prst="rect">
            <a:avLst/>
          </a:prstGeom>
        </p:spPr>
      </p:pic>
      <p:pic>
        <p:nvPicPr>
          <p:cNvPr id="48" name="Picture 4" descr="gd-con-roi">
            <a:extLst>
              <a:ext uri="{FF2B5EF4-FFF2-40B4-BE49-F238E27FC236}">
                <a16:creationId xmlns="" xmlns:a16="http://schemas.microsoft.com/office/drawing/2014/main" id="{7AFE1292-E447-4CE1-AD7E-62BCBFE4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lum bright="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6" t="5290" r="5225" b="4434"/>
          <a:stretch>
            <a:fillRect/>
          </a:stretch>
        </p:blipFill>
        <p:spPr bwMode="auto">
          <a:xfrm>
            <a:off x="3049624" y="1261822"/>
            <a:ext cx="963154" cy="115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Marcador de posición de imagen 5" descr="mricron32.exe - D:\share\t1t2_t1flair\optimum\05\wemt2w.nii">
            <a:extLst>
              <a:ext uri="{FF2B5EF4-FFF2-40B4-BE49-F238E27FC236}">
                <a16:creationId xmlns="" xmlns:a16="http://schemas.microsoft.com/office/drawing/2014/main" id="{ACC0C751-A904-41F7-AF25-58E4CE7B76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235" y="1275889"/>
            <a:ext cx="1075429" cy="126178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60469849-2B14-4C53-A680-0FDE4A0F921F}"/>
              </a:ext>
            </a:extLst>
          </p:cNvPr>
          <p:cNvSpPr/>
          <p:nvPr/>
        </p:nvSpPr>
        <p:spPr>
          <a:xfrm>
            <a:off x="4716016" y="915181"/>
            <a:ext cx="27099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Regional volumes/thickness/area </a:t>
            </a:r>
            <a:endParaRPr kumimoji="0" lang="es-ES" altLang="es-ES" sz="14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52" name="17 CuadroTexto">
            <a:extLst>
              <a:ext uri="{FF2B5EF4-FFF2-40B4-BE49-F238E27FC236}">
                <a16:creationId xmlns="" xmlns:a16="http://schemas.microsoft.com/office/drawing/2014/main" id="{9E42B7B2-7972-4EA2-825A-51FB93D97FA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330034" y="1683298"/>
            <a:ext cx="9348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T1-w Gad </a:t>
            </a:r>
            <a:endParaRPr kumimoji="0" lang="es-ES" altLang="es-ES" sz="14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53" name="7 CuadroTexto">
            <a:extLst>
              <a:ext uri="{FF2B5EF4-FFF2-40B4-BE49-F238E27FC236}">
                <a16:creationId xmlns="" xmlns:a16="http://schemas.microsoft.com/office/drawing/2014/main" id="{332856DC-ED38-4D2C-8B60-E22628B84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1711" y="937369"/>
            <a:ext cx="12474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Lesion activity</a:t>
            </a:r>
            <a:endParaRPr kumimoji="0" lang="es-ES" alt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8" name="Triángulo isósceles 7">
            <a:extLst>
              <a:ext uri="{FF2B5EF4-FFF2-40B4-BE49-F238E27FC236}">
                <a16:creationId xmlns="" xmlns:a16="http://schemas.microsoft.com/office/drawing/2014/main" id="{5F5B6632-2359-48F3-BF57-BC3AB5478879}"/>
              </a:ext>
            </a:extLst>
          </p:cNvPr>
          <p:cNvSpPr/>
          <p:nvPr/>
        </p:nvSpPr>
        <p:spPr>
          <a:xfrm>
            <a:off x="260552" y="2625258"/>
            <a:ext cx="2841989" cy="155670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riángulo isósceles 53">
            <a:extLst>
              <a:ext uri="{FF2B5EF4-FFF2-40B4-BE49-F238E27FC236}">
                <a16:creationId xmlns="" xmlns:a16="http://schemas.microsoft.com/office/drawing/2014/main" id="{3742AFE4-F7E1-4A86-8A79-23665F70A151}"/>
              </a:ext>
            </a:extLst>
          </p:cNvPr>
          <p:cNvSpPr/>
          <p:nvPr/>
        </p:nvSpPr>
        <p:spPr>
          <a:xfrm flipV="1">
            <a:off x="5423746" y="3636554"/>
            <a:ext cx="3403130" cy="155670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5" name="Marcador de posición de imagen 5" descr="mricron32.exe - D:\share\t1t2_t1flair\optimum\05\wemt1w.nii">
            <a:extLst>
              <a:ext uri="{FF2B5EF4-FFF2-40B4-BE49-F238E27FC236}">
                <a16:creationId xmlns="" xmlns:a16="http://schemas.microsoft.com/office/drawing/2014/main" id="{917B3848-8D65-435B-A426-66A76AC937B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5744" y="1261822"/>
            <a:ext cx="1036426" cy="1227103"/>
          </a:xfrm>
          <a:prstGeom prst="rect">
            <a:avLst/>
          </a:prstGeom>
        </p:spPr>
      </p:pic>
      <p:sp>
        <p:nvSpPr>
          <p:cNvPr id="50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Machine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51" name="Rectángulo 50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3249172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850700"/>
            <a:ext cx="9144000" cy="6007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" t="9094" r="1" b="5958"/>
          <a:stretch/>
        </p:blipFill>
        <p:spPr bwMode="auto">
          <a:xfrm>
            <a:off x="6645118" y="5564681"/>
            <a:ext cx="1815314" cy="11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4 CuadroTexto"/>
          <p:cNvSpPr txBox="1">
            <a:spLocks noChangeArrowheads="1"/>
          </p:cNvSpPr>
          <p:nvPr/>
        </p:nvSpPr>
        <p:spPr bwMode="auto">
          <a:xfrm rot="16200000">
            <a:off x="5789623" y="5955794"/>
            <a:ext cx="1184873" cy="30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Spectroscopy</a:t>
            </a:r>
            <a:endParaRPr kumimoji="0" lang="es-ES" altLang="es-ES" sz="14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23" name="7 CuadroTexto"/>
          <p:cNvSpPr txBox="1">
            <a:spLocks noChangeArrowheads="1"/>
          </p:cNvSpPr>
          <p:nvPr/>
        </p:nvSpPr>
        <p:spPr bwMode="auto">
          <a:xfrm>
            <a:off x="352097" y="894802"/>
            <a:ext cx="23462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Lesion</a:t>
            </a:r>
            <a:r>
              <a:rPr kumimoji="0" lang="es-ES_tradnl" alt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 load and </a:t>
            </a:r>
            <a:r>
              <a:rPr kumimoji="0" lang="es-ES_tradnl" alt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new </a:t>
            </a:r>
            <a:r>
              <a:rPr kumimoji="0" lang="es-ES_tradnl" alt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lesions</a:t>
            </a:r>
            <a:endParaRPr kumimoji="0" lang="es-ES" alt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24" name="15 CuadroTexto"/>
          <p:cNvSpPr txBox="1">
            <a:spLocks noChangeArrowheads="1"/>
          </p:cNvSpPr>
          <p:nvPr/>
        </p:nvSpPr>
        <p:spPr bwMode="auto">
          <a:xfrm rot="16200000">
            <a:off x="5603358" y="4450394"/>
            <a:ext cx="1302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BOLD         (task, resting)</a:t>
            </a:r>
            <a:endParaRPr kumimoji="0" lang="es-ES" altLang="es-ES" sz="1400" b="1" i="1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26" name="23 CuadroTexto"/>
          <p:cNvSpPr txBox="1">
            <a:spLocks noChangeArrowheads="1"/>
          </p:cNvSpPr>
          <p:nvPr/>
        </p:nvSpPr>
        <p:spPr bwMode="auto">
          <a:xfrm rot="16200000">
            <a:off x="2939699" y="4585265"/>
            <a:ext cx="14121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Susceptibility-w </a:t>
            </a:r>
            <a:endParaRPr kumimoji="0" lang="es-ES" altLang="es-ES" sz="14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pic>
        <p:nvPicPr>
          <p:cNvPr id="38" name="Picture 4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6" r="945" b="4784"/>
          <a:stretch/>
        </p:blipFill>
        <p:spPr bwMode="auto">
          <a:xfrm>
            <a:off x="456575" y="4241213"/>
            <a:ext cx="2965089" cy="11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576" y="5505852"/>
            <a:ext cx="953358" cy="124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24 CuadroTexto"/>
          <p:cNvSpPr txBox="1">
            <a:spLocks noChangeArrowheads="1"/>
          </p:cNvSpPr>
          <p:nvPr/>
        </p:nvSpPr>
        <p:spPr bwMode="auto">
          <a:xfrm>
            <a:off x="3943767" y="3894709"/>
            <a:ext cx="16363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Iron</a:t>
            </a:r>
            <a:r>
              <a:rPr kumimoji="0" lang="es-ES_tradnl" alt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 rings </a:t>
            </a:r>
            <a:r>
              <a:rPr kumimoji="0" lang="es-ES_tradnl" alt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and </a:t>
            </a:r>
            <a:r>
              <a:rPr kumimoji="0" lang="es-ES_tradnl" alt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veins</a:t>
            </a:r>
            <a:endParaRPr kumimoji="0" lang="es-ES" alt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pic>
        <p:nvPicPr>
          <p:cNvPr id="58" name="Imagen 11" descr="Figure2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3" t="37239" r="12949" b="36461"/>
          <a:stretch/>
        </p:blipFill>
        <p:spPr bwMode="auto">
          <a:xfrm>
            <a:off x="6519286" y="4162355"/>
            <a:ext cx="2085162" cy="121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CuadroTexto 91"/>
          <p:cNvSpPr txBox="1">
            <a:spLocks noChangeArrowheads="1"/>
          </p:cNvSpPr>
          <p:nvPr/>
        </p:nvSpPr>
        <p:spPr bwMode="auto">
          <a:xfrm>
            <a:off x="5421442" y="2780928"/>
            <a:ext cx="3471038" cy="86177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NON-CONVENTIONAL SEQUENCES</a:t>
            </a:r>
            <a:endParaRPr kumimoji="0" lang="es-ES" altLang="es-E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alt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longer acquisition times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alt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not available in all scanners</a:t>
            </a: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61" name="17 CuadroTexto"/>
          <p:cNvSpPr txBox="1">
            <a:spLocks noChangeArrowheads="1"/>
          </p:cNvSpPr>
          <p:nvPr/>
        </p:nvSpPr>
        <p:spPr bwMode="auto">
          <a:xfrm rot="16200000">
            <a:off x="3875296" y="1616890"/>
            <a:ext cx="8370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3D T1-w </a:t>
            </a:r>
            <a:endParaRPr kumimoji="0" lang="es-ES" altLang="es-ES" sz="14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62" name="7 CuadroTexto"/>
          <p:cNvSpPr txBox="1">
            <a:spLocks noChangeArrowheads="1"/>
          </p:cNvSpPr>
          <p:nvPr/>
        </p:nvSpPr>
        <p:spPr bwMode="auto">
          <a:xfrm rot="16200000">
            <a:off x="-404444" y="1676497"/>
            <a:ext cx="14112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T2-w (PD, FLAIR)</a:t>
            </a:r>
            <a:endParaRPr kumimoji="0" lang="es-ES" altLang="es-ES" sz="14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64" name="15 CuadroTexto"/>
          <p:cNvSpPr txBox="1">
            <a:spLocks noChangeArrowheads="1"/>
          </p:cNvSpPr>
          <p:nvPr/>
        </p:nvSpPr>
        <p:spPr bwMode="auto">
          <a:xfrm>
            <a:off x="6632170" y="3913311"/>
            <a:ext cx="15402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Neuronal </a:t>
            </a:r>
            <a:r>
              <a:rPr kumimoji="0" lang="es-ES_tradnl" altLang="es-ES" sz="14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function</a:t>
            </a:r>
            <a:endParaRPr kumimoji="0" lang="es-ES" altLang="es-ES" sz="14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pic>
        <p:nvPicPr>
          <p:cNvPr id="65" name="A_halfwayto_B_render_rotated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33" t="11446" r="19298" b="4943"/>
          <a:stretch/>
        </p:blipFill>
        <p:spPr bwMode="auto">
          <a:xfrm>
            <a:off x="7812360" y="1317536"/>
            <a:ext cx="1014516" cy="124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6" name="17 CuadroTexto"/>
          <p:cNvSpPr txBox="1">
            <a:spLocks noChangeArrowheads="1"/>
          </p:cNvSpPr>
          <p:nvPr/>
        </p:nvSpPr>
        <p:spPr bwMode="auto">
          <a:xfrm>
            <a:off x="7977611" y="986504"/>
            <a:ext cx="576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PBVC</a:t>
            </a:r>
            <a:endParaRPr kumimoji="0" lang="es-ES" altLang="es-ES" sz="14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pic>
        <p:nvPicPr>
          <p:cNvPr id="72" name="Imagen 71" descr="Seth MRI 1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1" r="49933" b="11202"/>
          <a:stretch/>
        </p:blipFill>
        <p:spPr>
          <a:xfrm>
            <a:off x="539552" y="5516382"/>
            <a:ext cx="1049897" cy="1162635"/>
          </a:xfrm>
          <a:prstGeom prst="rect">
            <a:avLst/>
          </a:prstGeom>
        </p:spPr>
      </p:pic>
      <p:pic>
        <p:nvPicPr>
          <p:cNvPr id="73" name="Imagen 7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5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37" t="41857" r="39584" b="41476"/>
          <a:stretch/>
        </p:blipFill>
        <p:spPr>
          <a:xfrm>
            <a:off x="1691680" y="5613033"/>
            <a:ext cx="1319967" cy="1063864"/>
          </a:xfrm>
          <a:prstGeom prst="rect">
            <a:avLst/>
          </a:prstGeom>
          <a:ln>
            <a:noFill/>
          </a:ln>
        </p:spPr>
      </p:pic>
      <p:pic>
        <p:nvPicPr>
          <p:cNvPr id="79" name="3 Imagen">
            <a:extLst>
              <a:ext uri="{FF2B5EF4-FFF2-40B4-BE49-F238E27FC236}">
                <a16:creationId xmlns="" xmlns:a16="http://schemas.microsoft.com/office/drawing/2014/main" id="{8406C028-DFE4-418F-A9EB-9AD3C0BACC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791" y="4222102"/>
            <a:ext cx="2000353" cy="1164783"/>
          </a:xfrm>
          <a:prstGeom prst="rect">
            <a:avLst/>
          </a:prstGeom>
          <a:ln>
            <a:noFill/>
          </a:ln>
          <a:effectLst/>
        </p:spPr>
      </p:pic>
      <p:sp>
        <p:nvSpPr>
          <p:cNvPr id="81" name="CuadroTexto 91">
            <a:extLst>
              <a:ext uri="{FF2B5EF4-FFF2-40B4-BE49-F238E27FC236}">
                <a16:creationId xmlns="" xmlns:a16="http://schemas.microsoft.com/office/drawing/2014/main" id="{63C42224-034E-4C71-96CB-AB9170082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783250"/>
            <a:ext cx="2868833" cy="86177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CONVENTIONAL SEQUENCES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alt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short acquisition times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alt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available in all scanners</a:t>
            </a:r>
          </a:p>
        </p:txBody>
      </p:sp>
      <p:pic>
        <p:nvPicPr>
          <p:cNvPr id="86" name="Marcador de posición de imagen 5" descr="New_lesions_AJNR2016.pdf - Adobe Acrobat Reader DC">
            <a:extLst>
              <a:ext uri="{FF2B5EF4-FFF2-40B4-BE49-F238E27FC236}">
                <a16:creationId xmlns="" xmlns:a16="http://schemas.microsoft.com/office/drawing/2014/main" id="{C6A0EEE3-067C-4C3D-9E29-09CE64934B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5207" y="1282266"/>
            <a:ext cx="1010824" cy="1214030"/>
          </a:xfrm>
          <a:prstGeom prst="rect">
            <a:avLst/>
          </a:prstGeom>
        </p:spPr>
      </p:pic>
      <p:sp>
        <p:nvSpPr>
          <p:cNvPr id="87" name="27 CuadroTexto">
            <a:extLst>
              <a:ext uri="{FF2B5EF4-FFF2-40B4-BE49-F238E27FC236}">
                <a16:creationId xmlns="" xmlns:a16="http://schemas.microsoft.com/office/drawing/2014/main" id="{C4FC387C-A870-4342-A4B2-E1DA8C10FB0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34416" y="4627240"/>
            <a:ext cx="8961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1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Diffusion</a:t>
            </a:r>
            <a:r>
              <a:rPr kumimoji="0" lang="es-ES_tradnl" altLang="es-ES" sz="1400" b="1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 </a:t>
            </a:r>
            <a:endParaRPr kumimoji="0" lang="es-ES" altLang="es-ES" sz="14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88" name="23 CuadroTexto">
            <a:extLst>
              <a:ext uri="{FF2B5EF4-FFF2-40B4-BE49-F238E27FC236}">
                <a16:creationId xmlns="" xmlns:a16="http://schemas.microsoft.com/office/drawing/2014/main" id="{740BC908-E8EC-4771-B871-D537707C346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1778" y="5875848"/>
            <a:ext cx="5140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PSIR</a:t>
            </a:r>
            <a:endParaRPr kumimoji="0" lang="es-ES" altLang="es-ES" sz="14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9579D476-1C3C-4CE5-A021-8EFB53C68141}"/>
              </a:ext>
            </a:extLst>
          </p:cNvPr>
          <p:cNvSpPr/>
          <p:nvPr/>
        </p:nvSpPr>
        <p:spPr>
          <a:xfrm>
            <a:off x="686355" y="3933056"/>
            <a:ext cx="25030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Axonal and/or myelin integrity</a:t>
            </a:r>
            <a:endParaRPr kumimoji="0" lang="es-ES" altLang="es-ES" sz="14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90" name="23 CuadroTexto">
            <a:extLst>
              <a:ext uri="{FF2B5EF4-FFF2-40B4-BE49-F238E27FC236}">
                <a16:creationId xmlns="" xmlns:a16="http://schemas.microsoft.com/office/drawing/2014/main" id="{BCF69473-C999-4E3A-8B06-10E04FA6D1E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948263" y="5943811"/>
            <a:ext cx="5309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MTR</a:t>
            </a:r>
            <a:endParaRPr kumimoji="0" lang="es-ES" altLang="es-ES" sz="14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381ADC25-7060-4F5E-A86E-E6C21174B0EA}"/>
              </a:ext>
            </a:extLst>
          </p:cNvPr>
          <p:cNvSpPr/>
          <p:nvPr/>
        </p:nvSpPr>
        <p:spPr>
          <a:xfrm rot="16200000">
            <a:off x="4120310" y="5872905"/>
            <a:ext cx="10847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Perfusion (ASL, DCE )</a:t>
            </a:r>
            <a:endParaRPr kumimoji="0" lang="es-ES" altLang="es-ES" sz="14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pic>
        <p:nvPicPr>
          <p:cNvPr id="91" name="Marcador de posición de imagen 5" descr="mricron32.exe - D:\share\Ariadna_TFG\precised\MPRAGE\cr_precised_199_MPRAGE.nii.gz">
            <a:extLst>
              <a:ext uri="{FF2B5EF4-FFF2-40B4-BE49-F238E27FC236}">
                <a16:creationId xmlns="" xmlns:a16="http://schemas.microsoft.com/office/drawing/2014/main" id="{5CBFDC35-DAE3-466D-8324-C7E6028BF7C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4301" b="5143"/>
          <a:stretch/>
        </p:blipFill>
        <p:spPr>
          <a:xfrm>
            <a:off x="4924302" y="5548168"/>
            <a:ext cx="1085673" cy="1265208"/>
          </a:xfrm>
          <a:prstGeom prst="rect">
            <a:avLst/>
          </a:prstGeom>
        </p:spPr>
      </p:pic>
      <p:sp>
        <p:nvSpPr>
          <p:cNvPr id="35" name="30 CuadroTexto"/>
          <p:cNvSpPr txBox="1">
            <a:spLocks noChangeArrowheads="1"/>
          </p:cNvSpPr>
          <p:nvPr/>
        </p:nvSpPr>
        <p:spPr bwMode="auto">
          <a:xfrm>
            <a:off x="4251618" y="5343536"/>
            <a:ext cx="20485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         Blood Flow/volume</a:t>
            </a:r>
            <a:endParaRPr kumimoji="0" lang="es-ES" altLang="es-ES" sz="14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22" name="5 CuadroTexto"/>
          <p:cNvSpPr txBox="1">
            <a:spLocks noChangeArrowheads="1"/>
          </p:cNvSpPr>
          <p:nvPr/>
        </p:nvSpPr>
        <p:spPr bwMode="auto">
          <a:xfrm>
            <a:off x="6361340" y="5289360"/>
            <a:ext cx="2171100" cy="30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Metabolites</a:t>
            </a:r>
            <a:r>
              <a:rPr kumimoji="0" lang="es-ES_tradnl" alt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 </a:t>
            </a:r>
            <a:r>
              <a:rPr kumimoji="0" lang="es-ES_tradnl" altLang="es-ES" sz="14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concentration</a:t>
            </a:r>
            <a:endParaRPr kumimoji="0" lang="es-ES" altLang="es-ES" sz="14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F1CAB643-8F89-42CE-976F-D50838F7C1C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6813" r="21614"/>
          <a:stretch/>
        </p:blipFill>
        <p:spPr>
          <a:xfrm>
            <a:off x="6673492" y="1234071"/>
            <a:ext cx="922844" cy="1402841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="" xmlns:a16="http://schemas.microsoft.com/office/drawing/2014/main" id="{963B4B90-7FE1-4954-BEED-C4E2BA7C674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1766" t="56255" r="42125" b="28824"/>
          <a:stretch/>
        </p:blipFill>
        <p:spPr>
          <a:xfrm>
            <a:off x="4427984" y="1427590"/>
            <a:ext cx="1178053" cy="734490"/>
          </a:xfrm>
          <a:prstGeom prst="rect">
            <a:avLst/>
          </a:prstGeom>
        </p:spPr>
      </p:pic>
      <p:pic>
        <p:nvPicPr>
          <p:cNvPr id="82" name="Imagen 81">
            <a:extLst>
              <a:ext uri="{FF2B5EF4-FFF2-40B4-BE49-F238E27FC236}">
                <a16:creationId xmlns="" xmlns:a16="http://schemas.microsoft.com/office/drawing/2014/main" id="{C48C0DA9-A1FB-4C51-B3A3-C2911A960A9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6" r="31189" b="21129"/>
          <a:stretch/>
        </p:blipFill>
        <p:spPr>
          <a:xfrm>
            <a:off x="3432883" y="2456629"/>
            <a:ext cx="1715181" cy="1476427"/>
          </a:xfrm>
          <a:prstGeom prst="rect">
            <a:avLst/>
          </a:prstGeom>
        </p:spPr>
      </p:pic>
      <p:pic>
        <p:nvPicPr>
          <p:cNvPr id="48" name="Picture 4" descr="gd-con-roi">
            <a:extLst>
              <a:ext uri="{FF2B5EF4-FFF2-40B4-BE49-F238E27FC236}">
                <a16:creationId xmlns="" xmlns:a16="http://schemas.microsoft.com/office/drawing/2014/main" id="{7AFE1292-E447-4CE1-AD7E-62BCBFE4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lum bright="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6" t="5290" r="5225" b="4434"/>
          <a:stretch>
            <a:fillRect/>
          </a:stretch>
        </p:blipFill>
        <p:spPr bwMode="auto">
          <a:xfrm>
            <a:off x="3049624" y="1261822"/>
            <a:ext cx="963154" cy="115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Marcador de posición de imagen 5" descr="mricron32.exe - D:\share\t1t2_t1flair\optimum\05\wemt2w.nii">
            <a:extLst>
              <a:ext uri="{FF2B5EF4-FFF2-40B4-BE49-F238E27FC236}">
                <a16:creationId xmlns="" xmlns:a16="http://schemas.microsoft.com/office/drawing/2014/main" id="{ACC0C751-A904-41F7-AF25-58E4CE7B76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235" y="1275889"/>
            <a:ext cx="1075429" cy="126178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60469849-2B14-4C53-A680-0FDE4A0F921F}"/>
              </a:ext>
            </a:extLst>
          </p:cNvPr>
          <p:cNvSpPr/>
          <p:nvPr/>
        </p:nvSpPr>
        <p:spPr>
          <a:xfrm>
            <a:off x="4716016" y="915181"/>
            <a:ext cx="27099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Regional volumes/thickness/area </a:t>
            </a:r>
            <a:endParaRPr kumimoji="0" lang="es-ES" altLang="es-ES" sz="14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52" name="17 CuadroTexto">
            <a:extLst>
              <a:ext uri="{FF2B5EF4-FFF2-40B4-BE49-F238E27FC236}">
                <a16:creationId xmlns="" xmlns:a16="http://schemas.microsoft.com/office/drawing/2014/main" id="{9E42B7B2-7972-4EA2-825A-51FB93D97FA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330034" y="1683298"/>
            <a:ext cx="9348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T1-w Gad </a:t>
            </a:r>
            <a:endParaRPr kumimoji="0" lang="es-ES" altLang="es-ES" sz="14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53" name="7 CuadroTexto">
            <a:extLst>
              <a:ext uri="{FF2B5EF4-FFF2-40B4-BE49-F238E27FC236}">
                <a16:creationId xmlns="" xmlns:a16="http://schemas.microsoft.com/office/drawing/2014/main" id="{332856DC-ED38-4D2C-8B60-E22628B84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1711" y="937369"/>
            <a:ext cx="12474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Lesion activity</a:t>
            </a:r>
            <a:endParaRPr kumimoji="0" lang="es-ES" alt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8" name="Triángulo isósceles 7">
            <a:extLst>
              <a:ext uri="{FF2B5EF4-FFF2-40B4-BE49-F238E27FC236}">
                <a16:creationId xmlns="" xmlns:a16="http://schemas.microsoft.com/office/drawing/2014/main" id="{5F5B6632-2359-48F3-BF57-BC3AB5478879}"/>
              </a:ext>
            </a:extLst>
          </p:cNvPr>
          <p:cNvSpPr/>
          <p:nvPr/>
        </p:nvSpPr>
        <p:spPr>
          <a:xfrm>
            <a:off x="260552" y="2625258"/>
            <a:ext cx="2841989" cy="155670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riángulo isósceles 53">
            <a:extLst>
              <a:ext uri="{FF2B5EF4-FFF2-40B4-BE49-F238E27FC236}">
                <a16:creationId xmlns="" xmlns:a16="http://schemas.microsoft.com/office/drawing/2014/main" id="{3742AFE4-F7E1-4A86-8A79-23665F70A151}"/>
              </a:ext>
            </a:extLst>
          </p:cNvPr>
          <p:cNvSpPr/>
          <p:nvPr/>
        </p:nvSpPr>
        <p:spPr>
          <a:xfrm flipV="1">
            <a:off x="5423746" y="3636554"/>
            <a:ext cx="3403130" cy="155670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5" name="Marcador de posición de imagen 5" descr="mricron32.exe - D:\share\t1t2_t1flair\optimum\05\wemt1w.nii">
            <a:extLst>
              <a:ext uri="{FF2B5EF4-FFF2-40B4-BE49-F238E27FC236}">
                <a16:creationId xmlns="" xmlns:a16="http://schemas.microsoft.com/office/drawing/2014/main" id="{917B3848-8D65-435B-A426-66A76AC937B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5744" y="1261822"/>
            <a:ext cx="1036426" cy="1227103"/>
          </a:xfrm>
          <a:prstGeom prst="rect">
            <a:avLst/>
          </a:prstGeom>
        </p:spPr>
      </p:pic>
      <p:sp>
        <p:nvSpPr>
          <p:cNvPr id="50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Machine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51" name="Rectángulo 50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567165" y="2157573"/>
            <a:ext cx="7903324" cy="372335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1602866" y="2835668"/>
            <a:ext cx="5967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i="1" dirty="0" err="1" smtClean="0">
                <a:latin typeface="Arial"/>
                <a:cs typeface="Arial"/>
              </a:rPr>
              <a:t>Clinico-radiological</a:t>
            </a:r>
            <a:r>
              <a:rPr lang="es-ES" i="1" dirty="0" smtClean="0">
                <a:latin typeface="Arial"/>
                <a:cs typeface="Arial"/>
              </a:rPr>
              <a:t> </a:t>
            </a:r>
            <a:r>
              <a:rPr lang="es-ES" i="1" dirty="0" err="1" smtClean="0">
                <a:latin typeface="Arial"/>
                <a:cs typeface="Arial"/>
              </a:rPr>
              <a:t>paradox</a:t>
            </a:r>
            <a:r>
              <a:rPr lang="es-ES" dirty="0" smtClean="0">
                <a:latin typeface="Arial"/>
                <a:cs typeface="Arial"/>
              </a:rPr>
              <a:t>, </a:t>
            </a:r>
            <a:r>
              <a:rPr lang="es-ES" dirty="0" err="1" smtClean="0">
                <a:latin typeface="Arial"/>
                <a:cs typeface="Arial"/>
              </a:rPr>
              <a:t>modest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correlation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between</a:t>
            </a:r>
            <a:r>
              <a:rPr lang="es-ES" dirty="0" smtClean="0">
                <a:latin typeface="Arial"/>
                <a:cs typeface="Arial"/>
              </a:rPr>
              <a:t> MRI-</a:t>
            </a:r>
            <a:r>
              <a:rPr lang="es-ES" dirty="0" err="1" smtClean="0">
                <a:latin typeface="Arial"/>
                <a:cs typeface="Arial"/>
              </a:rPr>
              <a:t>derived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measures</a:t>
            </a:r>
            <a:r>
              <a:rPr lang="es-ES" dirty="0" smtClean="0">
                <a:latin typeface="Arial"/>
                <a:cs typeface="Arial"/>
              </a:rPr>
              <a:t> and </a:t>
            </a:r>
            <a:r>
              <a:rPr lang="es-ES" dirty="0" err="1" smtClean="0">
                <a:latin typeface="Arial"/>
                <a:cs typeface="Arial"/>
              </a:rPr>
              <a:t>disability</a:t>
            </a:r>
            <a:r>
              <a:rPr lang="es-ES" dirty="0" smtClean="0">
                <a:latin typeface="Arial"/>
                <a:cs typeface="Arial"/>
              </a:rPr>
              <a:t> scores: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6" name="CuadroTexto 55"/>
          <p:cNvSpPr txBox="1"/>
          <p:nvPr/>
        </p:nvSpPr>
        <p:spPr>
          <a:xfrm>
            <a:off x="1718273" y="3493556"/>
            <a:ext cx="596756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" dirty="0" smtClean="0">
                <a:latin typeface="Arial"/>
                <a:cs typeface="Arial"/>
              </a:rPr>
              <a:t>EDSS </a:t>
            </a:r>
            <a:r>
              <a:rPr lang="es-ES" dirty="0" err="1" smtClean="0">
                <a:latin typeface="Arial"/>
                <a:cs typeface="Arial"/>
              </a:rPr>
              <a:t>does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not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account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for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the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wide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presentation</a:t>
            </a:r>
            <a:r>
              <a:rPr lang="es-ES" dirty="0" smtClean="0">
                <a:latin typeface="Arial"/>
                <a:cs typeface="Arial"/>
              </a:rPr>
              <a:t> of </a:t>
            </a:r>
            <a:r>
              <a:rPr lang="es-ES" dirty="0" err="1" smtClean="0">
                <a:latin typeface="Arial"/>
                <a:cs typeface="Arial"/>
              </a:rPr>
              <a:t>symptons</a:t>
            </a:r>
            <a:r>
              <a:rPr lang="es-ES" dirty="0" smtClean="0">
                <a:latin typeface="Arial"/>
                <a:cs typeface="Arial"/>
              </a:rPr>
              <a:t>, </a:t>
            </a:r>
            <a:r>
              <a:rPr lang="es-ES" dirty="0" err="1" smtClean="0">
                <a:latin typeface="Arial"/>
                <a:cs typeface="Arial"/>
              </a:rPr>
              <a:t>nor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cognitive</a:t>
            </a:r>
            <a:r>
              <a:rPr lang="es-ES" dirty="0" smtClean="0">
                <a:latin typeface="Arial"/>
                <a:cs typeface="Arial"/>
              </a:rPr>
              <a:t> decline</a:t>
            </a:r>
          </a:p>
          <a:p>
            <a:pPr marL="285750" indent="-285750" algn="just">
              <a:buFont typeface="Arial"/>
              <a:buChar char="•"/>
            </a:pPr>
            <a:r>
              <a:rPr lang="es-ES" dirty="0" err="1" smtClean="0">
                <a:latin typeface="Arial"/>
                <a:cs typeface="Arial"/>
              </a:rPr>
              <a:t>brain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neuroplasticity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may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compensate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structural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damage</a:t>
            </a:r>
            <a:r>
              <a:rPr lang="es-ES" dirty="0" smtClean="0">
                <a:latin typeface="Arial"/>
                <a:cs typeface="Arial"/>
              </a:rPr>
              <a:t> in </a:t>
            </a:r>
            <a:r>
              <a:rPr lang="es-ES" dirty="0" err="1" smtClean="0">
                <a:latin typeface="Arial"/>
                <a:cs typeface="Arial"/>
              </a:rPr>
              <a:t>the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early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stages</a:t>
            </a:r>
            <a:endParaRPr lang="es-ES" dirty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" dirty="0" err="1">
                <a:latin typeface="Arial"/>
                <a:cs typeface="Arial"/>
              </a:rPr>
              <a:t>c</a:t>
            </a:r>
            <a:r>
              <a:rPr lang="es-ES" dirty="0" err="1" smtClean="0">
                <a:latin typeface="Arial"/>
                <a:cs typeface="Arial"/>
              </a:rPr>
              <a:t>urrent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statistical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models</a:t>
            </a:r>
            <a:r>
              <a:rPr lang="es-ES" dirty="0" smtClean="0">
                <a:latin typeface="Arial"/>
                <a:cs typeface="Arial"/>
              </a:rPr>
              <a:t> are </a:t>
            </a:r>
            <a:r>
              <a:rPr lang="es-ES" dirty="0" err="1" smtClean="0">
                <a:latin typeface="Arial"/>
                <a:cs typeface="Arial"/>
              </a:rPr>
              <a:t>based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on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conventional</a:t>
            </a:r>
            <a:r>
              <a:rPr lang="es-ES" dirty="0" smtClean="0">
                <a:latin typeface="Arial"/>
                <a:cs typeface="Arial"/>
              </a:rPr>
              <a:t> MRI </a:t>
            </a:r>
            <a:r>
              <a:rPr lang="es-ES" dirty="0" err="1" smtClean="0">
                <a:latin typeface="Arial"/>
                <a:cs typeface="Arial"/>
              </a:rPr>
              <a:t>measures</a:t>
            </a:r>
            <a:r>
              <a:rPr lang="es-ES" dirty="0" smtClean="0">
                <a:latin typeface="Arial"/>
                <a:cs typeface="Arial"/>
              </a:rPr>
              <a:t> (</a:t>
            </a:r>
            <a:r>
              <a:rPr lang="es-ES" dirty="0" err="1" smtClean="0">
                <a:latin typeface="Arial"/>
                <a:cs typeface="Arial"/>
              </a:rPr>
              <a:t>atrophy</a:t>
            </a:r>
            <a:r>
              <a:rPr lang="es-ES" dirty="0" smtClean="0">
                <a:latin typeface="Arial"/>
                <a:cs typeface="Arial"/>
              </a:rPr>
              <a:t>, </a:t>
            </a:r>
            <a:r>
              <a:rPr lang="es-ES" dirty="0" err="1" smtClean="0">
                <a:latin typeface="Arial"/>
                <a:cs typeface="Arial"/>
              </a:rPr>
              <a:t>lesion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volume</a:t>
            </a:r>
            <a:r>
              <a:rPr lang="es-ES" dirty="0" smtClean="0">
                <a:latin typeface="Arial"/>
                <a:cs typeface="Arial"/>
              </a:rPr>
              <a:t>)</a:t>
            </a:r>
            <a:endParaRPr lang="es-E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427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440514" y="6475934"/>
            <a:ext cx="3460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latin typeface="Arial"/>
                <a:cs typeface="Arial"/>
              </a:rPr>
              <a:t>(</a:t>
            </a:r>
            <a:r>
              <a:rPr lang="es-ES" sz="1200" i="1" dirty="0" err="1">
                <a:latin typeface="Arial"/>
                <a:cs typeface="Arial"/>
              </a:rPr>
              <a:t>Bendfelt</a:t>
            </a:r>
            <a:r>
              <a:rPr lang="es-ES" sz="1200" i="1" dirty="0">
                <a:latin typeface="Arial"/>
                <a:cs typeface="Arial"/>
              </a:rPr>
              <a:t> et al., </a:t>
            </a:r>
            <a:r>
              <a:rPr lang="es-ES" sz="1200" i="1" dirty="0" err="1">
                <a:latin typeface="Arial"/>
                <a:cs typeface="Arial"/>
              </a:rPr>
              <a:t>Neuroimage</a:t>
            </a:r>
            <a:r>
              <a:rPr lang="es-ES" sz="1200" i="1" dirty="0">
                <a:latin typeface="Arial"/>
                <a:cs typeface="Arial"/>
              </a:rPr>
              <a:t> 2012)</a:t>
            </a:r>
          </a:p>
        </p:txBody>
      </p:sp>
      <p:sp>
        <p:nvSpPr>
          <p:cNvPr id="15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Machine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16333" y="1004884"/>
            <a:ext cx="8132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Goal</a:t>
            </a:r>
            <a:r>
              <a:rPr lang="es-ES" sz="1600" dirty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to use support vector machines to assess patterns of grey matter differences</a:t>
            </a:r>
          </a:p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groups</a:t>
            </a:r>
            <a:r>
              <a:rPr lang="es-ES" sz="1600" dirty="0">
                <a:latin typeface="Arial"/>
                <a:cs typeface="Arial"/>
              </a:rPr>
              <a:t> of </a:t>
            </a:r>
            <a:r>
              <a:rPr lang="es-ES" sz="1600" dirty="0" err="1">
                <a:latin typeface="Arial"/>
                <a:cs typeface="Arial"/>
              </a:rPr>
              <a:t>maximum</a:t>
            </a:r>
            <a:r>
              <a:rPr lang="es-ES" sz="1600" dirty="0">
                <a:latin typeface="Arial"/>
                <a:cs typeface="Arial"/>
              </a:rPr>
              <a:t> 20 </a:t>
            </a:r>
            <a:r>
              <a:rPr lang="es-ES" sz="1600" dirty="0" err="1">
                <a:latin typeface="Arial"/>
                <a:cs typeface="Arial"/>
              </a:rPr>
              <a:t>patients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for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the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different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contrats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tested</a:t>
            </a:r>
            <a:endParaRPr lang="es-ES" sz="1600" dirty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segmented</a:t>
            </a:r>
            <a:r>
              <a:rPr lang="es-ES" sz="1600" dirty="0">
                <a:latin typeface="Arial"/>
                <a:cs typeface="Arial"/>
              </a:rPr>
              <a:t> grey </a:t>
            </a:r>
            <a:r>
              <a:rPr lang="es-ES" sz="1600" dirty="0" err="1">
                <a:latin typeface="Arial"/>
                <a:cs typeface="Arial"/>
              </a:rPr>
              <a:t>matter</a:t>
            </a:r>
            <a:r>
              <a:rPr lang="es-ES" sz="1600" dirty="0">
                <a:latin typeface="Arial"/>
                <a:cs typeface="Arial"/>
              </a:rPr>
              <a:t> (</a:t>
            </a:r>
            <a:r>
              <a:rPr lang="es-ES" sz="1600" dirty="0" err="1">
                <a:latin typeface="Arial"/>
                <a:cs typeface="Arial"/>
              </a:rPr>
              <a:t>masked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by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lesions</a:t>
            </a:r>
            <a:r>
              <a:rPr lang="es-ES" sz="1600" dirty="0">
                <a:latin typeface="Arial"/>
                <a:cs typeface="Arial"/>
              </a:rPr>
              <a:t>) </a:t>
            </a:r>
            <a:r>
              <a:rPr lang="es-ES" sz="1600" dirty="0" err="1">
                <a:latin typeface="Arial"/>
                <a:cs typeface="Arial"/>
              </a:rPr>
              <a:t>were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used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>
                <a:latin typeface="Arial"/>
                <a:cs typeface="Arial"/>
              </a:rPr>
              <a:t>as features, multivariate SVM</a:t>
            </a:r>
            <a:endParaRPr lang="es-ES" sz="1600" dirty="0"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195690" y="57083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10" name="Imagen 9" descr="Screen Shot 2019-08-15 at 12.27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56" y="2113623"/>
            <a:ext cx="4812364" cy="1756337"/>
          </a:xfrm>
          <a:prstGeom prst="rect">
            <a:avLst/>
          </a:prstGeom>
          <a:ln>
            <a:solidFill>
              <a:srgbClr val="AFABAB"/>
            </a:solidFill>
          </a:ln>
        </p:spPr>
      </p:pic>
      <p:pic>
        <p:nvPicPr>
          <p:cNvPr id="11" name="Imagen 10" descr="Screen Shot 2019-08-15 at 12.39.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2" b="32231"/>
          <a:stretch/>
        </p:blipFill>
        <p:spPr>
          <a:xfrm>
            <a:off x="1396946" y="4119779"/>
            <a:ext cx="4380415" cy="259865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364A4FD2-9920-49FF-8C28-381C3160767F}"/>
              </a:ext>
            </a:extLst>
          </p:cNvPr>
          <p:cNvSpPr txBox="1"/>
          <p:nvPr/>
        </p:nvSpPr>
        <p:spPr>
          <a:xfrm>
            <a:off x="6015252" y="4804751"/>
            <a:ext cx="2771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Class label = -1; precuneus, middle frontal gyrus, cingulate, inf occipital</a:t>
            </a:r>
          </a:p>
          <a:p>
            <a:pPr algn="just"/>
            <a:endParaRPr lang="es-E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Class label = 1; precentral gyrus, thalamus, caudate, insula, sup temporal</a:t>
            </a:r>
          </a:p>
        </p:txBody>
      </p:sp>
    </p:spTree>
    <p:extLst>
      <p:ext uri="{BB962C8B-B14F-4D97-AF65-F5344CB8AC3E}">
        <p14:creationId xmlns:p14="http://schemas.microsoft.com/office/powerpoint/2010/main" val="1898890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637793" y="6475934"/>
            <a:ext cx="2829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latin typeface="Arial"/>
                <a:cs typeface="Arial"/>
              </a:rPr>
              <a:t>(</a:t>
            </a:r>
            <a:r>
              <a:rPr lang="es-ES" sz="1200" i="1" dirty="0" err="1">
                <a:latin typeface="Arial"/>
                <a:cs typeface="Arial"/>
              </a:rPr>
              <a:t>Eshagi</a:t>
            </a:r>
            <a:r>
              <a:rPr lang="es-ES" sz="1200" i="1" dirty="0">
                <a:latin typeface="Arial"/>
                <a:cs typeface="Arial"/>
              </a:rPr>
              <a:t> et al., </a:t>
            </a:r>
            <a:r>
              <a:rPr lang="es-ES" sz="1200" i="1" dirty="0" err="1">
                <a:latin typeface="Arial"/>
                <a:cs typeface="Arial"/>
              </a:rPr>
              <a:t>Neurology</a:t>
            </a:r>
            <a:r>
              <a:rPr lang="es-ES" sz="1200" i="1" dirty="0">
                <a:latin typeface="Arial"/>
                <a:cs typeface="Arial"/>
              </a:rPr>
              <a:t> 2016)</a:t>
            </a:r>
          </a:p>
        </p:txBody>
      </p:sp>
      <p:sp>
        <p:nvSpPr>
          <p:cNvPr id="15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Machine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16333" y="1004884"/>
            <a:ext cx="8052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Goal</a:t>
            </a:r>
            <a:r>
              <a:rPr lang="es-ES" sz="1600" dirty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to test whether brain gray matter measures can differentiate between MS and NMO using a random-forest classification</a:t>
            </a:r>
          </a:p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two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cohorts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were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included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with</a:t>
            </a:r>
            <a:r>
              <a:rPr lang="es-ES" sz="1600" dirty="0">
                <a:latin typeface="Arial"/>
                <a:cs typeface="Arial"/>
              </a:rPr>
              <a:t> a total of 45 HC, 49 MS and 50 NMO</a:t>
            </a:r>
          </a:p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lesions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were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manually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delineated</a:t>
            </a:r>
            <a:r>
              <a:rPr lang="es-ES" sz="1600" dirty="0">
                <a:latin typeface="Arial"/>
                <a:cs typeface="Arial"/>
              </a:rPr>
              <a:t> and </a:t>
            </a:r>
            <a:r>
              <a:rPr lang="es-ES" sz="1600" dirty="0" err="1">
                <a:latin typeface="Arial"/>
                <a:cs typeface="Arial"/>
              </a:rPr>
              <a:t>used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for</a:t>
            </a:r>
            <a:r>
              <a:rPr lang="es-ES" sz="1600" dirty="0">
                <a:latin typeface="Arial"/>
                <a:cs typeface="Arial"/>
              </a:rPr>
              <a:t> “</a:t>
            </a:r>
            <a:r>
              <a:rPr lang="es-ES" sz="1600" dirty="0" err="1">
                <a:latin typeface="Arial"/>
                <a:cs typeface="Arial"/>
              </a:rPr>
              <a:t>filling</a:t>
            </a:r>
            <a:r>
              <a:rPr lang="es-ES" sz="1600" dirty="0">
                <a:latin typeface="Arial"/>
                <a:cs typeface="Arial"/>
              </a:rPr>
              <a:t>” </a:t>
            </a:r>
            <a:r>
              <a:rPr lang="es-ES" sz="1600" dirty="0" err="1">
                <a:latin typeface="Arial"/>
                <a:cs typeface="Arial"/>
              </a:rPr>
              <a:t>the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structural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image</a:t>
            </a:r>
            <a:endParaRPr lang="es-ES" sz="1600" dirty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features</a:t>
            </a:r>
            <a:r>
              <a:rPr lang="es-ES" sz="1600" dirty="0">
                <a:latin typeface="Arial"/>
                <a:cs typeface="Arial"/>
              </a:rPr>
              <a:t>: DGM </a:t>
            </a:r>
            <a:r>
              <a:rPr lang="es-ES" sz="1600" dirty="0" err="1">
                <a:latin typeface="Arial"/>
                <a:cs typeface="Arial"/>
              </a:rPr>
              <a:t>volumes</a:t>
            </a:r>
            <a:r>
              <a:rPr lang="es-ES" sz="1600" dirty="0">
                <a:latin typeface="Arial"/>
                <a:cs typeface="Arial"/>
              </a:rPr>
              <a:t>, cortical </a:t>
            </a:r>
            <a:r>
              <a:rPr lang="es-ES" sz="1600" dirty="0" err="1">
                <a:latin typeface="Arial"/>
                <a:cs typeface="Arial"/>
              </a:rPr>
              <a:t>thickness</a:t>
            </a:r>
            <a:r>
              <a:rPr lang="es-ES" sz="1600" dirty="0">
                <a:latin typeface="Arial"/>
                <a:cs typeface="Arial"/>
              </a:rPr>
              <a:t>, </a:t>
            </a:r>
            <a:r>
              <a:rPr lang="es-ES" sz="1600" dirty="0" err="1">
                <a:latin typeface="Arial"/>
                <a:cs typeface="Arial"/>
              </a:rPr>
              <a:t>volumes</a:t>
            </a:r>
            <a:r>
              <a:rPr lang="es-ES" sz="1600" dirty="0">
                <a:latin typeface="Arial"/>
                <a:cs typeface="Arial"/>
              </a:rPr>
              <a:t> and </a:t>
            </a:r>
            <a:r>
              <a:rPr lang="es-ES" sz="1600" dirty="0" err="1">
                <a:latin typeface="Arial"/>
                <a:cs typeface="Arial"/>
              </a:rPr>
              <a:t>areas</a:t>
            </a:r>
            <a:r>
              <a:rPr lang="es-ES" sz="1600" dirty="0">
                <a:latin typeface="Arial"/>
                <a:cs typeface="Arial"/>
              </a:rPr>
              <a:t> and </a:t>
            </a:r>
            <a:r>
              <a:rPr lang="es-ES" sz="1600" dirty="0" err="1">
                <a:latin typeface="Arial"/>
                <a:cs typeface="Arial"/>
              </a:rPr>
              <a:t>lesion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volume</a:t>
            </a:r>
            <a:endParaRPr lang="es-ES" sz="1600" dirty="0">
              <a:latin typeface="Arial"/>
              <a:cs typeface="Arial"/>
            </a:endParaRPr>
          </a:p>
        </p:txBody>
      </p:sp>
      <p:pic>
        <p:nvPicPr>
          <p:cNvPr id="8" name="Imagen 7" descr="Screen Shot 2019-08-15 at 10.56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4" y="2593644"/>
            <a:ext cx="8201760" cy="331146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195690" y="57083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53039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Machine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16333" y="1004884"/>
            <a:ext cx="8052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Goal</a:t>
            </a:r>
            <a:r>
              <a:rPr lang="es-ES" sz="1600" dirty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to test whether brain gray matter measures can differentiate between MS and NMO using a random-forest classification</a:t>
            </a:r>
          </a:p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two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cohorts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were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included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with</a:t>
            </a:r>
            <a:r>
              <a:rPr lang="es-ES" sz="1600" dirty="0">
                <a:latin typeface="Arial"/>
                <a:cs typeface="Arial"/>
              </a:rPr>
              <a:t> a total of 45 HC, 49 MS and 50 NMO</a:t>
            </a:r>
          </a:p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lesions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were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manually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delineated</a:t>
            </a:r>
            <a:r>
              <a:rPr lang="es-ES" sz="1600" dirty="0">
                <a:latin typeface="Arial"/>
                <a:cs typeface="Arial"/>
              </a:rPr>
              <a:t> and </a:t>
            </a:r>
            <a:r>
              <a:rPr lang="es-ES" sz="1600" dirty="0" err="1">
                <a:latin typeface="Arial"/>
                <a:cs typeface="Arial"/>
              </a:rPr>
              <a:t>used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for</a:t>
            </a:r>
            <a:r>
              <a:rPr lang="es-ES" sz="1600" dirty="0">
                <a:latin typeface="Arial"/>
                <a:cs typeface="Arial"/>
              </a:rPr>
              <a:t> “</a:t>
            </a:r>
            <a:r>
              <a:rPr lang="es-ES" sz="1600" dirty="0" err="1">
                <a:latin typeface="Arial"/>
                <a:cs typeface="Arial"/>
              </a:rPr>
              <a:t>filling</a:t>
            </a:r>
            <a:r>
              <a:rPr lang="es-ES" sz="1600" dirty="0">
                <a:latin typeface="Arial"/>
                <a:cs typeface="Arial"/>
              </a:rPr>
              <a:t>” </a:t>
            </a:r>
            <a:r>
              <a:rPr lang="es-ES" sz="1600" dirty="0" err="1">
                <a:latin typeface="Arial"/>
                <a:cs typeface="Arial"/>
              </a:rPr>
              <a:t>the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structural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image</a:t>
            </a:r>
            <a:endParaRPr lang="es-ES" sz="1600" dirty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features</a:t>
            </a:r>
            <a:r>
              <a:rPr lang="es-ES" sz="1600" dirty="0">
                <a:latin typeface="Arial"/>
                <a:cs typeface="Arial"/>
              </a:rPr>
              <a:t>: DGM </a:t>
            </a:r>
            <a:r>
              <a:rPr lang="es-ES" sz="1600" dirty="0" err="1">
                <a:latin typeface="Arial"/>
                <a:cs typeface="Arial"/>
              </a:rPr>
              <a:t>volumes</a:t>
            </a:r>
            <a:r>
              <a:rPr lang="es-ES" sz="1600" dirty="0">
                <a:latin typeface="Arial"/>
                <a:cs typeface="Arial"/>
              </a:rPr>
              <a:t>, cortical </a:t>
            </a:r>
            <a:r>
              <a:rPr lang="es-ES" sz="1600" dirty="0" err="1">
                <a:latin typeface="Arial"/>
                <a:cs typeface="Arial"/>
              </a:rPr>
              <a:t>thickness</a:t>
            </a:r>
            <a:r>
              <a:rPr lang="es-ES" sz="1600" dirty="0">
                <a:latin typeface="Arial"/>
                <a:cs typeface="Arial"/>
              </a:rPr>
              <a:t>, </a:t>
            </a:r>
            <a:r>
              <a:rPr lang="es-ES" sz="1600" dirty="0" err="1">
                <a:latin typeface="Arial"/>
                <a:cs typeface="Arial"/>
              </a:rPr>
              <a:t>volumes</a:t>
            </a:r>
            <a:r>
              <a:rPr lang="es-ES" sz="1600" dirty="0">
                <a:latin typeface="Arial"/>
                <a:cs typeface="Arial"/>
              </a:rPr>
              <a:t> and </a:t>
            </a:r>
            <a:r>
              <a:rPr lang="es-ES" sz="1600" dirty="0" err="1">
                <a:latin typeface="Arial"/>
                <a:cs typeface="Arial"/>
              </a:rPr>
              <a:t>areas</a:t>
            </a:r>
            <a:r>
              <a:rPr lang="es-ES" sz="1600" dirty="0">
                <a:latin typeface="Arial"/>
                <a:cs typeface="Arial"/>
              </a:rPr>
              <a:t> and </a:t>
            </a:r>
            <a:r>
              <a:rPr lang="es-ES" sz="1600" dirty="0" err="1">
                <a:latin typeface="Arial"/>
                <a:cs typeface="Arial"/>
              </a:rPr>
              <a:t>lesion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volume</a:t>
            </a:r>
            <a:endParaRPr lang="es-ES" sz="1600" dirty="0">
              <a:latin typeface="Arial"/>
              <a:cs typeface="Arial"/>
            </a:endParaRPr>
          </a:p>
        </p:txBody>
      </p:sp>
      <p:pic>
        <p:nvPicPr>
          <p:cNvPr id="8" name="Imagen 7" descr="Screen Shot 2019-08-15 at 10.56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4" y="2593644"/>
            <a:ext cx="8201760" cy="331146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195690" y="57083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10" name="Imagen 9" descr="Screen Shot 2019-08-15 at 10.57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111" y="2281675"/>
            <a:ext cx="4742009" cy="4551667"/>
          </a:xfrm>
          <a:prstGeom prst="rect">
            <a:avLst/>
          </a:prstGeom>
          <a:ln>
            <a:solidFill>
              <a:srgbClr val="AFABAB"/>
            </a:solidFill>
          </a:ln>
        </p:spPr>
      </p:pic>
      <p:sp>
        <p:nvSpPr>
          <p:cNvPr id="11" name="CuadroTexto 10"/>
          <p:cNvSpPr txBox="1"/>
          <p:nvPr/>
        </p:nvSpPr>
        <p:spPr>
          <a:xfrm>
            <a:off x="6637793" y="6490203"/>
            <a:ext cx="2829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latin typeface="Arial"/>
                <a:cs typeface="Arial"/>
              </a:rPr>
              <a:t>(</a:t>
            </a:r>
            <a:r>
              <a:rPr lang="es-ES" sz="1200" i="1" dirty="0" err="1">
                <a:latin typeface="Arial"/>
                <a:cs typeface="Arial"/>
              </a:rPr>
              <a:t>Eshagi</a:t>
            </a:r>
            <a:r>
              <a:rPr lang="es-ES" sz="1200" i="1" dirty="0">
                <a:latin typeface="Arial"/>
                <a:cs typeface="Arial"/>
              </a:rPr>
              <a:t> et al., </a:t>
            </a:r>
            <a:r>
              <a:rPr lang="es-ES" sz="1200" i="1" dirty="0" err="1">
                <a:latin typeface="Arial"/>
                <a:cs typeface="Arial"/>
              </a:rPr>
              <a:t>Neurology</a:t>
            </a:r>
            <a:r>
              <a:rPr lang="es-ES" sz="1200" i="1" dirty="0">
                <a:latin typeface="Arial"/>
                <a:cs typeface="Arial"/>
              </a:rPr>
              <a:t> 2016)</a:t>
            </a:r>
          </a:p>
        </p:txBody>
      </p:sp>
    </p:spTree>
    <p:extLst>
      <p:ext uri="{BB962C8B-B14F-4D97-AF65-F5344CB8AC3E}">
        <p14:creationId xmlns:p14="http://schemas.microsoft.com/office/powerpoint/2010/main" val="251020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760524" y="6545744"/>
            <a:ext cx="3753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latin typeface="Arial"/>
                <a:cs typeface="Arial"/>
              </a:rPr>
              <a:t>(</a:t>
            </a:r>
            <a:r>
              <a:rPr lang="es-ES" sz="1200" i="1" dirty="0" err="1">
                <a:latin typeface="Arial"/>
                <a:cs typeface="Arial"/>
              </a:rPr>
              <a:t>Wottschel</a:t>
            </a:r>
            <a:r>
              <a:rPr lang="es-ES" sz="1200" i="1" dirty="0">
                <a:latin typeface="Arial"/>
                <a:cs typeface="Arial"/>
              </a:rPr>
              <a:t> et al., </a:t>
            </a:r>
            <a:r>
              <a:rPr lang="es-ES" sz="1200" i="1" dirty="0" err="1">
                <a:latin typeface="Arial"/>
                <a:cs typeface="Arial"/>
              </a:rPr>
              <a:t>NeuroImage</a:t>
            </a:r>
            <a:r>
              <a:rPr lang="es-ES" sz="1200" i="1" dirty="0">
                <a:latin typeface="Arial"/>
                <a:cs typeface="Arial"/>
              </a:rPr>
              <a:t> </a:t>
            </a:r>
            <a:r>
              <a:rPr lang="es-ES" sz="1200" i="1" dirty="0" err="1">
                <a:latin typeface="Arial"/>
                <a:cs typeface="Arial"/>
              </a:rPr>
              <a:t>Clinical</a:t>
            </a:r>
            <a:r>
              <a:rPr lang="es-ES" sz="1200" i="1" dirty="0">
                <a:latin typeface="Arial"/>
                <a:cs typeface="Arial"/>
              </a:rPr>
              <a:t> 2015)</a:t>
            </a:r>
          </a:p>
        </p:txBody>
      </p:sp>
      <p:sp>
        <p:nvSpPr>
          <p:cNvPr id="15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Machine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16333" y="1088626"/>
            <a:ext cx="8052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Goal</a:t>
            </a:r>
            <a:r>
              <a:rPr lang="es-ES" sz="1600" dirty="0">
                <a:latin typeface="Arial"/>
                <a:cs typeface="Arial"/>
              </a:rPr>
              <a:t>: </a:t>
            </a:r>
            <a:r>
              <a:rPr lang="es-ES" sz="1600" dirty="0" err="1">
                <a:latin typeface="Arial"/>
                <a:cs typeface="Arial"/>
              </a:rPr>
              <a:t>to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predict</a:t>
            </a:r>
            <a:r>
              <a:rPr lang="es-ES" sz="1600" dirty="0">
                <a:latin typeface="Arial"/>
                <a:cs typeface="Arial"/>
              </a:rPr>
              <a:t> CDMS </a:t>
            </a:r>
            <a:r>
              <a:rPr lang="es-ES" sz="1600" dirty="0" err="1">
                <a:latin typeface="Arial"/>
                <a:cs typeface="Arial"/>
              </a:rPr>
              <a:t>by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using</a:t>
            </a:r>
            <a:r>
              <a:rPr lang="es-ES" sz="1600" dirty="0">
                <a:latin typeface="Arial"/>
                <a:cs typeface="Arial"/>
              </a:rPr>
              <a:t> a </a:t>
            </a:r>
            <a:r>
              <a:rPr lang="es-ES" sz="1600" dirty="0" err="1">
                <a:latin typeface="Arial"/>
                <a:cs typeface="Arial"/>
              </a:rPr>
              <a:t>support</a:t>
            </a:r>
            <a:r>
              <a:rPr lang="es-ES" sz="1600" dirty="0">
                <a:latin typeface="Arial"/>
                <a:cs typeface="Arial"/>
              </a:rPr>
              <a:t> vector machine </a:t>
            </a:r>
            <a:r>
              <a:rPr lang="es-ES" sz="1600" dirty="0" err="1">
                <a:latin typeface="Arial"/>
                <a:cs typeface="Arial"/>
              </a:rPr>
              <a:t>classification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approach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with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lesion-derived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features</a:t>
            </a:r>
            <a:endParaRPr lang="es-ES" sz="1600" dirty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" sz="1600" dirty="0">
                <a:latin typeface="Arial"/>
                <a:cs typeface="Arial"/>
              </a:rPr>
              <a:t>74 CIS </a:t>
            </a:r>
            <a:r>
              <a:rPr lang="es-ES" sz="1600" dirty="0" err="1">
                <a:latin typeface="Arial"/>
                <a:cs typeface="Arial"/>
              </a:rPr>
              <a:t>patients</a:t>
            </a:r>
            <a:r>
              <a:rPr lang="es-ES" sz="1600" dirty="0">
                <a:latin typeface="Arial"/>
                <a:cs typeface="Arial"/>
              </a:rPr>
              <a:t> (33% CDMS at </a:t>
            </a:r>
            <a:r>
              <a:rPr lang="es-ES" sz="1600" dirty="0" err="1">
                <a:latin typeface="Arial"/>
                <a:cs typeface="Arial"/>
              </a:rPr>
              <a:t>year</a:t>
            </a:r>
            <a:r>
              <a:rPr lang="es-ES" sz="1600" dirty="0">
                <a:latin typeface="Arial"/>
                <a:cs typeface="Arial"/>
              </a:rPr>
              <a:t> 1; 44% CDMS at </a:t>
            </a:r>
            <a:r>
              <a:rPr lang="es-ES" sz="1600" dirty="0" err="1">
                <a:latin typeface="Arial"/>
                <a:cs typeface="Arial"/>
              </a:rPr>
              <a:t>year</a:t>
            </a:r>
            <a:r>
              <a:rPr lang="es-ES" sz="1600" dirty="0">
                <a:latin typeface="Arial"/>
                <a:cs typeface="Arial"/>
              </a:rPr>
              <a:t> 3</a:t>
            </a:r>
            <a:r>
              <a:rPr lang="es-ES" sz="1600" dirty="0" smtClean="0">
                <a:latin typeface="Arial"/>
                <a:cs typeface="Arial"/>
              </a:rPr>
              <a:t>)</a:t>
            </a:r>
          </a:p>
          <a:p>
            <a:pPr marL="285750" indent="-285750" algn="just">
              <a:buFont typeface="Arial"/>
              <a:buChar char="•"/>
            </a:pPr>
            <a:r>
              <a:rPr lang="es-ES" sz="1600" dirty="0" err="1" smtClean="0">
                <a:latin typeface="Arial"/>
                <a:cs typeface="Arial"/>
              </a:rPr>
              <a:t>combination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>
                <a:latin typeface="Arial"/>
                <a:cs typeface="Arial"/>
              </a:rPr>
              <a:t>of </a:t>
            </a:r>
            <a:r>
              <a:rPr lang="es-ES" sz="1600" dirty="0" err="1">
                <a:latin typeface="Arial"/>
                <a:cs typeface="Arial"/>
              </a:rPr>
              <a:t>features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gave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better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accuracy</a:t>
            </a:r>
            <a:r>
              <a:rPr lang="es-ES" sz="1600" dirty="0">
                <a:latin typeface="Arial"/>
                <a:cs typeface="Arial"/>
              </a:rPr>
              <a:t> (71% </a:t>
            </a:r>
            <a:r>
              <a:rPr lang="es-ES" sz="1600" dirty="0" err="1">
                <a:latin typeface="Arial"/>
                <a:cs typeface="Arial"/>
              </a:rPr>
              <a:t>year</a:t>
            </a:r>
            <a:r>
              <a:rPr lang="es-ES" sz="1600" dirty="0">
                <a:latin typeface="Arial"/>
                <a:cs typeface="Arial"/>
              </a:rPr>
              <a:t> 1, 68% </a:t>
            </a:r>
            <a:r>
              <a:rPr lang="es-ES" sz="1600" dirty="0" err="1">
                <a:latin typeface="Arial"/>
                <a:cs typeface="Arial"/>
              </a:rPr>
              <a:t>year</a:t>
            </a:r>
            <a:r>
              <a:rPr lang="es-ES" sz="1600" dirty="0">
                <a:latin typeface="Arial"/>
                <a:cs typeface="Arial"/>
              </a:rPr>
              <a:t> 3) </a:t>
            </a:r>
            <a:r>
              <a:rPr lang="es-ES" sz="1600" dirty="0" err="1">
                <a:latin typeface="Arial"/>
                <a:cs typeface="Arial"/>
              </a:rPr>
              <a:t>than</a:t>
            </a:r>
            <a:r>
              <a:rPr lang="es-ES" sz="1600" dirty="0">
                <a:latin typeface="Arial"/>
                <a:cs typeface="Arial"/>
              </a:rPr>
              <a:t> a single </a:t>
            </a:r>
            <a:r>
              <a:rPr lang="es-ES" sz="1600" dirty="0" err="1">
                <a:latin typeface="Arial"/>
                <a:cs typeface="Arial"/>
              </a:rPr>
              <a:t>feature</a:t>
            </a:r>
            <a:r>
              <a:rPr lang="es-ES" sz="1600" dirty="0">
                <a:latin typeface="Arial"/>
                <a:cs typeface="Arial"/>
              </a:rPr>
              <a:t> </a:t>
            </a:r>
          </a:p>
        </p:txBody>
      </p:sp>
      <p:pic>
        <p:nvPicPr>
          <p:cNvPr id="8" name="Imagen 7" descr="Screen Shot 2019-09-08 at 18.50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8" y="2515114"/>
            <a:ext cx="5303916" cy="3452117"/>
          </a:xfrm>
          <a:prstGeom prst="rect">
            <a:avLst/>
          </a:prstGeom>
        </p:spPr>
      </p:pic>
      <p:pic>
        <p:nvPicPr>
          <p:cNvPr id="4" name="Imagen 3" descr="Screen Shot 2019-08-08 at 11.55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150" y="2367166"/>
            <a:ext cx="3675561" cy="385897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49557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Machine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5" name="Imagen 4" descr="Screen Shot 2019-08-17 at 15.23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50" y="1953866"/>
            <a:ext cx="1652489" cy="382212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195811" y="6361279"/>
            <a:ext cx="27665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i="1" dirty="0" err="1">
                <a:latin typeface="Arial"/>
                <a:cs typeface="Arial"/>
              </a:rPr>
              <a:t>https</a:t>
            </a:r>
            <a:r>
              <a:rPr lang="es-ES" sz="1400" i="1" dirty="0">
                <a:latin typeface="Arial"/>
                <a:cs typeface="Arial"/>
              </a:rPr>
              <a:t>://</a:t>
            </a:r>
            <a:r>
              <a:rPr lang="es-ES" sz="1400" i="1" dirty="0" err="1">
                <a:latin typeface="Arial"/>
                <a:cs typeface="Arial"/>
              </a:rPr>
              <a:t>arxiv.org</a:t>
            </a:r>
            <a:r>
              <a:rPr lang="es-ES" sz="1400" i="1" dirty="0">
                <a:latin typeface="Arial"/>
                <a:cs typeface="Arial"/>
              </a:rPr>
              <a:t>/</a:t>
            </a:r>
            <a:r>
              <a:rPr lang="es-ES" sz="1400" i="1" dirty="0" err="1">
                <a:latin typeface="Arial"/>
                <a:cs typeface="Arial"/>
              </a:rPr>
              <a:t>abs</a:t>
            </a:r>
            <a:r>
              <a:rPr lang="es-ES" sz="1400" i="1" dirty="0">
                <a:latin typeface="Arial"/>
                <a:cs typeface="Arial"/>
              </a:rPr>
              <a:t>/1711.05225</a:t>
            </a:r>
          </a:p>
        </p:txBody>
      </p:sp>
      <p:pic>
        <p:nvPicPr>
          <p:cNvPr id="8" name="Imagen 7" descr="Screen Shot 2019-08-17 at 15.25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971" y="3819284"/>
            <a:ext cx="3991124" cy="1995562"/>
          </a:xfrm>
          <a:prstGeom prst="rect">
            <a:avLst/>
          </a:prstGeom>
        </p:spPr>
      </p:pic>
      <p:pic>
        <p:nvPicPr>
          <p:cNvPr id="9" name="Imagen 8" descr="Screen Shot 2019-08-17 at 15.25.2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" t="6144"/>
          <a:stretch/>
        </p:blipFill>
        <p:spPr>
          <a:xfrm>
            <a:off x="739614" y="949060"/>
            <a:ext cx="7424049" cy="94241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879166" y="5784374"/>
            <a:ext cx="56099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400" dirty="0">
                <a:latin typeface="Arial"/>
                <a:cs typeface="Arial"/>
              </a:rPr>
              <a:t>more </a:t>
            </a:r>
            <a:r>
              <a:rPr lang="es-ES" sz="1400" dirty="0" err="1">
                <a:latin typeface="Arial"/>
                <a:cs typeface="Arial"/>
              </a:rPr>
              <a:t>than</a:t>
            </a:r>
            <a:r>
              <a:rPr lang="es-ES" sz="1400" dirty="0">
                <a:latin typeface="Arial"/>
                <a:cs typeface="Arial"/>
              </a:rPr>
              <a:t> 30,000 </a:t>
            </a:r>
            <a:r>
              <a:rPr lang="es-ES" sz="1400" dirty="0" err="1">
                <a:latin typeface="Arial"/>
                <a:cs typeface="Arial"/>
              </a:rPr>
              <a:t>patients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err="1">
                <a:latin typeface="Arial"/>
                <a:cs typeface="Arial"/>
              </a:rPr>
              <a:t>were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err="1">
                <a:latin typeface="Arial"/>
                <a:cs typeface="Arial"/>
              </a:rPr>
              <a:t>included</a:t>
            </a:r>
            <a:endParaRPr lang="es-ES" sz="1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s-ES" sz="1400" dirty="0" err="1">
                <a:latin typeface="Arial"/>
                <a:cs typeface="Arial"/>
              </a:rPr>
              <a:t>planar</a:t>
            </a:r>
            <a:r>
              <a:rPr lang="es-ES" sz="1400" dirty="0">
                <a:latin typeface="Arial"/>
                <a:cs typeface="Arial"/>
              </a:rPr>
              <a:t> x-</a:t>
            </a:r>
            <a:r>
              <a:rPr lang="es-ES" sz="1400" dirty="0" err="1">
                <a:latin typeface="Arial"/>
                <a:cs typeface="Arial"/>
              </a:rPr>
              <a:t>rays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err="1">
                <a:latin typeface="Arial"/>
                <a:cs typeface="Arial"/>
              </a:rPr>
              <a:t>were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err="1">
                <a:latin typeface="Arial"/>
                <a:cs typeface="Arial"/>
              </a:rPr>
              <a:t>labelled</a:t>
            </a:r>
            <a:r>
              <a:rPr lang="es-ES" sz="1400" dirty="0">
                <a:latin typeface="Arial"/>
                <a:cs typeface="Arial"/>
              </a:rPr>
              <a:t> in 14 </a:t>
            </a:r>
            <a:r>
              <a:rPr lang="es-ES" sz="1400" dirty="0" err="1">
                <a:latin typeface="Arial"/>
                <a:cs typeface="Arial"/>
              </a:rPr>
              <a:t>categories</a:t>
            </a:r>
            <a:r>
              <a:rPr lang="es-ES" sz="1400" dirty="0">
                <a:latin typeface="Arial"/>
                <a:cs typeface="Arial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s-ES" sz="1400" dirty="0" err="1">
                <a:latin typeface="Arial"/>
                <a:cs typeface="Arial"/>
              </a:rPr>
              <a:t>radiologists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err="1">
                <a:latin typeface="Arial"/>
                <a:cs typeface="Arial"/>
              </a:rPr>
              <a:t>were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err="1">
                <a:latin typeface="Arial"/>
                <a:cs typeface="Arial"/>
              </a:rPr>
              <a:t>not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err="1">
                <a:latin typeface="Arial"/>
                <a:cs typeface="Arial"/>
              </a:rPr>
              <a:t>allowed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err="1">
                <a:latin typeface="Arial"/>
                <a:cs typeface="Arial"/>
              </a:rPr>
              <a:t>to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err="1">
                <a:latin typeface="Arial"/>
                <a:cs typeface="Arial"/>
              </a:rPr>
              <a:t>read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err="1">
                <a:latin typeface="Arial"/>
                <a:cs typeface="Arial"/>
              </a:rPr>
              <a:t>the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err="1">
                <a:latin typeface="Arial"/>
                <a:cs typeface="Arial"/>
              </a:rPr>
              <a:t>clinical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err="1">
                <a:latin typeface="Arial"/>
                <a:cs typeface="Arial"/>
              </a:rPr>
              <a:t>history</a:t>
            </a:r>
            <a:endParaRPr lang="es-ES" sz="1400" dirty="0">
              <a:latin typeface="Arial"/>
              <a:cs typeface="Arial"/>
            </a:endParaRPr>
          </a:p>
        </p:txBody>
      </p:sp>
      <p:pic>
        <p:nvPicPr>
          <p:cNvPr id="11" name="Imagen 10" descr="Screen Shot 2019-08-17 at 16.01.3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059" y="1871914"/>
            <a:ext cx="3462538" cy="191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30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117299" y="6560013"/>
            <a:ext cx="3753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latin typeface="Arial"/>
                <a:cs typeface="Arial"/>
              </a:rPr>
              <a:t>(Zhang et al., </a:t>
            </a:r>
            <a:r>
              <a:rPr lang="es-ES" sz="1200" i="1" dirty="0" err="1">
                <a:latin typeface="Arial"/>
                <a:cs typeface="Arial"/>
              </a:rPr>
              <a:t>NeuroImage</a:t>
            </a:r>
            <a:r>
              <a:rPr lang="es-ES" sz="1200" i="1" dirty="0">
                <a:latin typeface="Arial"/>
                <a:cs typeface="Arial"/>
              </a:rPr>
              <a:t> </a:t>
            </a:r>
            <a:r>
              <a:rPr lang="es-ES" sz="1200" i="1" dirty="0" err="1">
                <a:latin typeface="Arial"/>
                <a:cs typeface="Arial"/>
              </a:rPr>
              <a:t>Clinical</a:t>
            </a:r>
            <a:r>
              <a:rPr lang="es-ES" sz="1200" i="1" dirty="0">
                <a:latin typeface="Arial"/>
                <a:cs typeface="Arial"/>
              </a:rPr>
              <a:t> 2018)</a:t>
            </a:r>
          </a:p>
        </p:txBody>
      </p:sp>
      <p:sp>
        <p:nvSpPr>
          <p:cNvPr id="7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Machine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16333" y="1004884"/>
            <a:ext cx="80520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Goal</a:t>
            </a:r>
            <a:r>
              <a:rPr lang="es-ES" sz="1600" dirty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to predict CIS conversion to MS (McDonald 2010) by using a random forest approach and lesion-derived shape features</a:t>
            </a:r>
          </a:p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cohort</a:t>
            </a:r>
            <a:r>
              <a:rPr lang="es-ES" sz="1600" dirty="0">
                <a:latin typeface="Arial"/>
                <a:cs typeface="Arial"/>
              </a:rPr>
              <a:t> of 84 </a:t>
            </a:r>
            <a:r>
              <a:rPr lang="es-ES" sz="1600" dirty="0" err="1">
                <a:latin typeface="Arial"/>
                <a:cs typeface="Arial"/>
              </a:rPr>
              <a:t>patients</a:t>
            </a:r>
            <a:r>
              <a:rPr lang="es-ES" sz="1600" dirty="0">
                <a:latin typeface="Arial"/>
                <a:cs typeface="Arial"/>
              </a:rPr>
              <a:t>, </a:t>
            </a:r>
            <a:r>
              <a:rPr lang="es-ES" sz="1600" dirty="0" err="1">
                <a:latin typeface="Arial"/>
                <a:cs typeface="Arial"/>
              </a:rPr>
              <a:t>with</a:t>
            </a:r>
            <a:r>
              <a:rPr lang="es-ES" sz="1600" dirty="0">
                <a:latin typeface="Arial"/>
                <a:cs typeface="Arial"/>
              </a:rPr>
              <a:t> manual and LST </a:t>
            </a:r>
            <a:r>
              <a:rPr lang="es-ES" sz="1600" dirty="0" err="1">
                <a:latin typeface="Arial"/>
                <a:cs typeface="Arial"/>
              </a:rPr>
              <a:t>derived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lesion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masks</a:t>
            </a:r>
            <a:endParaRPr lang="es-ES" sz="1600" dirty="0">
              <a:latin typeface="Arial"/>
              <a:cs typeface="Arial"/>
            </a:endParaRPr>
          </a:p>
        </p:txBody>
      </p:sp>
      <p:pic>
        <p:nvPicPr>
          <p:cNvPr id="4" name="Imagen 3" descr="Screen Shot 2019-08-15 at 13.14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14" y="2211683"/>
            <a:ext cx="4297070" cy="3817193"/>
          </a:xfrm>
          <a:prstGeom prst="rect">
            <a:avLst/>
          </a:prstGeom>
        </p:spPr>
      </p:pic>
      <p:pic>
        <p:nvPicPr>
          <p:cNvPr id="6" name="Imagen 5" descr="Screen Shot 2019-09-10 at 20.01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46" y="2351982"/>
            <a:ext cx="4336566" cy="34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14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Machine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519193" y="6574282"/>
            <a:ext cx="419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>
                <a:latin typeface="Arial"/>
                <a:cs typeface="Arial"/>
              </a:rPr>
              <a:t>(Muthuraman </a:t>
            </a:r>
            <a:r>
              <a:rPr lang="es-ES" sz="1200" i="1" dirty="0">
                <a:latin typeface="Arial"/>
                <a:cs typeface="Arial"/>
              </a:rPr>
              <a:t>et al</a:t>
            </a:r>
            <a:r>
              <a:rPr lang="es-ES" sz="1200" i="1">
                <a:latin typeface="Arial"/>
                <a:cs typeface="Arial"/>
              </a:rPr>
              <a:t>., Frontiers Neuroscience 2016)</a:t>
            </a:r>
            <a:endParaRPr lang="es-ES" sz="1200" i="1" dirty="0">
              <a:latin typeface="Arial"/>
              <a:cs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7393D074-9E97-4721-9D43-E50B7C568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97" y="2601417"/>
            <a:ext cx="8502324" cy="318978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B61493A8-6230-4BC9-82A5-F89CC44BC4B9}"/>
              </a:ext>
            </a:extLst>
          </p:cNvPr>
          <p:cNvSpPr txBox="1"/>
          <p:nvPr/>
        </p:nvSpPr>
        <p:spPr>
          <a:xfrm>
            <a:off x="516333" y="1004884"/>
            <a:ext cx="80520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Goal</a:t>
            </a:r>
            <a:r>
              <a:rPr lang="es-ES" sz="1600" dirty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to differentiate between CIS and early RRMS</a:t>
            </a:r>
          </a:p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cohort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20 CIS, 33 RRMS and 40 HC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grey and white matter network derived parameters were used as </a:t>
            </a:r>
            <a:r>
              <a:rPr lang="en-US" sz="1600" dirty="0" smtClean="0">
                <a:latin typeface="Arial"/>
                <a:cs typeface="Arial"/>
              </a:rPr>
              <a:t>features in SVM</a:t>
            </a:r>
            <a:endParaRPr lang="en-US" sz="1600" dirty="0">
              <a:latin typeface="Arial"/>
              <a:cs typeface="Arial"/>
            </a:endParaRPr>
          </a:p>
          <a:p>
            <a:pPr algn="just"/>
            <a:endParaRPr lang="es-E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7571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103028" y="6545744"/>
            <a:ext cx="3753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latin typeface="Arial"/>
                <a:cs typeface="Arial"/>
              </a:rPr>
              <a:t>(Zurita et al., </a:t>
            </a:r>
            <a:r>
              <a:rPr lang="es-ES" sz="1200" i="1" dirty="0" err="1">
                <a:latin typeface="Arial"/>
                <a:cs typeface="Arial"/>
              </a:rPr>
              <a:t>NeuroImage</a:t>
            </a:r>
            <a:r>
              <a:rPr lang="es-ES" sz="1200" i="1" dirty="0">
                <a:latin typeface="Arial"/>
                <a:cs typeface="Arial"/>
              </a:rPr>
              <a:t> </a:t>
            </a:r>
            <a:r>
              <a:rPr lang="es-ES" sz="1200" i="1" dirty="0" err="1">
                <a:latin typeface="Arial"/>
                <a:cs typeface="Arial"/>
              </a:rPr>
              <a:t>Clinical</a:t>
            </a:r>
            <a:r>
              <a:rPr lang="es-ES" sz="1200" i="1" dirty="0">
                <a:latin typeface="Arial"/>
                <a:cs typeface="Arial"/>
              </a:rPr>
              <a:t> 2018)</a:t>
            </a:r>
          </a:p>
        </p:txBody>
      </p:sp>
      <p:sp>
        <p:nvSpPr>
          <p:cNvPr id="7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Machine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3" name="Imagen 2" descr="Screen Shot 2019-08-08 at 12.37.1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1"/>
          <a:stretch/>
        </p:blipFill>
        <p:spPr>
          <a:xfrm>
            <a:off x="90238" y="1984967"/>
            <a:ext cx="8763000" cy="145626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B61493A8-6230-4BC9-82A5-F89CC44BC4B9}"/>
              </a:ext>
            </a:extLst>
          </p:cNvPr>
          <p:cNvSpPr txBox="1"/>
          <p:nvPr/>
        </p:nvSpPr>
        <p:spPr>
          <a:xfrm>
            <a:off x="516333" y="1004884"/>
            <a:ext cx="8052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Goal</a:t>
            </a:r>
            <a:r>
              <a:rPr lang="es-ES" sz="1600" dirty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to differentiate between </a:t>
            </a:r>
            <a:r>
              <a:rPr lang="en-US" sz="1600" dirty="0" smtClean="0">
                <a:latin typeface="Arial"/>
                <a:cs typeface="Arial"/>
              </a:rPr>
              <a:t>RRMS (n=104) and HC (n=46)</a:t>
            </a:r>
            <a:endParaRPr lang="en-US" sz="1600" dirty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FA, DTI and </a:t>
            </a:r>
            <a:r>
              <a:rPr lang="en-US" sz="1600" dirty="0" err="1" smtClean="0">
                <a:latin typeface="Arial"/>
                <a:cs typeface="Arial"/>
              </a:rPr>
              <a:t>rsfMRI</a:t>
            </a:r>
            <a:r>
              <a:rPr lang="en-US" sz="1600" dirty="0" smtClean="0">
                <a:latin typeface="Arial"/>
                <a:cs typeface="Arial"/>
              </a:rPr>
              <a:t> connectivity matrices and the combination used as features in SVM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0" name="Imagen 9" descr="Screen Shot 2019-08-08 at 12.39.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3"/>
          <a:stretch/>
        </p:blipFill>
        <p:spPr>
          <a:xfrm>
            <a:off x="945637" y="3538421"/>
            <a:ext cx="6612458" cy="270362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78133" y="6211669"/>
            <a:ext cx="82192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Regions contributing to MS </a:t>
            </a:r>
            <a:r>
              <a:rPr lang="en-US" sz="1200" dirty="0" err="1" smtClean="0">
                <a:latin typeface="Arial"/>
                <a:cs typeface="Arial"/>
              </a:rPr>
              <a:t>vs</a:t>
            </a:r>
            <a:r>
              <a:rPr lang="en-US" sz="1200" dirty="0" smtClean="0">
                <a:latin typeface="Arial"/>
                <a:cs typeface="Arial"/>
              </a:rPr>
              <a:t> HC: right </a:t>
            </a:r>
            <a:r>
              <a:rPr lang="en-US" sz="1200" dirty="0">
                <a:latin typeface="Arial"/>
                <a:cs typeface="Arial"/>
              </a:rPr>
              <a:t>occipital, left frontal orbital, medial frontal </a:t>
            </a:r>
            <a:r>
              <a:rPr lang="en-US" sz="1200" dirty="0" smtClean="0">
                <a:latin typeface="Arial"/>
                <a:cs typeface="Arial"/>
              </a:rPr>
              <a:t>cortices and </a:t>
            </a:r>
            <a:r>
              <a:rPr lang="en-US" sz="1200" dirty="0">
                <a:latin typeface="Arial"/>
                <a:cs typeface="Arial"/>
              </a:rPr>
              <a:t>lingual </a:t>
            </a:r>
            <a:r>
              <a:rPr lang="en-US" sz="1200" dirty="0" err="1">
                <a:latin typeface="Arial"/>
                <a:cs typeface="Arial"/>
              </a:rPr>
              <a:t>gyrus</a:t>
            </a:r>
            <a:r>
              <a:rPr lang="en-US" sz="1200" dirty="0">
                <a:latin typeface="Arial"/>
                <a:cs typeface="Arial"/>
              </a:rPr>
              <a:t>.</a:t>
            </a:r>
            <a:endParaRPr lang="es-E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8903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Machine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008332" y="6560013"/>
            <a:ext cx="2544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latin typeface="Arial"/>
                <a:cs typeface="Arial"/>
              </a:rPr>
              <a:t>(</a:t>
            </a:r>
            <a:r>
              <a:rPr lang="es-ES" sz="1200" i="1" dirty="0" err="1">
                <a:latin typeface="Arial"/>
                <a:cs typeface="Arial"/>
              </a:rPr>
              <a:t>Zhao</a:t>
            </a:r>
            <a:r>
              <a:rPr lang="es-ES" sz="1200" i="1" dirty="0">
                <a:latin typeface="Arial"/>
                <a:cs typeface="Arial"/>
              </a:rPr>
              <a:t> et al., </a:t>
            </a:r>
            <a:r>
              <a:rPr lang="es-ES" sz="1200" i="1" dirty="0" err="1">
                <a:latin typeface="Arial"/>
                <a:cs typeface="Arial"/>
              </a:rPr>
              <a:t>Plos</a:t>
            </a:r>
            <a:r>
              <a:rPr lang="es-ES" sz="1200" i="1" dirty="0">
                <a:latin typeface="Arial"/>
                <a:cs typeface="Arial"/>
              </a:rPr>
              <a:t> </a:t>
            </a:r>
            <a:r>
              <a:rPr lang="es-ES" sz="1200" i="1" dirty="0" err="1">
                <a:latin typeface="Arial"/>
                <a:cs typeface="Arial"/>
              </a:rPr>
              <a:t>One</a:t>
            </a:r>
            <a:r>
              <a:rPr lang="es-ES" sz="1200" i="1" dirty="0">
                <a:latin typeface="Arial"/>
                <a:cs typeface="Arial"/>
              </a:rPr>
              <a:t> 2017)</a:t>
            </a:r>
          </a:p>
        </p:txBody>
      </p:sp>
      <p:pic>
        <p:nvPicPr>
          <p:cNvPr id="6" name="Marcador de posición de imagen 5" descr="Exploration of machine learning techniques in predicting multiple sclerosis disease course">
            <a:extLst>
              <a:ext uri="{FF2B5EF4-FFF2-40B4-BE49-F238E27FC236}">
                <a16:creationId xmlns:a16="http://schemas.microsoft.com/office/drawing/2014/main" xmlns="" id="{CA9CDC16-1FC6-4E27-93DC-3237393516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5" r="1390" b="1836"/>
          <a:stretch/>
        </p:blipFill>
        <p:spPr>
          <a:xfrm>
            <a:off x="157362" y="2984401"/>
            <a:ext cx="3264778" cy="2255420"/>
          </a:xfrm>
          <a:ln>
            <a:solidFill>
              <a:srgbClr val="BFBFBF"/>
            </a:solidFill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B61493A8-6230-4BC9-82A5-F89CC44BC4B9}"/>
              </a:ext>
            </a:extLst>
          </p:cNvPr>
          <p:cNvSpPr txBox="1"/>
          <p:nvPr/>
        </p:nvSpPr>
        <p:spPr>
          <a:xfrm>
            <a:off x="516333" y="1004884"/>
            <a:ext cx="80520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Goal</a:t>
            </a:r>
            <a:r>
              <a:rPr lang="es-ES" sz="1600" dirty="0" smtClean="0">
                <a:latin typeface="Arial"/>
                <a:cs typeface="Arial"/>
              </a:rPr>
              <a:t>: </a:t>
            </a:r>
            <a:r>
              <a:rPr lang="es-ES" sz="1600" dirty="0" err="1" smtClean="0">
                <a:latin typeface="Arial"/>
                <a:cs typeface="Arial"/>
              </a:rPr>
              <a:t>to</a:t>
            </a:r>
            <a:r>
              <a:rPr lang="es-ES" sz="1600" dirty="0" smtClean="0">
                <a:latin typeface="Arial"/>
                <a:cs typeface="Arial"/>
              </a:rPr>
              <a:t> explore </a:t>
            </a:r>
            <a:r>
              <a:rPr lang="es-ES" sz="1600" dirty="0" err="1" smtClean="0">
                <a:latin typeface="Arial"/>
                <a:cs typeface="Arial"/>
              </a:rPr>
              <a:t>the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value</a:t>
            </a:r>
            <a:r>
              <a:rPr lang="es-ES" sz="1600" dirty="0" smtClean="0">
                <a:latin typeface="Arial"/>
                <a:cs typeface="Arial"/>
              </a:rPr>
              <a:t> of SVM </a:t>
            </a:r>
            <a:r>
              <a:rPr lang="es-ES" sz="1600" dirty="0" err="1" smtClean="0">
                <a:latin typeface="Arial"/>
                <a:cs typeface="Arial"/>
              </a:rPr>
              <a:t>for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predicting</a:t>
            </a:r>
            <a:r>
              <a:rPr lang="es-ES" sz="1600" dirty="0" smtClean="0">
                <a:latin typeface="Arial"/>
                <a:cs typeface="Arial"/>
              </a:rPr>
              <a:t> EDSS at </a:t>
            </a:r>
            <a:r>
              <a:rPr lang="es-ES" sz="1600" dirty="0" err="1" smtClean="0">
                <a:latin typeface="Arial"/>
                <a:cs typeface="Arial"/>
              </a:rPr>
              <a:t>year</a:t>
            </a:r>
            <a:r>
              <a:rPr lang="es-ES" sz="1600" dirty="0" smtClean="0">
                <a:latin typeface="Arial"/>
                <a:cs typeface="Arial"/>
              </a:rPr>
              <a:t> 5 </a:t>
            </a:r>
            <a:r>
              <a:rPr lang="es-ES" sz="1600" dirty="0" err="1" smtClean="0">
                <a:latin typeface="Arial"/>
                <a:cs typeface="Arial"/>
              </a:rPr>
              <a:t>by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using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demographic</a:t>
            </a:r>
            <a:r>
              <a:rPr lang="es-ES" sz="1600" dirty="0" smtClean="0">
                <a:latin typeface="Arial"/>
                <a:cs typeface="Arial"/>
              </a:rPr>
              <a:t>, </a:t>
            </a:r>
            <a:r>
              <a:rPr lang="es-ES" sz="1600" dirty="0" err="1" smtClean="0">
                <a:latin typeface="Arial"/>
                <a:cs typeface="Arial"/>
              </a:rPr>
              <a:t>clinical</a:t>
            </a:r>
            <a:r>
              <a:rPr lang="es-ES" sz="1600" dirty="0" smtClean="0">
                <a:latin typeface="Arial"/>
                <a:cs typeface="Arial"/>
              </a:rPr>
              <a:t> and MRI data at </a:t>
            </a:r>
            <a:r>
              <a:rPr lang="es-ES" sz="1600" dirty="0" err="1" smtClean="0">
                <a:latin typeface="Arial"/>
                <a:cs typeface="Arial"/>
              </a:rPr>
              <a:t>year</a:t>
            </a:r>
            <a:r>
              <a:rPr lang="es-ES" sz="1600" dirty="0" smtClean="0">
                <a:latin typeface="Arial"/>
                <a:cs typeface="Arial"/>
              </a:rPr>
              <a:t> 1 and 2</a:t>
            </a:r>
          </a:p>
          <a:p>
            <a:pPr marL="285750" indent="-285750" algn="just">
              <a:buFont typeface="Arial"/>
              <a:buChar char="•"/>
            </a:pPr>
            <a:r>
              <a:rPr lang="es-ES" sz="1600" dirty="0" smtClean="0">
                <a:latin typeface="Arial"/>
                <a:cs typeface="Arial"/>
              </a:rPr>
              <a:t>1693 CLIMB </a:t>
            </a:r>
            <a:r>
              <a:rPr lang="es-ES" sz="1600" dirty="0" err="1" smtClean="0">
                <a:latin typeface="Arial"/>
                <a:cs typeface="Arial"/>
              </a:rPr>
              <a:t>patients</a:t>
            </a:r>
            <a:endParaRPr lang="es-ES" sz="1600" dirty="0" smtClean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" sz="1600" dirty="0" err="1" smtClean="0">
                <a:latin typeface="Arial"/>
                <a:cs typeface="Arial"/>
              </a:rPr>
              <a:t>Different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strategies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for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the</a:t>
            </a:r>
            <a:r>
              <a:rPr lang="es-ES" sz="1600" dirty="0" smtClean="0">
                <a:latin typeface="Arial"/>
                <a:cs typeface="Arial"/>
              </a:rPr>
              <a:t> SVM </a:t>
            </a:r>
            <a:r>
              <a:rPr lang="es-ES" sz="1600" dirty="0" err="1" smtClean="0">
                <a:latin typeface="Arial"/>
                <a:cs typeface="Arial"/>
              </a:rPr>
              <a:t>were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tested</a:t>
            </a:r>
            <a:r>
              <a:rPr lang="es-ES" sz="1600" dirty="0" smtClean="0">
                <a:latin typeface="Arial"/>
                <a:cs typeface="Arial"/>
              </a:rPr>
              <a:t>, as </a:t>
            </a:r>
            <a:r>
              <a:rPr lang="es-ES" sz="1600" dirty="0" err="1" smtClean="0">
                <a:latin typeface="Arial"/>
                <a:cs typeface="Arial"/>
              </a:rPr>
              <a:t>well</a:t>
            </a:r>
            <a:r>
              <a:rPr lang="es-ES" sz="1600" dirty="0" smtClean="0">
                <a:latin typeface="Arial"/>
                <a:cs typeface="Arial"/>
              </a:rPr>
              <a:t> as a linear </a:t>
            </a:r>
            <a:r>
              <a:rPr lang="es-ES" sz="1600" dirty="0" err="1" smtClean="0">
                <a:latin typeface="Arial"/>
                <a:cs typeface="Arial"/>
              </a:rPr>
              <a:t>regression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model</a:t>
            </a:r>
            <a:endParaRPr lang="es-ES" sz="1600" dirty="0" smtClean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" sz="1600" dirty="0" err="1" smtClean="0">
                <a:latin typeface="Arial"/>
                <a:cs typeface="Arial"/>
              </a:rPr>
              <a:t>By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including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year</a:t>
            </a:r>
            <a:r>
              <a:rPr lang="es-ES" sz="1600" dirty="0" smtClean="0">
                <a:latin typeface="Arial"/>
                <a:cs typeface="Arial"/>
              </a:rPr>
              <a:t> 1 MRI data, </a:t>
            </a:r>
            <a:r>
              <a:rPr lang="es-ES" sz="1600" dirty="0" err="1" smtClean="0">
                <a:latin typeface="Arial"/>
                <a:cs typeface="Arial"/>
              </a:rPr>
              <a:t>race</a:t>
            </a:r>
            <a:r>
              <a:rPr lang="es-ES" sz="1600" dirty="0" smtClean="0">
                <a:latin typeface="Arial"/>
                <a:cs typeface="Arial"/>
              </a:rPr>
              <a:t>, </a:t>
            </a:r>
            <a:r>
              <a:rPr lang="es-ES" sz="1600" dirty="0" err="1" smtClean="0">
                <a:latin typeface="Arial"/>
                <a:cs typeface="Arial"/>
              </a:rPr>
              <a:t>family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history</a:t>
            </a:r>
            <a:r>
              <a:rPr lang="es-ES" sz="1600" dirty="0" smtClean="0">
                <a:latin typeface="Arial"/>
                <a:cs typeface="Arial"/>
              </a:rPr>
              <a:t> of MS and BPF </a:t>
            </a:r>
            <a:r>
              <a:rPr lang="es-ES" sz="1600" dirty="0" err="1" smtClean="0">
                <a:latin typeface="Arial"/>
                <a:cs typeface="Arial"/>
              </a:rPr>
              <a:t>ranked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highly</a:t>
            </a:r>
            <a:r>
              <a:rPr lang="es-ES" sz="1600" dirty="0" smtClean="0">
                <a:latin typeface="Arial"/>
                <a:cs typeface="Arial"/>
              </a:rPr>
              <a:t> as </a:t>
            </a:r>
            <a:r>
              <a:rPr lang="es-ES" sz="1600" dirty="0" err="1" smtClean="0">
                <a:latin typeface="Arial"/>
                <a:cs typeface="Arial"/>
              </a:rPr>
              <a:t>predictors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for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the</a:t>
            </a:r>
            <a:r>
              <a:rPr lang="es-ES" sz="1600" dirty="0" smtClean="0">
                <a:latin typeface="Arial"/>
                <a:cs typeface="Arial"/>
              </a:rPr>
              <a:t> non-</a:t>
            </a:r>
            <a:r>
              <a:rPr lang="es-ES" sz="1600" dirty="0" err="1" smtClean="0">
                <a:latin typeface="Arial"/>
                <a:cs typeface="Arial"/>
              </a:rPr>
              <a:t>worsening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group</a:t>
            </a:r>
            <a:r>
              <a:rPr lang="es-ES" sz="1600" dirty="0" smtClean="0">
                <a:latin typeface="Arial"/>
                <a:cs typeface="Arial"/>
              </a:rPr>
              <a:t>, </a:t>
            </a:r>
            <a:r>
              <a:rPr lang="es-ES" sz="1600" dirty="0" err="1" smtClean="0">
                <a:latin typeface="Arial"/>
                <a:cs typeface="Arial"/>
              </a:rPr>
              <a:t>while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lesion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volume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was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for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the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worsening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group</a:t>
            </a:r>
            <a:endParaRPr lang="es-ES" sz="1600" dirty="0" smtClean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endParaRPr lang="es-ES" sz="1600" dirty="0">
              <a:latin typeface="Arial"/>
              <a:cs typeface="Arial"/>
            </a:endParaRPr>
          </a:p>
        </p:txBody>
      </p:sp>
      <p:pic>
        <p:nvPicPr>
          <p:cNvPr id="2" name="Imagen 1" descr="Screen Shot 2019-09-08 at 19.57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462" y="4160571"/>
            <a:ext cx="6978865" cy="227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23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720724" y="6550223"/>
            <a:ext cx="2879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latin typeface="Arial"/>
                <a:cs typeface="Arial"/>
              </a:rPr>
              <a:t>(Gros et al., </a:t>
            </a:r>
            <a:r>
              <a:rPr lang="es-ES" sz="1200" i="1" dirty="0" err="1">
                <a:latin typeface="Arial"/>
                <a:cs typeface="Arial"/>
              </a:rPr>
              <a:t>NeuroImage</a:t>
            </a:r>
            <a:r>
              <a:rPr lang="es-ES" sz="1200" i="1" dirty="0">
                <a:latin typeface="Arial"/>
                <a:cs typeface="Arial"/>
              </a:rPr>
              <a:t> 2019)</a:t>
            </a:r>
          </a:p>
        </p:txBody>
      </p:sp>
      <p:sp>
        <p:nvSpPr>
          <p:cNvPr id="7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Deep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4" name="Imagen 3" descr="Screen Shot 2019-08-08 at 12.48.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05" b="17890"/>
          <a:stretch/>
        </p:blipFill>
        <p:spPr>
          <a:xfrm>
            <a:off x="2803404" y="2625997"/>
            <a:ext cx="2565024" cy="3983081"/>
          </a:xfrm>
          <a:prstGeom prst="rect">
            <a:avLst/>
          </a:prstGeom>
        </p:spPr>
      </p:pic>
      <p:pic>
        <p:nvPicPr>
          <p:cNvPr id="6" name="Imagen 5" descr="Screen Shot 2019-08-08 at 12.48.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16" b="23263"/>
          <a:stretch/>
        </p:blipFill>
        <p:spPr>
          <a:xfrm>
            <a:off x="346355" y="2616837"/>
            <a:ext cx="2418799" cy="396338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16333" y="1004884"/>
            <a:ext cx="80520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Goal</a:t>
            </a:r>
            <a:r>
              <a:rPr lang="es-ES" sz="1600" dirty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to develop a fully automated method to segment the spinal cord and the intramedullary MS lesions, on a variety of MRI contrasts</a:t>
            </a:r>
          </a:p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cohort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459 healthy controls and 471 MS patients from 30 centers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spinal cord and MS lesions were manually corrected by several raters and feed into a 2D dilated CNN, dice coefficient used as “cost function”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approach implemented in the Spinal Cord Toolbox</a:t>
            </a:r>
            <a:endParaRPr lang="es-ES" sz="1600" dirty="0">
              <a:latin typeface="Arial"/>
              <a:cs typeface="Arial"/>
            </a:endParaRPr>
          </a:p>
        </p:txBody>
      </p:sp>
      <p:pic>
        <p:nvPicPr>
          <p:cNvPr id="2" name="Imagen 1" descr="Screen Shot 2019-08-17 at 17.32.5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92"/>
          <a:stretch/>
        </p:blipFill>
        <p:spPr>
          <a:xfrm>
            <a:off x="5481938" y="3149534"/>
            <a:ext cx="3474409" cy="1344575"/>
          </a:xfrm>
          <a:prstGeom prst="rect">
            <a:avLst/>
          </a:prstGeom>
        </p:spPr>
      </p:pic>
      <p:pic>
        <p:nvPicPr>
          <p:cNvPr id="10" name="Imagen 9" descr="Screen Shot 2019-08-17 at 17.32.5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0"/>
          <a:stretch/>
        </p:blipFill>
        <p:spPr>
          <a:xfrm>
            <a:off x="5975474" y="4615089"/>
            <a:ext cx="2813157" cy="134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0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720724" y="6550223"/>
            <a:ext cx="2879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latin typeface="Arial"/>
                <a:cs typeface="Arial"/>
              </a:rPr>
              <a:t>(Gros et al., </a:t>
            </a:r>
            <a:r>
              <a:rPr lang="es-ES" sz="1200" i="1" dirty="0" err="1">
                <a:latin typeface="Arial"/>
                <a:cs typeface="Arial"/>
              </a:rPr>
              <a:t>NeuroImage</a:t>
            </a:r>
            <a:r>
              <a:rPr lang="es-ES" sz="1200" i="1" dirty="0">
                <a:latin typeface="Arial"/>
                <a:cs typeface="Arial"/>
              </a:rPr>
              <a:t> 2019)</a:t>
            </a:r>
          </a:p>
        </p:txBody>
      </p:sp>
      <p:sp>
        <p:nvSpPr>
          <p:cNvPr id="7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Deep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16333" y="1004884"/>
            <a:ext cx="80520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Goal</a:t>
            </a:r>
            <a:r>
              <a:rPr lang="es-ES" sz="1600" dirty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to develop a fully automated method to segment the spinal cord and the intramedullary MS lesions, on a variety of MRI contrasts</a:t>
            </a:r>
          </a:p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cohort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459 healthy controls and 471 MS patients from 30 centers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spinal cord and MS lesions were manually corrected by several raters and feed into a 2D dilated CNN, dice coefficient used as “cost function”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approach implemented in the Spinal Cord Toolbox</a:t>
            </a:r>
            <a:endParaRPr lang="es-ES" sz="1600" dirty="0">
              <a:latin typeface="Arial"/>
              <a:cs typeface="Arial"/>
            </a:endParaRPr>
          </a:p>
        </p:txBody>
      </p:sp>
      <p:pic>
        <p:nvPicPr>
          <p:cNvPr id="11" name="Imagen 10" descr="Screen Shot 2019-09-08 at 18.56.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" b="21651"/>
          <a:stretch/>
        </p:blipFill>
        <p:spPr>
          <a:xfrm>
            <a:off x="739780" y="2711492"/>
            <a:ext cx="7450871" cy="38233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80805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017402" y="6574282"/>
            <a:ext cx="3753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latin typeface="Arial"/>
                <a:cs typeface="Arial"/>
              </a:rPr>
              <a:t>(Roy </a:t>
            </a:r>
            <a:r>
              <a:rPr lang="es-ES" sz="1200" i="1" dirty="0">
                <a:latin typeface="Arial"/>
                <a:cs typeface="Arial"/>
              </a:rPr>
              <a:t>et al., arXiv:</a:t>
            </a:r>
            <a:r>
              <a:rPr lang="es-ES" sz="1200" i="1" dirty="0" smtClean="0">
                <a:latin typeface="Arial"/>
                <a:cs typeface="Arial"/>
              </a:rPr>
              <a:t>1803.09172v1 2019</a:t>
            </a:r>
            <a:r>
              <a:rPr lang="es-ES" sz="1200" i="1" dirty="0">
                <a:latin typeface="Arial"/>
                <a:cs typeface="Arial"/>
              </a:rPr>
              <a:t>)</a:t>
            </a:r>
          </a:p>
        </p:txBody>
      </p:sp>
      <p:sp>
        <p:nvSpPr>
          <p:cNvPr id="7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Deep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16333" y="1088626"/>
            <a:ext cx="80520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Goal</a:t>
            </a:r>
            <a:r>
              <a:rPr lang="es-ES" sz="1600" dirty="0" smtClean="0">
                <a:latin typeface="Arial"/>
                <a:cs typeface="Arial"/>
              </a:rPr>
              <a:t>: </a:t>
            </a:r>
            <a:r>
              <a:rPr lang="es-ES" sz="1600" dirty="0" err="1" smtClean="0">
                <a:latin typeface="Arial"/>
                <a:cs typeface="Arial"/>
              </a:rPr>
              <a:t>to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develop</a:t>
            </a:r>
            <a:r>
              <a:rPr lang="es-ES" sz="1600" dirty="0" smtClean="0">
                <a:latin typeface="Arial"/>
                <a:cs typeface="Arial"/>
              </a:rPr>
              <a:t> a CNN </a:t>
            </a:r>
            <a:r>
              <a:rPr lang="es-ES" sz="1600" dirty="0" err="1" smtClean="0">
                <a:latin typeface="Arial"/>
                <a:cs typeface="Arial"/>
              </a:rPr>
              <a:t>method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to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segment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white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matter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lesions</a:t>
            </a:r>
            <a:endParaRPr lang="es-ES" sz="1600" dirty="0" smtClean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endParaRPr lang="es-ES" sz="1600" dirty="0">
              <a:latin typeface="Arial"/>
              <a:cs typeface="Arial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421" y="1569582"/>
            <a:ext cx="4676779" cy="2625560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2" name="Imagen 11" descr="Screen Shot 2019-08-26 at 11.04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91" y="4426041"/>
            <a:ext cx="6208456" cy="1880822"/>
          </a:xfrm>
          <a:prstGeom prst="rect">
            <a:avLst/>
          </a:prstGeom>
        </p:spPr>
      </p:pic>
      <p:pic>
        <p:nvPicPr>
          <p:cNvPr id="13" name="Imagen 12" descr="Screen Shot 2019-08-26 at 11.03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11" y="1756779"/>
            <a:ext cx="3707861" cy="139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85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017402" y="6574282"/>
            <a:ext cx="3753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latin typeface="Arial"/>
                <a:cs typeface="Arial"/>
              </a:rPr>
              <a:t>(Valverde et al., </a:t>
            </a:r>
            <a:r>
              <a:rPr lang="es-ES" sz="1200" i="1" dirty="0" err="1">
                <a:latin typeface="Arial"/>
                <a:cs typeface="Arial"/>
              </a:rPr>
              <a:t>NeuroImage</a:t>
            </a:r>
            <a:r>
              <a:rPr lang="es-ES" sz="1200" i="1" dirty="0">
                <a:latin typeface="Arial"/>
                <a:cs typeface="Arial"/>
              </a:rPr>
              <a:t> </a:t>
            </a:r>
            <a:r>
              <a:rPr lang="es-ES" sz="1200" i="1" dirty="0" err="1">
                <a:latin typeface="Arial"/>
                <a:cs typeface="Arial"/>
              </a:rPr>
              <a:t>Clinical</a:t>
            </a:r>
            <a:r>
              <a:rPr lang="es-ES" sz="1200" i="1" dirty="0">
                <a:latin typeface="Arial"/>
                <a:cs typeface="Arial"/>
              </a:rPr>
              <a:t> 2019)</a:t>
            </a:r>
          </a:p>
        </p:txBody>
      </p:sp>
      <p:sp>
        <p:nvSpPr>
          <p:cNvPr id="7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Deep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3" name="Imagen 2" descr="Screen Shot 2019-08-17 at 09.54.1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/>
          <a:stretch/>
        </p:blipFill>
        <p:spPr>
          <a:xfrm>
            <a:off x="4352380" y="2041115"/>
            <a:ext cx="4597603" cy="1690833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9" name="CuadroTexto 8"/>
          <p:cNvSpPr txBox="1"/>
          <p:nvPr/>
        </p:nvSpPr>
        <p:spPr>
          <a:xfrm>
            <a:off x="516333" y="1088626"/>
            <a:ext cx="8052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Goal</a:t>
            </a:r>
            <a:r>
              <a:rPr lang="es-ES" sz="1600" dirty="0" smtClean="0">
                <a:latin typeface="Arial"/>
                <a:cs typeface="Arial"/>
              </a:rPr>
              <a:t>: </a:t>
            </a:r>
            <a:r>
              <a:rPr lang="es-ES" sz="1600" dirty="0" err="1" smtClean="0">
                <a:latin typeface="Arial"/>
                <a:cs typeface="Arial"/>
              </a:rPr>
              <a:t>to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assess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the</a:t>
            </a:r>
            <a:r>
              <a:rPr lang="es-ES" sz="1600" dirty="0" smtClean="0">
                <a:latin typeface="Arial"/>
                <a:cs typeface="Arial"/>
              </a:rPr>
              <a:t> “</a:t>
            </a:r>
            <a:r>
              <a:rPr lang="es-ES" sz="1600" dirty="0" err="1" smtClean="0">
                <a:latin typeface="Arial"/>
                <a:cs typeface="Arial"/>
              </a:rPr>
              <a:t>adaptability</a:t>
            </a:r>
            <a:r>
              <a:rPr lang="es-ES" sz="1600" dirty="0" smtClean="0">
                <a:latin typeface="Arial"/>
                <a:cs typeface="Arial"/>
              </a:rPr>
              <a:t>” of </a:t>
            </a:r>
            <a:r>
              <a:rPr lang="es-ES" sz="1600" dirty="0" err="1" smtClean="0">
                <a:latin typeface="Arial"/>
                <a:cs typeface="Arial"/>
              </a:rPr>
              <a:t>using</a:t>
            </a:r>
            <a:r>
              <a:rPr lang="es-ES" sz="1600" dirty="0" smtClean="0">
                <a:latin typeface="Arial"/>
                <a:cs typeface="Arial"/>
              </a:rPr>
              <a:t> CNN </a:t>
            </a:r>
            <a:r>
              <a:rPr lang="es-ES" sz="1600" dirty="0" err="1" smtClean="0">
                <a:latin typeface="Arial"/>
                <a:cs typeface="Arial"/>
              </a:rPr>
              <a:t>trained</a:t>
            </a:r>
            <a:r>
              <a:rPr lang="es-ES" sz="1600" dirty="0" smtClean="0">
                <a:latin typeface="Arial"/>
                <a:cs typeface="Arial"/>
              </a:rPr>
              <a:t> and </a:t>
            </a:r>
            <a:r>
              <a:rPr lang="es-ES" sz="1600" dirty="0" err="1" smtClean="0">
                <a:latin typeface="Arial"/>
                <a:cs typeface="Arial"/>
              </a:rPr>
              <a:t>tested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with</a:t>
            </a:r>
            <a:r>
              <a:rPr lang="es-ES" sz="1600" dirty="0" smtClean="0">
                <a:latin typeface="Arial"/>
                <a:cs typeface="Arial"/>
              </a:rPr>
              <a:t> a </a:t>
            </a:r>
            <a:r>
              <a:rPr lang="es-ES" sz="1600" dirty="0" err="1" smtClean="0">
                <a:latin typeface="Arial"/>
                <a:cs typeface="Arial"/>
              </a:rPr>
              <a:t>given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dataset</a:t>
            </a:r>
            <a:r>
              <a:rPr lang="es-ES" sz="1600" dirty="0" smtClean="0">
                <a:latin typeface="Arial"/>
                <a:cs typeface="Arial"/>
              </a:rPr>
              <a:t>, </a:t>
            </a:r>
            <a:r>
              <a:rPr lang="es-ES" sz="1600" dirty="0" err="1" smtClean="0">
                <a:latin typeface="Arial"/>
                <a:cs typeface="Arial"/>
              </a:rPr>
              <a:t>when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applied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to</a:t>
            </a:r>
            <a:r>
              <a:rPr lang="es-ES" sz="1600" dirty="0" smtClean="0">
                <a:latin typeface="Arial"/>
                <a:cs typeface="Arial"/>
              </a:rPr>
              <a:t> new data </a:t>
            </a:r>
            <a:r>
              <a:rPr lang="es-ES" sz="1600" dirty="0" err="1" smtClean="0">
                <a:latin typeface="Arial"/>
                <a:cs typeface="Arial"/>
              </a:rPr>
              <a:t>from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other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scanners</a:t>
            </a:r>
            <a:endParaRPr lang="es-ES" sz="1600" dirty="0" smtClean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" sz="1600" dirty="0" smtClean="0">
                <a:latin typeface="Arial"/>
                <a:cs typeface="Arial"/>
              </a:rPr>
              <a:t>data </a:t>
            </a:r>
            <a:r>
              <a:rPr lang="es-ES" sz="1600" dirty="0" err="1" smtClean="0">
                <a:latin typeface="Arial"/>
                <a:cs typeface="Arial"/>
              </a:rPr>
              <a:t>from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the</a:t>
            </a:r>
            <a:r>
              <a:rPr lang="es-ES" sz="1600" dirty="0" smtClean="0">
                <a:latin typeface="Arial"/>
                <a:cs typeface="Arial"/>
              </a:rPr>
              <a:t> ISBI2015 </a:t>
            </a:r>
            <a:r>
              <a:rPr lang="es-ES" sz="1600" dirty="0" err="1" smtClean="0">
                <a:latin typeface="Arial"/>
                <a:cs typeface="Arial"/>
              </a:rPr>
              <a:t>challenge</a:t>
            </a:r>
            <a:r>
              <a:rPr lang="es-ES" sz="1600" dirty="0" smtClean="0">
                <a:latin typeface="Arial"/>
                <a:cs typeface="Arial"/>
              </a:rPr>
              <a:t> and a </a:t>
            </a:r>
            <a:r>
              <a:rPr lang="es-ES" sz="1600" dirty="0" err="1" smtClean="0">
                <a:latin typeface="Arial"/>
                <a:cs typeface="Arial"/>
              </a:rPr>
              <a:t>cohort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from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Vall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Hebron</a:t>
            </a:r>
            <a:endParaRPr lang="es-ES" sz="1600" dirty="0">
              <a:latin typeface="Arial"/>
              <a:cs typeface="Arial"/>
            </a:endParaRPr>
          </a:p>
        </p:txBody>
      </p:sp>
      <p:pic>
        <p:nvPicPr>
          <p:cNvPr id="10" name="Imagen 9" descr="Screen Shot 2019-08-17 at 11.33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790" y="3797329"/>
            <a:ext cx="4676546" cy="2740639"/>
          </a:xfrm>
          <a:prstGeom prst="rect">
            <a:avLst/>
          </a:prstGeom>
        </p:spPr>
      </p:pic>
      <p:pic>
        <p:nvPicPr>
          <p:cNvPr id="2" name="Imagen 1" descr="Screen Shot 2019-08-26 at 10.43.3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" r="2665"/>
          <a:stretch/>
        </p:blipFill>
        <p:spPr>
          <a:xfrm>
            <a:off x="0" y="2640416"/>
            <a:ext cx="4168669" cy="330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90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ción de imagen 5" descr="Enlarged perivascular spaces in brain MRI: Automated quantification in four regions">
            <a:extLst>
              <a:ext uri="{FF2B5EF4-FFF2-40B4-BE49-F238E27FC236}">
                <a16:creationId xmlns:a16="http://schemas.microsoft.com/office/drawing/2014/main" xmlns="" id="{7B0B91D8-51CD-4B89-B68E-60C21276A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948" y="4979269"/>
            <a:ext cx="4506414" cy="16415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Marcador de posición de imagen 5" descr="Enlarged perivascular spaces in brain MRI: Automated quantification in four regions">
            <a:extLst>
              <a:ext uri="{FF2B5EF4-FFF2-40B4-BE49-F238E27FC236}">
                <a16:creationId xmlns:a16="http://schemas.microsoft.com/office/drawing/2014/main" xmlns="" id="{E1899B47-661A-496F-B0E9-33E068712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4390" y="2552443"/>
            <a:ext cx="3206512" cy="393991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502616" y="6502937"/>
            <a:ext cx="2744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latin typeface="Arial"/>
                <a:cs typeface="Arial"/>
              </a:rPr>
              <a:t>(</a:t>
            </a:r>
            <a:r>
              <a:rPr lang="es-ES" sz="1200" i="1" dirty="0" err="1">
                <a:latin typeface="Arial"/>
                <a:cs typeface="Arial"/>
              </a:rPr>
              <a:t>Dubost</a:t>
            </a:r>
            <a:r>
              <a:rPr lang="es-ES" sz="1200" i="1" dirty="0">
                <a:latin typeface="Arial"/>
                <a:cs typeface="Arial"/>
              </a:rPr>
              <a:t> et al., </a:t>
            </a:r>
            <a:r>
              <a:rPr lang="es-ES" sz="1200" i="1" dirty="0" err="1">
                <a:latin typeface="Arial"/>
                <a:cs typeface="Arial"/>
              </a:rPr>
              <a:t>NeuroImage</a:t>
            </a:r>
            <a:r>
              <a:rPr lang="es-ES" sz="1200" i="1" dirty="0">
                <a:latin typeface="Arial"/>
                <a:cs typeface="Arial"/>
              </a:rPr>
              <a:t> 2019)</a:t>
            </a:r>
          </a:p>
        </p:txBody>
      </p:sp>
      <p:sp>
        <p:nvSpPr>
          <p:cNvPr id="7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Deep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16333" y="1088626"/>
            <a:ext cx="8052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Goal</a:t>
            </a:r>
            <a:r>
              <a:rPr lang="es-ES" sz="1600" dirty="0">
                <a:latin typeface="Arial"/>
                <a:cs typeface="Arial"/>
              </a:rPr>
              <a:t>: </a:t>
            </a:r>
            <a:r>
              <a:rPr lang="es-ES" sz="1600" dirty="0" err="1" smtClean="0">
                <a:latin typeface="Arial"/>
                <a:cs typeface="Arial"/>
              </a:rPr>
              <a:t>to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count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automatically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enlarged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perivascular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spaces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>
                <a:latin typeface="Arial"/>
                <a:cs typeface="Arial"/>
              </a:rPr>
              <a:t>in 4 </a:t>
            </a:r>
            <a:r>
              <a:rPr lang="es-ES" sz="1600" dirty="0" err="1">
                <a:latin typeface="Arial"/>
                <a:cs typeface="Arial"/>
              </a:rPr>
              <a:t>brain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regions</a:t>
            </a:r>
            <a:r>
              <a:rPr lang="es-ES" sz="1600" dirty="0">
                <a:latin typeface="Arial"/>
                <a:cs typeface="Arial"/>
              </a:rPr>
              <a:t> (</a:t>
            </a:r>
            <a:r>
              <a:rPr lang="es-ES" sz="1600" dirty="0" err="1" smtClean="0">
                <a:latin typeface="Arial"/>
                <a:cs typeface="Arial"/>
              </a:rPr>
              <a:t>midbrain</a:t>
            </a:r>
            <a:r>
              <a:rPr lang="es-ES" sz="1600" dirty="0" smtClean="0">
                <a:latin typeface="Arial"/>
                <a:cs typeface="Arial"/>
              </a:rPr>
              <a:t>, </a:t>
            </a:r>
            <a:r>
              <a:rPr lang="es-ES" sz="1600" dirty="0" err="1" smtClean="0">
                <a:latin typeface="Arial"/>
                <a:cs typeface="Arial"/>
              </a:rPr>
              <a:t>hippocampus</a:t>
            </a:r>
            <a:r>
              <a:rPr lang="es-ES" sz="1600" dirty="0" smtClean="0">
                <a:latin typeface="Arial"/>
                <a:cs typeface="Arial"/>
              </a:rPr>
              <a:t>, basal </a:t>
            </a:r>
            <a:r>
              <a:rPr lang="es-ES" sz="1600" dirty="0" err="1" smtClean="0">
                <a:latin typeface="Arial"/>
                <a:cs typeface="Arial"/>
              </a:rPr>
              <a:t>ganglia</a:t>
            </a:r>
            <a:r>
              <a:rPr lang="es-ES" sz="1600" dirty="0" smtClean="0">
                <a:latin typeface="Arial"/>
                <a:cs typeface="Arial"/>
              </a:rPr>
              <a:t>, central </a:t>
            </a:r>
            <a:r>
              <a:rPr lang="es-ES" sz="1600" dirty="0" err="1" smtClean="0">
                <a:latin typeface="Arial"/>
                <a:cs typeface="Arial"/>
              </a:rPr>
              <a:t>semiovale</a:t>
            </a:r>
            <a:r>
              <a:rPr lang="es-ES" sz="1600" dirty="0" smtClean="0">
                <a:latin typeface="Arial"/>
                <a:cs typeface="Arial"/>
              </a:rPr>
              <a:t>) </a:t>
            </a:r>
            <a:r>
              <a:rPr lang="es-ES" sz="1600" dirty="0" err="1" smtClean="0">
                <a:latin typeface="Arial"/>
                <a:cs typeface="Arial"/>
              </a:rPr>
              <a:t>by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using</a:t>
            </a:r>
            <a:r>
              <a:rPr lang="es-ES" sz="1600" dirty="0" smtClean="0">
                <a:latin typeface="Arial"/>
                <a:cs typeface="Arial"/>
              </a:rPr>
              <a:t> a CNN</a:t>
            </a:r>
          </a:p>
          <a:p>
            <a:pPr marL="285750" indent="-285750" algn="just">
              <a:buFont typeface="Arial"/>
              <a:buChar char="•"/>
            </a:pPr>
            <a:r>
              <a:rPr lang="es-ES" sz="1600" dirty="0" smtClean="0">
                <a:latin typeface="Arial"/>
                <a:cs typeface="Arial"/>
              </a:rPr>
              <a:t>2115 cases </a:t>
            </a:r>
            <a:r>
              <a:rPr lang="es-ES" sz="1600" dirty="0" err="1" smtClean="0">
                <a:latin typeface="Arial"/>
                <a:cs typeface="Arial"/>
              </a:rPr>
              <a:t>were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visually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assessed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by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an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expert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rater</a:t>
            </a:r>
            <a:endParaRPr lang="es-ES" sz="1600" dirty="0" smtClean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" sz="1600" dirty="0" err="1" smtClean="0">
                <a:latin typeface="Arial"/>
                <a:cs typeface="Arial"/>
              </a:rPr>
              <a:t>agreement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between</a:t>
            </a:r>
            <a:r>
              <a:rPr lang="es-ES" sz="1600" dirty="0" smtClean="0">
                <a:latin typeface="Arial"/>
                <a:cs typeface="Arial"/>
              </a:rPr>
              <a:t> visual and </a:t>
            </a:r>
            <a:r>
              <a:rPr lang="es-ES" sz="1600" dirty="0" err="1" smtClean="0">
                <a:latin typeface="Arial"/>
                <a:cs typeface="Arial"/>
              </a:rPr>
              <a:t>automated</a:t>
            </a:r>
            <a:r>
              <a:rPr lang="es-ES" sz="1600" dirty="0" smtClean="0">
                <a:latin typeface="Arial"/>
                <a:cs typeface="Arial"/>
              </a:rPr>
              <a:t> scores </a:t>
            </a:r>
            <a:r>
              <a:rPr lang="es-ES" sz="1600" dirty="0" err="1" smtClean="0">
                <a:latin typeface="Arial"/>
                <a:cs typeface="Arial"/>
              </a:rPr>
              <a:t>was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excellent</a:t>
            </a:r>
            <a:r>
              <a:rPr lang="es-ES" sz="1600" dirty="0" smtClean="0">
                <a:latin typeface="Arial"/>
                <a:cs typeface="Arial"/>
              </a:rPr>
              <a:t> (ICC 0.75-0.88), </a:t>
            </a:r>
            <a:r>
              <a:rPr lang="es-ES" sz="1600" dirty="0" err="1" smtClean="0">
                <a:latin typeface="Arial"/>
                <a:cs typeface="Arial"/>
              </a:rPr>
              <a:t>higher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values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than</a:t>
            </a:r>
            <a:r>
              <a:rPr lang="es-ES" sz="1600" dirty="0" smtClean="0">
                <a:latin typeface="Arial"/>
                <a:cs typeface="Arial"/>
              </a:rPr>
              <a:t> inter-</a:t>
            </a:r>
            <a:r>
              <a:rPr lang="es-ES" sz="1600" dirty="0" err="1" smtClean="0">
                <a:latin typeface="Arial"/>
                <a:cs typeface="Arial"/>
              </a:rPr>
              <a:t>observer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agreement</a:t>
            </a:r>
            <a:r>
              <a:rPr lang="es-ES" sz="1600" dirty="0" smtClean="0">
                <a:latin typeface="Arial"/>
                <a:cs typeface="Arial"/>
              </a:rPr>
              <a:t> (ICC 0.62-0.80)</a:t>
            </a:r>
            <a:endParaRPr lang="es-ES" sz="1600" dirty="0">
              <a:latin typeface="Arial"/>
              <a:cs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44" y="2504110"/>
            <a:ext cx="4489201" cy="231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39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Deep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0560DE3C-66B1-41CF-BF01-B828A7F303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67" t="20013" r="15150" b="28071"/>
          <a:stretch/>
        </p:blipFill>
        <p:spPr>
          <a:xfrm>
            <a:off x="800967" y="2540268"/>
            <a:ext cx="7067509" cy="38104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Rectángulo 1"/>
          <p:cNvSpPr/>
          <p:nvPr/>
        </p:nvSpPr>
        <p:spPr>
          <a:xfrm>
            <a:off x="7217570" y="6559022"/>
            <a:ext cx="18962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i="1" dirty="0">
                <a:latin typeface="Arial"/>
                <a:cs typeface="Arial"/>
              </a:rPr>
              <a:t>(</a:t>
            </a:r>
            <a:r>
              <a:rPr lang="es-ES" sz="1200" i="1" dirty="0" err="1">
                <a:latin typeface="Arial"/>
                <a:cs typeface="Arial"/>
              </a:rPr>
              <a:t>Duffy</a:t>
            </a:r>
            <a:r>
              <a:rPr lang="es-ES" sz="1200" i="1" dirty="0">
                <a:latin typeface="Arial"/>
                <a:cs typeface="Arial"/>
              </a:rPr>
              <a:t> et al., MIDL 2018)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16333" y="1088626"/>
            <a:ext cx="8052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Goal</a:t>
            </a:r>
            <a:r>
              <a:rPr lang="es-ES" sz="1600" dirty="0">
                <a:latin typeface="Arial"/>
                <a:cs typeface="Arial"/>
              </a:rPr>
              <a:t>: </a:t>
            </a:r>
            <a:r>
              <a:rPr lang="es-ES" sz="1600" dirty="0" err="1">
                <a:latin typeface="Arial"/>
                <a:cs typeface="Arial"/>
              </a:rPr>
              <a:t>to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develop</a:t>
            </a:r>
            <a:r>
              <a:rPr lang="es-ES" sz="1600" dirty="0">
                <a:latin typeface="Arial"/>
                <a:cs typeface="Arial"/>
              </a:rPr>
              <a:t> a </a:t>
            </a:r>
            <a:r>
              <a:rPr lang="es-ES" sz="1600" dirty="0" err="1">
                <a:latin typeface="Arial"/>
                <a:cs typeface="Arial"/>
              </a:rPr>
              <a:t>method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to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correct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for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movement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during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image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acquisition</a:t>
            </a:r>
            <a:endParaRPr lang="es-ES" sz="1600" dirty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Movement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was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simulated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on</a:t>
            </a:r>
            <a:r>
              <a:rPr lang="es-ES" sz="1600" dirty="0">
                <a:latin typeface="Arial"/>
                <a:cs typeface="Arial"/>
              </a:rPr>
              <a:t> data so </a:t>
            </a:r>
            <a:r>
              <a:rPr lang="es-ES" sz="1600" dirty="0" err="1">
                <a:latin typeface="Arial"/>
                <a:cs typeface="Arial"/>
              </a:rPr>
              <a:t>that</a:t>
            </a:r>
            <a:r>
              <a:rPr lang="es-ES" sz="1600" dirty="0">
                <a:latin typeface="Arial"/>
                <a:cs typeface="Arial"/>
              </a:rPr>
              <a:t> a CNN </a:t>
            </a:r>
            <a:r>
              <a:rPr lang="es-ES" sz="1600" dirty="0" err="1">
                <a:latin typeface="Arial"/>
                <a:cs typeface="Arial"/>
              </a:rPr>
              <a:t>could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predict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the</a:t>
            </a:r>
            <a:r>
              <a:rPr lang="es-ES" sz="1600" dirty="0">
                <a:latin typeface="Arial"/>
                <a:cs typeface="Arial"/>
              </a:rPr>
              <a:t> original </a:t>
            </a:r>
            <a:r>
              <a:rPr lang="es-ES" sz="1600" dirty="0" err="1">
                <a:latin typeface="Arial"/>
                <a:cs typeface="Arial"/>
              </a:rPr>
              <a:t>image</a:t>
            </a:r>
            <a:endParaRPr lang="es-ES" sz="1600" dirty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cohort</a:t>
            </a:r>
            <a:r>
              <a:rPr lang="es-ES" sz="1600" dirty="0">
                <a:latin typeface="Arial"/>
                <a:cs typeface="Arial"/>
              </a:rPr>
              <a:t> of n=725 as </a:t>
            </a:r>
            <a:r>
              <a:rPr lang="es-ES" sz="1600" dirty="0" err="1">
                <a:latin typeface="Arial"/>
                <a:cs typeface="Arial"/>
              </a:rPr>
              <a:t>ground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truth</a:t>
            </a:r>
            <a:r>
              <a:rPr lang="es-ES" sz="1600" dirty="0">
                <a:latin typeface="Arial"/>
                <a:cs typeface="Arial"/>
              </a:rPr>
              <a:t>, </a:t>
            </a:r>
            <a:r>
              <a:rPr lang="es-ES" sz="1600" dirty="0" err="1">
                <a:latin typeface="Arial"/>
                <a:cs typeface="Arial"/>
              </a:rPr>
              <a:t>motion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was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simulated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by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applying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phase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shifts</a:t>
            </a:r>
            <a:endParaRPr lang="es-ES" sz="1600" dirty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" sz="1600" dirty="0">
                <a:latin typeface="Arial"/>
                <a:cs typeface="Arial"/>
              </a:rPr>
              <a:t>SSMI, CC, </a:t>
            </a:r>
            <a:r>
              <a:rPr lang="es-ES" sz="1600" dirty="0" err="1">
                <a:latin typeface="Arial"/>
                <a:cs typeface="Arial"/>
              </a:rPr>
              <a:t>Tissue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Contrast</a:t>
            </a:r>
            <a:r>
              <a:rPr lang="es-ES" sz="1600" dirty="0">
                <a:latin typeface="Arial"/>
                <a:cs typeface="Arial"/>
              </a:rPr>
              <a:t> T-score as “</a:t>
            </a:r>
            <a:r>
              <a:rPr lang="es-ES" sz="1600" dirty="0" err="1">
                <a:latin typeface="Arial"/>
                <a:cs typeface="Arial"/>
              </a:rPr>
              <a:t>cost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functions</a:t>
            </a:r>
            <a:r>
              <a:rPr lang="es-ES" sz="1600" dirty="0">
                <a:latin typeface="Arial"/>
                <a:cs typeface="Arial"/>
              </a:rPr>
              <a:t>”</a:t>
            </a:r>
          </a:p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Other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applications</a:t>
            </a:r>
            <a:r>
              <a:rPr lang="es-ES" sz="1600" dirty="0">
                <a:latin typeface="Arial"/>
                <a:cs typeface="Arial"/>
              </a:rPr>
              <a:t>: </a:t>
            </a:r>
            <a:r>
              <a:rPr lang="es-ES" sz="1600" dirty="0" err="1">
                <a:latin typeface="Arial"/>
                <a:cs typeface="Arial"/>
              </a:rPr>
              <a:t>quantify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degree</a:t>
            </a:r>
            <a:r>
              <a:rPr lang="es-ES" sz="1600" dirty="0">
                <a:latin typeface="Arial"/>
                <a:cs typeface="Arial"/>
              </a:rPr>
              <a:t> of </a:t>
            </a:r>
            <a:r>
              <a:rPr lang="es-ES" sz="1600" dirty="0" err="1">
                <a:latin typeface="Arial"/>
                <a:cs typeface="Arial"/>
              </a:rPr>
              <a:t>movement</a:t>
            </a:r>
            <a:r>
              <a:rPr lang="es-ES" sz="1600" dirty="0">
                <a:latin typeface="Arial"/>
                <a:cs typeface="Arial"/>
              </a:rPr>
              <a:t> in </a:t>
            </a:r>
            <a:r>
              <a:rPr lang="es-ES" sz="1600" dirty="0" err="1">
                <a:latin typeface="Arial"/>
                <a:cs typeface="Arial"/>
              </a:rPr>
              <a:t>quality</a:t>
            </a:r>
            <a:r>
              <a:rPr lang="es-ES" sz="1600" dirty="0">
                <a:latin typeface="Arial"/>
                <a:cs typeface="Arial"/>
              </a:rPr>
              <a:t> control</a:t>
            </a:r>
          </a:p>
        </p:txBody>
      </p:sp>
    </p:spTree>
    <p:extLst>
      <p:ext uri="{BB962C8B-B14F-4D97-AF65-F5344CB8AC3E}">
        <p14:creationId xmlns:p14="http://schemas.microsoft.com/office/powerpoint/2010/main" val="3433800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Machine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5" name="Imagen 4" descr="Screen Shot 2019-08-17 at 15.23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50" y="1953866"/>
            <a:ext cx="1652489" cy="382212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195811" y="6361279"/>
            <a:ext cx="27665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i="1" dirty="0" err="1">
                <a:latin typeface="Arial"/>
                <a:cs typeface="Arial"/>
              </a:rPr>
              <a:t>https</a:t>
            </a:r>
            <a:r>
              <a:rPr lang="es-ES" sz="1400" i="1" dirty="0">
                <a:latin typeface="Arial"/>
                <a:cs typeface="Arial"/>
              </a:rPr>
              <a:t>://</a:t>
            </a:r>
            <a:r>
              <a:rPr lang="es-ES" sz="1400" i="1" dirty="0" err="1">
                <a:latin typeface="Arial"/>
                <a:cs typeface="Arial"/>
              </a:rPr>
              <a:t>arxiv.org</a:t>
            </a:r>
            <a:r>
              <a:rPr lang="es-ES" sz="1400" i="1" dirty="0">
                <a:latin typeface="Arial"/>
                <a:cs typeface="Arial"/>
              </a:rPr>
              <a:t>/</a:t>
            </a:r>
            <a:r>
              <a:rPr lang="es-ES" sz="1400" i="1" dirty="0" err="1">
                <a:latin typeface="Arial"/>
                <a:cs typeface="Arial"/>
              </a:rPr>
              <a:t>abs</a:t>
            </a:r>
            <a:r>
              <a:rPr lang="es-ES" sz="1400" i="1" dirty="0">
                <a:latin typeface="Arial"/>
                <a:cs typeface="Arial"/>
              </a:rPr>
              <a:t>/1711.05225</a:t>
            </a:r>
          </a:p>
        </p:txBody>
      </p:sp>
      <p:pic>
        <p:nvPicPr>
          <p:cNvPr id="8" name="Imagen 7" descr="Screen Shot 2019-08-17 at 15.25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971" y="3819284"/>
            <a:ext cx="3991124" cy="1995562"/>
          </a:xfrm>
          <a:prstGeom prst="rect">
            <a:avLst/>
          </a:prstGeom>
        </p:spPr>
      </p:pic>
      <p:pic>
        <p:nvPicPr>
          <p:cNvPr id="9" name="Imagen 8" descr="Screen Shot 2019-08-17 at 15.25.2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" t="6144"/>
          <a:stretch/>
        </p:blipFill>
        <p:spPr>
          <a:xfrm>
            <a:off x="739614" y="949060"/>
            <a:ext cx="7424049" cy="94241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879166" y="5784374"/>
            <a:ext cx="56099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400" dirty="0">
                <a:latin typeface="Arial"/>
                <a:cs typeface="Arial"/>
              </a:rPr>
              <a:t>more </a:t>
            </a:r>
            <a:r>
              <a:rPr lang="es-ES" sz="1400" dirty="0" err="1">
                <a:latin typeface="Arial"/>
                <a:cs typeface="Arial"/>
              </a:rPr>
              <a:t>than</a:t>
            </a:r>
            <a:r>
              <a:rPr lang="es-ES" sz="1400" dirty="0">
                <a:latin typeface="Arial"/>
                <a:cs typeface="Arial"/>
              </a:rPr>
              <a:t> 30,000 </a:t>
            </a:r>
            <a:r>
              <a:rPr lang="es-ES" sz="1400" dirty="0" err="1">
                <a:latin typeface="Arial"/>
                <a:cs typeface="Arial"/>
              </a:rPr>
              <a:t>patients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err="1">
                <a:latin typeface="Arial"/>
                <a:cs typeface="Arial"/>
              </a:rPr>
              <a:t>were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err="1">
                <a:latin typeface="Arial"/>
                <a:cs typeface="Arial"/>
              </a:rPr>
              <a:t>included</a:t>
            </a:r>
            <a:endParaRPr lang="es-ES" sz="1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s-ES" sz="1400" dirty="0" err="1">
                <a:latin typeface="Arial"/>
                <a:cs typeface="Arial"/>
              </a:rPr>
              <a:t>planar</a:t>
            </a:r>
            <a:r>
              <a:rPr lang="es-ES" sz="1400" dirty="0">
                <a:latin typeface="Arial"/>
                <a:cs typeface="Arial"/>
              </a:rPr>
              <a:t> x-</a:t>
            </a:r>
            <a:r>
              <a:rPr lang="es-ES" sz="1400" dirty="0" err="1">
                <a:latin typeface="Arial"/>
                <a:cs typeface="Arial"/>
              </a:rPr>
              <a:t>rays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err="1">
                <a:latin typeface="Arial"/>
                <a:cs typeface="Arial"/>
              </a:rPr>
              <a:t>were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err="1">
                <a:latin typeface="Arial"/>
                <a:cs typeface="Arial"/>
              </a:rPr>
              <a:t>labelled</a:t>
            </a:r>
            <a:r>
              <a:rPr lang="es-ES" sz="1400" dirty="0">
                <a:latin typeface="Arial"/>
                <a:cs typeface="Arial"/>
              </a:rPr>
              <a:t> in 14 </a:t>
            </a:r>
            <a:r>
              <a:rPr lang="es-ES" sz="1400" dirty="0" err="1">
                <a:latin typeface="Arial"/>
                <a:cs typeface="Arial"/>
              </a:rPr>
              <a:t>categories</a:t>
            </a:r>
            <a:r>
              <a:rPr lang="es-ES" sz="1400" dirty="0">
                <a:latin typeface="Arial"/>
                <a:cs typeface="Arial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s-ES" sz="1400" dirty="0" err="1">
                <a:latin typeface="Arial"/>
                <a:cs typeface="Arial"/>
              </a:rPr>
              <a:t>radiologists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err="1">
                <a:latin typeface="Arial"/>
                <a:cs typeface="Arial"/>
              </a:rPr>
              <a:t>were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err="1">
                <a:latin typeface="Arial"/>
                <a:cs typeface="Arial"/>
              </a:rPr>
              <a:t>not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err="1">
                <a:latin typeface="Arial"/>
                <a:cs typeface="Arial"/>
              </a:rPr>
              <a:t>allowed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err="1">
                <a:latin typeface="Arial"/>
                <a:cs typeface="Arial"/>
              </a:rPr>
              <a:t>to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err="1">
                <a:latin typeface="Arial"/>
                <a:cs typeface="Arial"/>
              </a:rPr>
              <a:t>read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err="1">
                <a:latin typeface="Arial"/>
                <a:cs typeface="Arial"/>
              </a:rPr>
              <a:t>the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err="1">
                <a:latin typeface="Arial"/>
                <a:cs typeface="Arial"/>
              </a:rPr>
              <a:t>clinical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err="1">
                <a:latin typeface="Arial"/>
                <a:cs typeface="Arial"/>
              </a:rPr>
              <a:t>history</a:t>
            </a:r>
            <a:endParaRPr lang="es-ES" sz="1400" dirty="0">
              <a:latin typeface="Arial"/>
              <a:cs typeface="Arial"/>
            </a:endParaRPr>
          </a:p>
        </p:txBody>
      </p:sp>
      <p:pic>
        <p:nvPicPr>
          <p:cNvPr id="11" name="Imagen 10" descr="Screen Shot 2019-08-17 at 16.01.3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059" y="1871914"/>
            <a:ext cx="3462538" cy="191036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073" y="2154281"/>
            <a:ext cx="7074297" cy="3980678"/>
          </a:xfrm>
          <a:prstGeom prst="rect">
            <a:avLst/>
          </a:prstGeom>
          <a:ln>
            <a:solidFill>
              <a:srgbClr val="AFABAB"/>
            </a:solidFill>
          </a:ln>
        </p:spPr>
      </p:pic>
    </p:spTree>
    <p:extLst>
      <p:ext uri="{BB962C8B-B14F-4D97-AF65-F5344CB8AC3E}">
        <p14:creationId xmlns:p14="http://schemas.microsoft.com/office/powerpoint/2010/main" val="84812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Deep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16333" y="1088626"/>
            <a:ext cx="8052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Goal</a:t>
            </a:r>
            <a:r>
              <a:rPr lang="es-ES" sz="1600" dirty="0">
                <a:latin typeface="Arial"/>
                <a:cs typeface="Arial"/>
              </a:rPr>
              <a:t>: </a:t>
            </a:r>
            <a:r>
              <a:rPr lang="es-ES" sz="1600" dirty="0" err="1">
                <a:latin typeface="Arial"/>
                <a:cs typeface="Arial"/>
              </a:rPr>
              <a:t>to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generate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FreeSurfer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segmentations</a:t>
            </a:r>
            <a:r>
              <a:rPr lang="es-ES" sz="1600" dirty="0">
                <a:latin typeface="Arial"/>
                <a:cs typeface="Arial"/>
              </a:rPr>
              <a:t> </a:t>
            </a:r>
          </a:p>
          <a:p>
            <a:pPr marL="285750" indent="-285750" algn="just">
              <a:buFont typeface="Arial"/>
              <a:buChar char="•"/>
            </a:pPr>
            <a:r>
              <a:rPr lang="es-ES" sz="1600" dirty="0" err="1">
                <a:latin typeface="Arial"/>
                <a:cs typeface="Arial"/>
              </a:rPr>
              <a:t>Two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architectures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were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used</a:t>
            </a:r>
            <a:r>
              <a:rPr lang="es-ES" sz="1600" dirty="0">
                <a:latin typeface="Arial"/>
                <a:cs typeface="Arial"/>
              </a:rPr>
              <a:t>: U-Net and </a:t>
            </a:r>
            <a:r>
              <a:rPr lang="es-ES" sz="1600" dirty="0" err="1">
                <a:latin typeface="Arial"/>
                <a:cs typeface="Arial"/>
              </a:rPr>
              <a:t>MeshNet</a:t>
            </a:r>
            <a:r>
              <a:rPr lang="es-ES" sz="1600" dirty="0">
                <a:latin typeface="Arial"/>
                <a:cs typeface="Arial"/>
              </a:rPr>
              <a:t> (</a:t>
            </a:r>
            <a:r>
              <a:rPr lang="es-ES" sz="1600" dirty="0" err="1">
                <a:latin typeface="Arial"/>
                <a:cs typeface="Arial"/>
              </a:rPr>
              <a:t>dilated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networks</a:t>
            </a:r>
            <a:r>
              <a:rPr lang="es-ES" sz="1600" dirty="0">
                <a:latin typeface="Arial"/>
                <a:cs typeface="Arial"/>
              </a:rPr>
              <a:t>)</a:t>
            </a:r>
          </a:p>
          <a:p>
            <a:pPr marL="285750" indent="-285750" algn="just">
              <a:buFont typeface="Arial"/>
              <a:buChar char="•"/>
            </a:pPr>
            <a:r>
              <a:rPr lang="es-ES" sz="1600" dirty="0">
                <a:latin typeface="Arial"/>
                <a:cs typeface="Arial"/>
              </a:rPr>
              <a:t>In </a:t>
            </a:r>
            <a:r>
              <a:rPr lang="es-ES" sz="1600" dirty="0" err="1">
                <a:latin typeface="Arial"/>
                <a:cs typeface="Arial"/>
              </a:rPr>
              <a:t>some</a:t>
            </a:r>
            <a:r>
              <a:rPr lang="es-ES" sz="1600" dirty="0">
                <a:latin typeface="Arial"/>
                <a:cs typeface="Arial"/>
              </a:rPr>
              <a:t> cases, </a:t>
            </a:r>
            <a:r>
              <a:rPr lang="es-ES" sz="1600" dirty="0" err="1">
                <a:latin typeface="Arial"/>
                <a:cs typeface="Arial"/>
              </a:rPr>
              <a:t>the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network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outperforms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the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ground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truth</a:t>
            </a:r>
            <a:r>
              <a:rPr lang="es-ES" sz="1600" dirty="0">
                <a:latin typeface="Arial"/>
                <a:cs typeface="Arial"/>
              </a:rPr>
              <a:t>, in </a:t>
            </a:r>
            <a:r>
              <a:rPr lang="es-ES" sz="1600" dirty="0" err="1">
                <a:latin typeface="Arial"/>
                <a:cs typeface="Arial"/>
              </a:rPr>
              <a:t>other</a:t>
            </a:r>
            <a:r>
              <a:rPr lang="es-ES" sz="1600" dirty="0">
                <a:latin typeface="Arial"/>
                <a:cs typeface="Arial"/>
              </a:rPr>
              <a:t> cases, </a:t>
            </a:r>
            <a:r>
              <a:rPr lang="es-ES" sz="1600" dirty="0" err="1">
                <a:latin typeface="Arial"/>
                <a:cs typeface="Arial"/>
              </a:rPr>
              <a:t>not</a:t>
            </a:r>
            <a:endParaRPr lang="es-ES" sz="1600" dirty="0">
              <a:latin typeface="Arial"/>
              <a:cs typeface="Arial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981339" y="6593030"/>
            <a:ext cx="31056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i="1" dirty="0">
                <a:latin typeface="Arial"/>
                <a:cs typeface="Arial"/>
              </a:rPr>
              <a:t>(</a:t>
            </a:r>
            <a:r>
              <a:rPr lang="es-ES" sz="1200" i="1" dirty="0" err="1">
                <a:latin typeface="Arial"/>
                <a:cs typeface="Arial"/>
              </a:rPr>
              <a:t>Federov</a:t>
            </a:r>
            <a:r>
              <a:rPr lang="es-ES" sz="1200" i="1" dirty="0">
                <a:latin typeface="Arial"/>
                <a:cs typeface="Arial"/>
              </a:rPr>
              <a:t> et al., arXiv:1612.00940v2 2017)</a:t>
            </a:r>
          </a:p>
        </p:txBody>
      </p:sp>
      <p:pic>
        <p:nvPicPr>
          <p:cNvPr id="4" name="Imagen 3" descr="Screen Shot 2019-08-17 at 22.31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05" y="4603482"/>
            <a:ext cx="2820191" cy="1426303"/>
          </a:xfrm>
          <a:prstGeom prst="rect">
            <a:avLst/>
          </a:prstGeom>
        </p:spPr>
      </p:pic>
      <p:pic>
        <p:nvPicPr>
          <p:cNvPr id="6" name="Imagen 5" descr="Screen Shot 2019-08-17 at 22.31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71" y="2046965"/>
            <a:ext cx="2553830" cy="2372964"/>
          </a:xfrm>
          <a:prstGeom prst="rect">
            <a:avLst/>
          </a:prstGeom>
        </p:spPr>
      </p:pic>
      <p:pic>
        <p:nvPicPr>
          <p:cNvPr id="11" name="Imagen 10" descr="Screen Shot 2019-08-17 at 22.33.51.png">
            <a:extLst>
              <a:ext uri="{FF2B5EF4-FFF2-40B4-BE49-F238E27FC236}">
                <a16:creationId xmlns:a16="http://schemas.microsoft.com/office/drawing/2014/main" xmlns="" id="{9710416A-E3EC-4F37-A173-7BF98C1654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8"/>
          <a:stretch/>
        </p:blipFill>
        <p:spPr>
          <a:xfrm>
            <a:off x="4121251" y="3780879"/>
            <a:ext cx="4279799" cy="2335186"/>
          </a:xfrm>
          <a:prstGeom prst="rect">
            <a:avLst/>
          </a:prstGeom>
        </p:spPr>
      </p:pic>
      <p:pic>
        <p:nvPicPr>
          <p:cNvPr id="12" name="Imagen 11" descr="Screen Shot 2019-08-17 at 22.34.38.png">
            <a:extLst>
              <a:ext uri="{FF2B5EF4-FFF2-40B4-BE49-F238E27FC236}">
                <a16:creationId xmlns:a16="http://schemas.microsoft.com/office/drawing/2014/main" xmlns="" id="{BA8A3FA6-0C8A-4A79-9D24-D0240B0D57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61"/>
          <a:stretch/>
        </p:blipFill>
        <p:spPr>
          <a:xfrm>
            <a:off x="3627040" y="2211683"/>
            <a:ext cx="4936247" cy="129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2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Resources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F00E87C9-CDD1-42F6-BD27-E05E4DE78242}"/>
              </a:ext>
            </a:extLst>
          </p:cNvPr>
          <p:cNvSpPr/>
          <p:nvPr/>
        </p:nvSpPr>
        <p:spPr>
          <a:xfrm>
            <a:off x="496610" y="2707387"/>
            <a:ext cx="96044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Library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codes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itchFamily="34" charset="0"/>
            </a:endParaRPr>
          </a:p>
          <a:p>
            <a:pPr marR="0" lvl="0" algn="just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0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	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040" y="4279145"/>
            <a:ext cx="2843821" cy="15996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23043" b="21867"/>
          <a:stretch/>
        </p:blipFill>
        <p:spPr>
          <a:xfrm>
            <a:off x="355999" y="4286259"/>
            <a:ext cx="3423255" cy="1565041"/>
          </a:xfrm>
          <a:prstGeom prst="rect">
            <a:avLst/>
          </a:prstGeom>
          <a:ln>
            <a:solidFill>
              <a:srgbClr val="B4C7E7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871" y="4291166"/>
            <a:ext cx="2063062" cy="1584292"/>
          </a:xfrm>
          <a:prstGeom prst="rect">
            <a:avLst/>
          </a:prstGeom>
          <a:ln>
            <a:solidFill>
              <a:srgbClr val="B4C7E7"/>
            </a:solidFill>
          </a:ln>
        </p:spPr>
      </p:pic>
      <p:sp>
        <p:nvSpPr>
          <p:cNvPr id="8" name="CuadroTexto 7"/>
          <p:cNvSpPr txBox="1"/>
          <p:nvPr/>
        </p:nvSpPr>
        <p:spPr>
          <a:xfrm>
            <a:off x="1017765" y="3078604"/>
            <a:ext cx="2288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2000" dirty="0">
                <a:latin typeface="Arial"/>
                <a:cs typeface="Arial"/>
              </a:rPr>
              <a:t>MATLAB</a:t>
            </a:r>
          </a:p>
          <a:p>
            <a:pPr marL="285750" indent="-285750">
              <a:buFont typeface="Arial"/>
              <a:buChar char="•"/>
            </a:pPr>
            <a:r>
              <a:rPr lang="es-ES" sz="2000" dirty="0">
                <a:latin typeface="Arial"/>
                <a:cs typeface="Arial"/>
              </a:rPr>
              <a:t>PHYTON</a:t>
            </a:r>
          </a:p>
          <a:p>
            <a:pPr marL="285750" indent="-285750">
              <a:buFont typeface="Arial"/>
              <a:buChar char="•"/>
            </a:pPr>
            <a:r>
              <a:rPr lang="es-ES" sz="2000" dirty="0">
                <a:latin typeface="Arial"/>
                <a:cs typeface="Arial"/>
              </a:rPr>
              <a:t>R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49123" y="1341664"/>
            <a:ext cx="84625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sz="2000" i="1" dirty="0">
                <a:latin typeface="Arial"/>
                <a:cs typeface="Arial"/>
              </a:rPr>
              <a:t>”The </a:t>
            </a:r>
            <a:r>
              <a:rPr lang="pl-PL" sz="2000" i="1" dirty="0" err="1" smtClean="0">
                <a:latin typeface="Arial"/>
                <a:cs typeface="Arial"/>
              </a:rPr>
              <a:t>Elements</a:t>
            </a:r>
            <a:r>
              <a:rPr lang="pl-PL" sz="2000" i="1" dirty="0" smtClean="0">
                <a:latin typeface="Arial"/>
                <a:cs typeface="Arial"/>
              </a:rPr>
              <a:t> of Statistical Learning</a:t>
            </a:r>
            <a:r>
              <a:rPr lang="pl-PL" sz="2000" dirty="0" smtClean="0">
                <a:latin typeface="Arial"/>
                <a:cs typeface="Arial"/>
              </a:rPr>
              <a:t>” </a:t>
            </a:r>
            <a:r>
              <a:rPr lang="pl-PL" sz="2000" dirty="0" err="1" smtClean="0">
                <a:latin typeface="Arial"/>
                <a:cs typeface="Arial"/>
              </a:rPr>
              <a:t>T.Hastie</a:t>
            </a:r>
            <a:r>
              <a:rPr lang="pl-PL" sz="2000" dirty="0" smtClean="0">
                <a:latin typeface="Arial"/>
                <a:cs typeface="Arial"/>
              </a:rPr>
              <a:t> (Springer-</a:t>
            </a:r>
            <a:r>
              <a:rPr lang="pl-PL" sz="2000" dirty="0" err="1" smtClean="0">
                <a:latin typeface="Arial"/>
                <a:cs typeface="Arial"/>
              </a:rPr>
              <a:t>Verlag</a:t>
            </a:r>
            <a:r>
              <a:rPr lang="pl-PL" sz="2000" dirty="0" smtClean="0">
                <a:latin typeface="Arial"/>
                <a:cs typeface="Arial"/>
              </a:rPr>
              <a:t>, 2009)</a:t>
            </a:r>
          </a:p>
          <a:p>
            <a:pPr marL="285750" indent="-285750">
              <a:buFont typeface="Arial"/>
              <a:buChar char="•"/>
            </a:pPr>
            <a:r>
              <a:rPr lang="pl-PL" sz="2000" dirty="0" smtClean="0">
                <a:latin typeface="Arial"/>
                <a:cs typeface="Arial"/>
              </a:rPr>
              <a:t>https</a:t>
            </a:r>
            <a:r>
              <a:rPr lang="pl-PL" sz="2000" dirty="0">
                <a:latin typeface="Arial"/>
                <a:cs typeface="Arial"/>
              </a:rPr>
              <a:t>://www.coursera.org/instructor/</a:t>
            </a:r>
            <a:r>
              <a:rPr lang="pl-PL" sz="2000" dirty="0" smtClean="0">
                <a:latin typeface="Arial"/>
                <a:cs typeface="Arial"/>
              </a:rPr>
              <a:t>andrewng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https://</a:t>
            </a:r>
            <a:r>
              <a:rPr lang="en-US" sz="2000" dirty="0" err="1">
                <a:latin typeface="Arial"/>
                <a:cs typeface="Arial"/>
              </a:rPr>
              <a:t>dbmi.hms.harvard.edu</a:t>
            </a:r>
            <a:r>
              <a:rPr lang="en-US" sz="2000" dirty="0">
                <a:latin typeface="Arial"/>
                <a:cs typeface="Arial"/>
              </a:rPr>
              <a:t>/education/tutorials/deep-learning-101</a:t>
            </a:r>
            <a:endParaRPr lang="es-ES" sz="2000" dirty="0">
              <a:latin typeface="Arial"/>
              <a:cs typeface="Arial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F00E87C9-CDD1-42F6-BD27-E05E4DE78242}"/>
              </a:ext>
            </a:extLst>
          </p:cNvPr>
          <p:cNvSpPr/>
          <p:nvPr/>
        </p:nvSpPr>
        <p:spPr>
          <a:xfrm>
            <a:off x="496453" y="1067839"/>
            <a:ext cx="96044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	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830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 smtClean="0">
                <a:solidFill>
                  <a:srgbClr val="376092"/>
                </a:solidFill>
                <a:latin typeface="Arial Bold" charset="0"/>
                <a:sym typeface="Arial Bold" charset="0"/>
              </a:rPr>
              <a:t>Points that need to be addressed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95833" y="1306802"/>
            <a:ext cx="80907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" dirty="0" err="1" smtClean="0">
                <a:latin typeface="Arial"/>
                <a:cs typeface="Arial"/>
              </a:rPr>
              <a:t>Harmonization</a:t>
            </a:r>
            <a:r>
              <a:rPr lang="es-ES" dirty="0" smtClean="0">
                <a:latin typeface="Arial"/>
                <a:cs typeface="Arial"/>
              </a:rPr>
              <a:t> of </a:t>
            </a:r>
            <a:r>
              <a:rPr lang="es-ES" dirty="0" err="1" smtClean="0">
                <a:latin typeface="Arial"/>
                <a:cs typeface="Arial"/>
              </a:rPr>
              <a:t>the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acquisition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protocols</a:t>
            </a:r>
            <a:r>
              <a:rPr lang="es-ES" dirty="0" smtClean="0">
                <a:latin typeface="Arial"/>
                <a:cs typeface="Arial"/>
              </a:rPr>
              <a:t> and </a:t>
            </a:r>
            <a:r>
              <a:rPr lang="es-ES" dirty="0" err="1" smtClean="0">
                <a:latin typeface="Arial"/>
                <a:cs typeface="Arial"/>
              </a:rPr>
              <a:t>analysis</a:t>
            </a:r>
            <a:r>
              <a:rPr lang="es-ES" dirty="0" smtClean="0">
                <a:latin typeface="Arial"/>
                <a:cs typeface="Arial"/>
              </a:rPr>
              <a:t> pipeline, and </a:t>
            </a:r>
            <a:r>
              <a:rPr lang="es-ES" dirty="0" err="1" smtClean="0">
                <a:latin typeface="Arial"/>
                <a:cs typeface="Arial"/>
              </a:rPr>
              <a:t>how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to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storage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this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i</a:t>
            </a:r>
            <a:r>
              <a:rPr lang="es-ES" dirty="0" err="1" smtClean="0">
                <a:latin typeface="Arial"/>
                <a:cs typeface="Arial"/>
              </a:rPr>
              <a:t>nformation</a:t>
            </a:r>
            <a:r>
              <a:rPr lang="es-ES" dirty="0" smtClean="0">
                <a:latin typeface="Arial"/>
                <a:cs typeface="Arial"/>
              </a:rPr>
              <a:t> in </a:t>
            </a:r>
            <a:r>
              <a:rPr lang="es-ES" dirty="0" err="1" smtClean="0">
                <a:latin typeface="Arial"/>
                <a:cs typeface="Arial"/>
              </a:rPr>
              <a:t>an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organized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way</a:t>
            </a:r>
            <a:endParaRPr lang="es-ES" dirty="0" smtClean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endParaRPr lang="es-ES" dirty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" dirty="0" smtClean="0">
                <a:latin typeface="Arial"/>
                <a:cs typeface="Arial"/>
              </a:rPr>
              <a:t>Data-</a:t>
            </a:r>
            <a:r>
              <a:rPr lang="es-ES" dirty="0" err="1" smtClean="0">
                <a:latin typeface="Arial"/>
                <a:cs typeface="Arial"/>
              </a:rPr>
              <a:t>sharing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agreements</a:t>
            </a:r>
            <a:r>
              <a:rPr lang="es-ES" dirty="0" smtClean="0">
                <a:latin typeface="Arial"/>
                <a:cs typeface="Arial"/>
              </a:rPr>
              <a:t> (and </a:t>
            </a:r>
            <a:r>
              <a:rPr lang="es-ES" dirty="0" err="1" smtClean="0">
                <a:latin typeface="Arial"/>
                <a:cs typeface="Arial"/>
              </a:rPr>
              <a:t>cybersecurity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protocols</a:t>
            </a:r>
            <a:r>
              <a:rPr lang="es-ES" dirty="0" smtClean="0">
                <a:latin typeface="Arial"/>
                <a:cs typeface="Arial"/>
              </a:rPr>
              <a:t>) are </a:t>
            </a:r>
            <a:r>
              <a:rPr lang="es-ES" dirty="0" err="1" smtClean="0">
                <a:latin typeface="Arial"/>
                <a:cs typeface="Arial"/>
              </a:rPr>
              <a:t>needed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to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generate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large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imaging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biobanks</a:t>
            </a:r>
            <a:r>
              <a:rPr lang="es-ES" dirty="0" smtClean="0">
                <a:latin typeface="Arial"/>
                <a:cs typeface="Arial"/>
              </a:rPr>
              <a:t> </a:t>
            </a:r>
          </a:p>
          <a:p>
            <a:pPr marL="285750" indent="-285750" algn="just">
              <a:buFont typeface="Arial"/>
              <a:buChar char="•"/>
            </a:pPr>
            <a:endParaRPr lang="es-ES" dirty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" dirty="0" err="1" smtClean="0">
                <a:latin typeface="Arial"/>
                <a:cs typeface="Arial"/>
              </a:rPr>
              <a:t>Established</a:t>
            </a:r>
            <a:r>
              <a:rPr lang="es-ES" dirty="0" smtClean="0">
                <a:latin typeface="Arial"/>
                <a:cs typeface="Arial"/>
              </a:rPr>
              <a:t> “</a:t>
            </a:r>
            <a:r>
              <a:rPr lang="es-ES" dirty="0" err="1">
                <a:latin typeface="Arial"/>
                <a:cs typeface="Arial"/>
              </a:rPr>
              <a:t>g</a:t>
            </a:r>
            <a:r>
              <a:rPr lang="es-ES" dirty="0" err="1" smtClean="0">
                <a:latin typeface="Arial"/>
                <a:cs typeface="Arial"/>
              </a:rPr>
              <a:t>round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truth</a:t>
            </a:r>
            <a:r>
              <a:rPr lang="es-ES" dirty="0" smtClean="0">
                <a:latin typeface="Arial"/>
                <a:cs typeface="Arial"/>
              </a:rPr>
              <a:t>” sets are </a:t>
            </a:r>
            <a:r>
              <a:rPr lang="es-ES" dirty="0" err="1" smtClean="0">
                <a:latin typeface="Arial"/>
                <a:cs typeface="Arial"/>
              </a:rPr>
              <a:t>mandatory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to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validate</a:t>
            </a:r>
            <a:r>
              <a:rPr lang="es-ES" dirty="0" smtClean="0">
                <a:latin typeface="Arial"/>
                <a:cs typeface="Arial"/>
              </a:rPr>
              <a:t> AI performance</a:t>
            </a:r>
          </a:p>
          <a:p>
            <a:pPr marL="285750" indent="-285750" algn="just">
              <a:buFont typeface="Arial"/>
              <a:buChar char="•"/>
            </a:pPr>
            <a:endParaRPr lang="es-ES" dirty="0" smtClean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" dirty="0" err="1" smtClean="0">
                <a:latin typeface="Arial"/>
                <a:cs typeface="Arial"/>
              </a:rPr>
              <a:t>Decision-making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tool</a:t>
            </a:r>
            <a:r>
              <a:rPr lang="es-ES" dirty="0" smtClean="0">
                <a:latin typeface="Arial"/>
                <a:cs typeface="Arial"/>
              </a:rPr>
              <a:t> –</a:t>
            </a:r>
            <a:r>
              <a:rPr lang="es-ES" dirty="0" err="1" smtClean="0">
                <a:latin typeface="Arial"/>
                <a:cs typeface="Arial"/>
              </a:rPr>
              <a:t>who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would</a:t>
            </a:r>
            <a:r>
              <a:rPr lang="es-ES" dirty="0" smtClean="0">
                <a:latin typeface="Arial"/>
                <a:cs typeface="Arial"/>
              </a:rPr>
              <a:t> be </a:t>
            </a:r>
            <a:r>
              <a:rPr lang="es-ES" dirty="0" err="1" smtClean="0">
                <a:latin typeface="Arial"/>
                <a:cs typeface="Arial"/>
              </a:rPr>
              <a:t>the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responsible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for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the</a:t>
            </a:r>
            <a:r>
              <a:rPr lang="es-ES" dirty="0" smtClean="0">
                <a:latin typeface="Arial"/>
                <a:cs typeface="Arial"/>
              </a:rPr>
              <a:t> diagnosis?</a:t>
            </a:r>
          </a:p>
          <a:p>
            <a:pPr marL="285750" indent="-285750" algn="just">
              <a:buFont typeface="Arial"/>
              <a:buChar char="•"/>
            </a:pPr>
            <a:endParaRPr lang="es-ES" dirty="0" smtClean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" dirty="0" err="1" smtClean="0">
                <a:latin typeface="Arial"/>
                <a:cs typeface="Arial"/>
              </a:rPr>
              <a:t>If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patient</a:t>
            </a:r>
            <a:r>
              <a:rPr lang="es-ES" dirty="0" smtClean="0">
                <a:latin typeface="Arial"/>
                <a:cs typeface="Arial"/>
              </a:rPr>
              <a:t> data </a:t>
            </a:r>
            <a:r>
              <a:rPr lang="es-ES" dirty="0" err="1" smtClean="0">
                <a:latin typeface="Arial"/>
                <a:cs typeface="Arial"/>
              </a:rPr>
              <a:t>is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used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to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build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commercial</a:t>
            </a:r>
            <a:r>
              <a:rPr lang="es-ES" dirty="0" smtClean="0">
                <a:latin typeface="Arial"/>
                <a:cs typeface="Arial"/>
              </a:rPr>
              <a:t> AI </a:t>
            </a:r>
            <a:r>
              <a:rPr lang="es-ES" dirty="0" err="1" smtClean="0">
                <a:latin typeface="Arial"/>
                <a:cs typeface="Arial"/>
              </a:rPr>
              <a:t>products</a:t>
            </a:r>
            <a:r>
              <a:rPr lang="es-ES" dirty="0" smtClean="0">
                <a:latin typeface="Arial"/>
                <a:cs typeface="Arial"/>
              </a:rPr>
              <a:t>, </a:t>
            </a:r>
            <a:r>
              <a:rPr lang="es-ES" dirty="0" err="1" smtClean="0">
                <a:latin typeface="Arial"/>
                <a:cs typeface="Arial"/>
              </a:rPr>
              <a:t>should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the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profits</a:t>
            </a:r>
            <a:r>
              <a:rPr lang="es-ES" dirty="0" smtClean="0">
                <a:latin typeface="Arial"/>
                <a:cs typeface="Arial"/>
              </a:rPr>
              <a:t> be </a:t>
            </a:r>
            <a:r>
              <a:rPr lang="es-ES" dirty="0" err="1" smtClean="0">
                <a:latin typeface="Arial"/>
                <a:cs typeface="Arial"/>
              </a:rPr>
              <a:t>shared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with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the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institutions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that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generated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the</a:t>
            </a:r>
            <a:r>
              <a:rPr lang="es-ES" dirty="0" smtClean="0">
                <a:latin typeface="Arial"/>
                <a:cs typeface="Arial"/>
              </a:rPr>
              <a:t> data? </a:t>
            </a:r>
            <a:r>
              <a:rPr lang="es-ES" dirty="0" err="1" smtClean="0">
                <a:latin typeface="Arial"/>
                <a:cs typeface="Arial"/>
              </a:rPr>
              <a:t>What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about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the</a:t>
            </a:r>
            <a:r>
              <a:rPr lang="es-ES" dirty="0" smtClean="0">
                <a:latin typeface="Arial"/>
                <a:cs typeface="Arial"/>
              </a:rPr>
              <a:t> final </a:t>
            </a:r>
            <a:r>
              <a:rPr lang="es-ES" dirty="0" err="1" smtClean="0">
                <a:latin typeface="Arial"/>
                <a:cs typeface="Arial"/>
              </a:rPr>
              <a:t>ownership</a:t>
            </a:r>
            <a:r>
              <a:rPr lang="es-ES" dirty="0" smtClean="0">
                <a:latin typeface="Arial"/>
                <a:cs typeface="Arial"/>
              </a:rPr>
              <a:t> of </a:t>
            </a:r>
            <a:r>
              <a:rPr lang="es-ES" dirty="0" err="1" smtClean="0">
                <a:latin typeface="Arial"/>
                <a:cs typeface="Arial"/>
              </a:rPr>
              <a:t>the</a:t>
            </a:r>
            <a:r>
              <a:rPr lang="es-ES" dirty="0" smtClean="0">
                <a:latin typeface="Arial"/>
                <a:cs typeface="Arial"/>
              </a:rPr>
              <a:t> data </a:t>
            </a:r>
            <a:r>
              <a:rPr lang="es-ES" dirty="0" err="1" smtClean="0">
                <a:latin typeface="Arial"/>
                <a:cs typeface="Arial"/>
              </a:rPr>
              <a:t>by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the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patient</a:t>
            </a:r>
            <a:r>
              <a:rPr lang="es-ES" dirty="0">
                <a:latin typeface="Arial"/>
                <a:cs typeface="Arial"/>
              </a:rPr>
              <a:t>?</a:t>
            </a:r>
          </a:p>
          <a:p>
            <a:pPr marL="285750" indent="-285750" algn="just">
              <a:buFont typeface="Arial"/>
              <a:buChar char="•"/>
            </a:pPr>
            <a:endParaRPr lang="es-E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396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>
                <a:solidFill>
                  <a:srgbClr val="376092"/>
                </a:solidFill>
                <a:latin typeface="Arial Bold" charset="0"/>
                <a:sym typeface="Arial Bold" charset="0"/>
              </a:rPr>
              <a:t>Conclusions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95833" y="1224496"/>
            <a:ext cx="8090793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" dirty="0">
                <a:latin typeface="Arial"/>
                <a:cs typeface="Arial"/>
              </a:rPr>
              <a:t>Machine </a:t>
            </a:r>
            <a:r>
              <a:rPr lang="es-ES" dirty="0" err="1">
                <a:latin typeface="Arial"/>
                <a:cs typeface="Arial"/>
              </a:rPr>
              <a:t>learning</a:t>
            </a:r>
            <a:r>
              <a:rPr lang="es-ES" dirty="0">
                <a:latin typeface="Arial"/>
                <a:cs typeface="Arial"/>
              </a:rPr>
              <a:t> in MRI and MS </a:t>
            </a:r>
            <a:r>
              <a:rPr lang="es-ES" dirty="0" err="1">
                <a:latin typeface="Arial"/>
                <a:cs typeface="Arial"/>
              </a:rPr>
              <a:t>have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been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tested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on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classification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studies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between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phenotypes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or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clinical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subgroups</a:t>
            </a:r>
            <a:r>
              <a:rPr lang="es-ES" dirty="0">
                <a:latin typeface="Arial"/>
                <a:cs typeface="Arial"/>
              </a:rPr>
              <a:t>, </a:t>
            </a:r>
            <a:r>
              <a:rPr lang="es-ES" dirty="0" err="1">
                <a:latin typeface="Arial"/>
                <a:cs typeface="Arial"/>
              </a:rPr>
              <a:t>showing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relatively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high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accuracies</a:t>
            </a:r>
            <a:endParaRPr lang="es-ES" dirty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endParaRPr lang="es-ES" dirty="0" smtClean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" dirty="0" smtClean="0">
                <a:latin typeface="Arial"/>
                <a:cs typeface="Arial"/>
              </a:rPr>
              <a:t>Machine </a:t>
            </a:r>
            <a:r>
              <a:rPr lang="es-ES" dirty="0" err="1" smtClean="0">
                <a:latin typeface="Arial"/>
                <a:cs typeface="Arial"/>
              </a:rPr>
              <a:t>learning</a:t>
            </a:r>
            <a:r>
              <a:rPr lang="es-ES" dirty="0" smtClean="0">
                <a:latin typeface="Arial"/>
                <a:cs typeface="Arial"/>
              </a:rPr>
              <a:t> has </a:t>
            </a:r>
            <a:r>
              <a:rPr lang="es-ES" dirty="0" err="1" smtClean="0">
                <a:latin typeface="Arial"/>
                <a:cs typeface="Arial"/>
              </a:rPr>
              <a:t>also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been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used</a:t>
            </a:r>
            <a:r>
              <a:rPr lang="es-ES" dirty="0" smtClean="0">
                <a:latin typeface="Arial"/>
                <a:cs typeface="Arial"/>
              </a:rPr>
              <a:t> as a natural </a:t>
            </a:r>
            <a:r>
              <a:rPr lang="es-ES" dirty="0" err="1" smtClean="0">
                <a:latin typeface="Arial"/>
                <a:cs typeface="Arial"/>
              </a:rPr>
              <a:t>extension</a:t>
            </a:r>
            <a:r>
              <a:rPr lang="es-ES" dirty="0" smtClean="0">
                <a:latin typeface="Arial"/>
                <a:cs typeface="Arial"/>
              </a:rPr>
              <a:t> of </a:t>
            </a:r>
            <a:r>
              <a:rPr lang="es-ES" dirty="0" err="1" smtClean="0">
                <a:latin typeface="Arial"/>
                <a:cs typeface="Arial"/>
              </a:rPr>
              <a:t>classical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statistical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analysis</a:t>
            </a:r>
            <a:endParaRPr lang="es-ES" dirty="0">
              <a:latin typeface="Arial"/>
              <a:cs typeface="Arial"/>
            </a:endParaRPr>
          </a:p>
          <a:p>
            <a:pPr algn="just"/>
            <a:endParaRPr lang="es-ES" dirty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" dirty="0" err="1">
                <a:latin typeface="Arial"/>
                <a:cs typeface="Arial"/>
              </a:rPr>
              <a:t>Deep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learning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smtClean="0">
                <a:latin typeface="Arial"/>
                <a:cs typeface="Arial"/>
              </a:rPr>
              <a:t>in </a:t>
            </a:r>
            <a:r>
              <a:rPr lang="es-ES" dirty="0">
                <a:latin typeface="Arial"/>
                <a:cs typeface="Arial"/>
              </a:rPr>
              <a:t>MRI and MS </a:t>
            </a:r>
            <a:r>
              <a:rPr lang="es-ES" dirty="0" err="1">
                <a:latin typeface="Arial"/>
                <a:cs typeface="Arial"/>
              </a:rPr>
              <a:t>have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focussed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on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segmentation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challenges</a:t>
            </a:r>
            <a:r>
              <a:rPr lang="es-ES" dirty="0">
                <a:latin typeface="Arial"/>
                <a:cs typeface="Arial"/>
              </a:rPr>
              <a:t>, </a:t>
            </a:r>
            <a:r>
              <a:rPr lang="es-ES" dirty="0" err="1">
                <a:latin typeface="Arial"/>
                <a:cs typeface="Arial"/>
              </a:rPr>
              <a:t>such</a:t>
            </a:r>
            <a:r>
              <a:rPr lang="es-ES" dirty="0">
                <a:latin typeface="Arial"/>
                <a:cs typeface="Arial"/>
              </a:rPr>
              <a:t> as </a:t>
            </a:r>
            <a:r>
              <a:rPr lang="es-ES" dirty="0" err="1">
                <a:latin typeface="Arial"/>
                <a:cs typeface="Arial"/>
              </a:rPr>
              <a:t>brain</a:t>
            </a:r>
            <a:r>
              <a:rPr lang="es-ES" dirty="0">
                <a:latin typeface="Arial"/>
                <a:cs typeface="Arial"/>
              </a:rPr>
              <a:t> and </a:t>
            </a:r>
            <a:r>
              <a:rPr lang="es-ES" dirty="0" err="1">
                <a:latin typeface="Arial"/>
                <a:cs typeface="Arial"/>
              </a:rPr>
              <a:t>spinal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cord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lesions</a:t>
            </a:r>
            <a:endParaRPr lang="es-ES" dirty="0">
              <a:latin typeface="Arial"/>
              <a:cs typeface="Arial"/>
            </a:endParaRPr>
          </a:p>
          <a:p>
            <a:pPr algn="just"/>
            <a:endParaRPr lang="es-ES" dirty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" dirty="0" err="1" smtClean="0">
                <a:latin typeface="Arial"/>
                <a:cs typeface="Arial"/>
              </a:rPr>
              <a:t>To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apply</a:t>
            </a:r>
            <a:r>
              <a:rPr lang="es-ES" dirty="0" smtClean="0">
                <a:latin typeface="Arial"/>
                <a:cs typeface="Arial"/>
              </a:rPr>
              <a:t> AI </a:t>
            </a:r>
            <a:r>
              <a:rPr lang="es-ES" dirty="0" err="1" smtClean="0">
                <a:latin typeface="Arial"/>
                <a:cs typeface="Arial"/>
              </a:rPr>
              <a:t>algorithms</a:t>
            </a:r>
            <a:r>
              <a:rPr lang="es-ES" dirty="0" smtClean="0">
                <a:latin typeface="Arial"/>
                <a:cs typeface="Arial"/>
              </a:rPr>
              <a:t> as </a:t>
            </a:r>
            <a:r>
              <a:rPr lang="es-ES" dirty="0" err="1" smtClean="0">
                <a:latin typeface="Arial"/>
                <a:cs typeface="Arial"/>
              </a:rPr>
              <a:t>decision-making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tools</a:t>
            </a:r>
            <a:r>
              <a:rPr lang="es-ES" dirty="0" smtClean="0">
                <a:latin typeface="Arial"/>
                <a:cs typeface="Arial"/>
              </a:rPr>
              <a:t>, </a:t>
            </a:r>
            <a:r>
              <a:rPr lang="es-ES" dirty="0" err="1" smtClean="0">
                <a:latin typeface="Arial"/>
                <a:cs typeface="Arial"/>
              </a:rPr>
              <a:t>validation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studies</a:t>
            </a:r>
            <a:r>
              <a:rPr lang="es-ES" dirty="0" smtClean="0">
                <a:latin typeface="Arial"/>
                <a:cs typeface="Arial"/>
              </a:rPr>
              <a:t> and </a:t>
            </a:r>
            <a:r>
              <a:rPr lang="es-ES" dirty="0" err="1" smtClean="0">
                <a:latin typeface="Arial"/>
                <a:cs typeface="Arial"/>
              </a:rPr>
              <a:t>standarization</a:t>
            </a:r>
            <a:r>
              <a:rPr lang="es-ES" dirty="0" smtClean="0">
                <a:latin typeface="Arial"/>
                <a:cs typeface="Arial"/>
              </a:rPr>
              <a:t> of </a:t>
            </a:r>
            <a:r>
              <a:rPr lang="es-ES" dirty="0" err="1" smtClean="0">
                <a:latin typeface="Arial"/>
                <a:cs typeface="Arial"/>
              </a:rPr>
              <a:t>the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techniques</a:t>
            </a:r>
            <a:r>
              <a:rPr lang="es-ES" dirty="0" smtClean="0">
                <a:latin typeface="Arial"/>
                <a:cs typeface="Arial"/>
              </a:rPr>
              <a:t> are </a:t>
            </a:r>
            <a:r>
              <a:rPr lang="es-ES" dirty="0" err="1" smtClean="0">
                <a:latin typeface="Arial"/>
                <a:cs typeface="Arial"/>
              </a:rPr>
              <a:t>needed</a:t>
            </a:r>
            <a:r>
              <a:rPr lang="es-ES" dirty="0" smtClean="0">
                <a:latin typeface="Arial"/>
                <a:cs typeface="Arial"/>
              </a:rPr>
              <a:t>, as </a:t>
            </a:r>
            <a:r>
              <a:rPr lang="es-ES" dirty="0" err="1" smtClean="0">
                <a:latin typeface="Arial"/>
                <a:cs typeface="Arial"/>
              </a:rPr>
              <a:t>well</a:t>
            </a:r>
            <a:r>
              <a:rPr lang="es-ES" dirty="0" smtClean="0">
                <a:latin typeface="Arial"/>
                <a:cs typeface="Arial"/>
              </a:rPr>
              <a:t> as </a:t>
            </a:r>
            <a:r>
              <a:rPr lang="es-ES" dirty="0" err="1" smtClean="0">
                <a:latin typeface="Arial"/>
                <a:cs typeface="Arial"/>
              </a:rPr>
              <a:t>addressing</a:t>
            </a:r>
            <a:r>
              <a:rPr lang="es-ES" dirty="0" smtClean="0">
                <a:latin typeface="Arial"/>
                <a:cs typeface="Arial"/>
              </a:rPr>
              <a:t> legal </a:t>
            </a:r>
            <a:r>
              <a:rPr lang="es-ES" dirty="0">
                <a:latin typeface="Arial"/>
                <a:cs typeface="Arial"/>
              </a:rPr>
              <a:t>and </a:t>
            </a:r>
            <a:r>
              <a:rPr lang="es-ES" dirty="0" err="1">
                <a:latin typeface="Arial"/>
                <a:cs typeface="Arial"/>
              </a:rPr>
              <a:t>ethical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issues</a:t>
            </a:r>
            <a:endParaRPr lang="es-ES" dirty="0" smtClean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endParaRPr lang="es-ES" dirty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ES" dirty="0" smtClean="0">
                <a:latin typeface="Arial"/>
                <a:cs typeface="Arial"/>
              </a:rPr>
              <a:t>AI </a:t>
            </a:r>
            <a:r>
              <a:rPr lang="es-ES" dirty="0" err="1" smtClean="0">
                <a:latin typeface="Arial"/>
                <a:cs typeface="Arial"/>
              </a:rPr>
              <a:t>is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an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evolving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field</a:t>
            </a:r>
            <a:r>
              <a:rPr lang="es-ES" dirty="0" smtClean="0">
                <a:latin typeface="Arial"/>
                <a:cs typeface="Arial"/>
              </a:rPr>
              <a:t>, </a:t>
            </a:r>
            <a:r>
              <a:rPr lang="es-ES" dirty="0" err="1" smtClean="0">
                <a:latin typeface="Arial"/>
                <a:cs typeface="Arial"/>
              </a:rPr>
              <a:t>implying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that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the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standarization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phase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is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not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close</a:t>
            </a:r>
            <a:r>
              <a:rPr lang="es-ES" dirty="0" smtClean="0">
                <a:latin typeface="Arial"/>
                <a:cs typeface="Arial"/>
              </a:rPr>
              <a:t>, </a:t>
            </a:r>
            <a:r>
              <a:rPr lang="es-ES" dirty="0" err="1" smtClean="0">
                <a:latin typeface="Arial"/>
                <a:cs typeface="Arial"/>
              </a:rPr>
              <a:t>but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it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would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probably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enhance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the</a:t>
            </a:r>
            <a:r>
              <a:rPr lang="es-ES" dirty="0" smtClean="0">
                <a:latin typeface="Arial"/>
                <a:cs typeface="Arial"/>
              </a:rPr>
              <a:t> use of </a:t>
            </a:r>
            <a:r>
              <a:rPr lang="es-ES" dirty="0" err="1" smtClean="0">
                <a:latin typeface="Arial"/>
                <a:cs typeface="Arial"/>
              </a:rPr>
              <a:t>quantitative</a:t>
            </a:r>
            <a:r>
              <a:rPr lang="es-ES" dirty="0" smtClean="0">
                <a:latin typeface="Arial"/>
                <a:cs typeface="Arial"/>
              </a:rPr>
              <a:t> MRI</a:t>
            </a:r>
          </a:p>
        </p:txBody>
      </p:sp>
    </p:spTree>
    <p:extLst>
      <p:ext uri="{BB962C8B-B14F-4D97-AF65-F5344CB8AC3E}">
        <p14:creationId xmlns:p14="http://schemas.microsoft.com/office/powerpoint/2010/main" val="1599671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454"/>
          <p:cNvGrpSpPr>
            <a:grpSpLocks/>
          </p:cNvGrpSpPr>
          <p:nvPr/>
        </p:nvGrpSpPr>
        <p:grpSpPr bwMode="auto">
          <a:xfrm>
            <a:off x="3062288" y="6034088"/>
            <a:ext cx="3017837" cy="677862"/>
            <a:chOff x="0" y="0"/>
            <a:chExt cx="3017837" cy="677862"/>
          </a:xfrm>
        </p:grpSpPr>
        <p:pic>
          <p:nvPicPr>
            <p:cNvPr id="60429" name="image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015"/>
            <a:stretch>
              <a:fillRect/>
            </a:stretch>
          </p:blipFill>
          <p:spPr bwMode="auto">
            <a:xfrm>
              <a:off x="-1" y="48769"/>
              <a:ext cx="1618810" cy="580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60430" name="image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411" y="0"/>
              <a:ext cx="1439427" cy="67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60420" name="Group 462"/>
          <p:cNvGrpSpPr>
            <a:grpSpLocks/>
          </p:cNvGrpSpPr>
          <p:nvPr/>
        </p:nvGrpSpPr>
        <p:grpSpPr bwMode="auto">
          <a:xfrm>
            <a:off x="0" y="5945188"/>
            <a:ext cx="9144000" cy="911225"/>
            <a:chOff x="0" y="0"/>
            <a:chExt cx="9144000" cy="911182"/>
          </a:xfrm>
        </p:grpSpPr>
        <p:sp>
          <p:nvSpPr>
            <p:cNvPr id="456" name="Shape 456"/>
            <p:cNvSpPr>
              <a:spLocks noChangeArrowheads="1"/>
            </p:cNvSpPr>
            <p:nvPr/>
          </p:nvSpPr>
          <p:spPr bwMode="auto">
            <a:xfrm>
              <a:off x="0" y="0"/>
              <a:ext cx="9144000" cy="9111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8" tIns="45718" rIns="45718" bIns="45718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sz="1800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60424" name="image43.png" descr="IRHUVH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2682" y="233864"/>
              <a:ext cx="1165227" cy="48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60425" name="image44.jpg" descr="Logo_UAB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691" y="206414"/>
              <a:ext cx="1080002" cy="53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60426" name="image45.png" descr="logo2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2653" y="201822"/>
              <a:ext cx="1440002" cy="549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60427" name="image1.png" descr="unic-hvh-trans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015"/>
            <a:stretch>
              <a:fillRect/>
            </a:stretch>
          </p:blipFill>
          <p:spPr bwMode="auto">
            <a:xfrm>
              <a:off x="3841634" y="186657"/>
              <a:ext cx="1619301" cy="579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60428" name="image2.png" descr="2008_logoCAT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1425" y="137956"/>
              <a:ext cx="1439864" cy="676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pic>
        <p:nvPicPr>
          <p:cNvPr id="60422" name="image47.jpg" descr="FOTO Cemcat_JUN20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62" y="3930212"/>
            <a:ext cx="2873178" cy="197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6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Machine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2" name="Imagen 1" descr="FE1A4193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t="17979" r="5532"/>
          <a:stretch/>
        </p:blipFill>
        <p:spPr>
          <a:xfrm>
            <a:off x="465595" y="1693425"/>
            <a:ext cx="3469709" cy="2096439"/>
          </a:xfrm>
          <a:prstGeom prst="rect">
            <a:avLst/>
          </a:prstGeom>
        </p:spPr>
      </p:pic>
      <p:sp>
        <p:nvSpPr>
          <p:cNvPr id="20" name="Shape 44"/>
          <p:cNvSpPr>
            <a:spLocks noChangeArrowheads="1"/>
          </p:cNvSpPr>
          <p:nvPr/>
        </p:nvSpPr>
        <p:spPr bwMode="auto">
          <a:xfrm>
            <a:off x="286339" y="900418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Thank you all for your attention</a:t>
            </a:r>
            <a:endParaRPr lang="es-ES" altLang="es-ES" sz="2800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pic>
        <p:nvPicPr>
          <p:cNvPr id="60419" name="image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24" y="5406821"/>
            <a:ext cx="2846816" cy="50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5445931" y="4213815"/>
            <a:ext cx="4186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Arial"/>
                <a:cs typeface="Arial"/>
              </a:rPr>
              <a:t>Dr. </a:t>
            </a:r>
            <a:r>
              <a:rPr lang="es-ES" sz="1600" dirty="0" err="1">
                <a:latin typeface="Arial"/>
                <a:cs typeface="Arial"/>
              </a:rPr>
              <a:t>Vilaplana</a:t>
            </a:r>
            <a:endParaRPr lang="es-ES" sz="1600" dirty="0">
              <a:latin typeface="Arial"/>
              <a:cs typeface="Arial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467735" y="4543381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Associate professor at the </a:t>
            </a:r>
            <a:r>
              <a:rPr lang="en-US" sz="1600" dirty="0" err="1">
                <a:latin typeface="Arial"/>
                <a:cs typeface="Arial"/>
              </a:rPr>
              <a:t>Universitat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latin typeface="Arial"/>
                <a:cs typeface="Arial"/>
              </a:rPr>
              <a:t>Politècnica</a:t>
            </a:r>
            <a:r>
              <a:rPr lang="en-US" sz="1600" dirty="0">
                <a:latin typeface="Arial"/>
                <a:cs typeface="Arial"/>
              </a:rPr>
              <a:t> de </a:t>
            </a:r>
            <a:r>
              <a:rPr lang="en-US" sz="1600" dirty="0" err="1">
                <a:latin typeface="Arial"/>
                <a:cs typeface="Arial"/>
              </a:rPr>
              <a:t>Catalunya</a:t>
            </a:r>
            <a:r>
              <a:rPr lang="en-US" sz="1600" dirty="0">
                <a:latin typeface="Arial"/>
                <a:cs typeface="Arial"/>
              </a:rPr>
              <a:t> (UPC)</a:t>
            </a:r>
            <a:endParaRPr lang="es-ES" sz="1600" dirty="0">
              <a:latin typeface="Arial"/>
              <a:cs typeface="Arial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980603" y="3369944"/>
            <a:ext cx="51633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76092"/>
                </a:solidFill>
                <a:latin typeface="Arial"/>
                <a:cs typeface="Arial"/>
              </a:rPr>
              <a:t>Magnetic Resonance and Neuroradiology group</a:t>
            </a:r>
            <a:endParaRPr lang="es-ES" dirty="0">
              <a:solidFill>
                <a:srgbClr val="376092"/>
              </a:solidFill>
              <a:latin typeface="Arial"/>
              <a:cs typeface="Arial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7648" y="3949762"/>
            <a:ext cx="1977236" cy="197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322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37"/>
          <p:cNvGrpSpPr>
            <a:grpSpLocks/>
          </p:cNvGrpSpPr>
          <p:nvPr/>
        </p:nvGrpSpPr>
        <p:grpSpPr bwMode="auto">
          <a:xfrm>
            <a:off x="0" y="0"/>
            <a:ext cx="3071813" cy="1928813"/>
            <a:chOff x="0" y="0"/>
            <a:chExt cx="3071812" cy="1928812"/>
          </a:xfrm>
        </p:grpSpPr>
        <p:sp>
          <p:nvSpPr>
            <p:cNvPr id="35" name="Shape 35"/>
            <p:cNvSpPr/>
            <p:nvPr/>
          </p:nvSpPr>
          <p:spPr>
            <a:xfrm>
              <a:off x="214313" y="0"/>
              <a:ext cx="2857499" cy="192881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198" name="vh_logo.jpg" descr="Q:\alex\Imatge corporativa HVH IDI logos varios\Logos\Logos HVH\vh_logo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-1"/>
              <a:ext cx="1714228" cy="1000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8195" name="Shape 38"/>
          <p:cNvSpPr>
            <a:spLocks noChangeArrowheads="1"/>
          </p:cNvSpPr>
          <p:nvPr/>
        </p:nvSpPr>
        <p:spPr bwMode="auto">
          <a:xfrm>
            <a:off x="395535" y="1150223"/>
            <a:ext cx="874846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300"/>
              </a:spcBef>
              <a:buSzPct val="10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buSzPct val="10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buSzPct val="10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buSzPct val="10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buSzPct val="10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447675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447675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447675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447675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Arial" panose="020B0604020202020204" pitchFamily="34" charset="0"/>
                <a:sym typeface="Arial Bold" charset="0"/>
              </a:rPr>
              <a:t>Teaching course 2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Arial" panose="020B0604020202020204" pitchFamily="34" charset="0"/>
                <a:sym typeface="Arial Bold" charset="0"/>
              </a:rPr>
              <a:t>“Big data and deep learning: new avenues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s-ES" sz="3200" b="1" i="1" kern="0" dirty="0">
                <a:solidFill>
                  <a:srgbClr val="000000"/>
                </a:solidFill>
                <a:latin typeface="Arial Bold" charset="0"/>
                <a:sym typeface="Arial Bold" charset="0"/>
              </a:rPr>
              <a:t> for MRI research in MS?”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s-ES" sz="3200" b="1" i="1" kern="0" dirty="0">
              <a:solidFill>
                <a:srgbClr val="000000"/>
              </a:solidFill>
              <a:latin typeface="Arial Bold" charset="0"/>
              <a:sym typeface="Arial Bold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s-ES" sz="3200" b="1" i="1" kern="0" dirty="0">
                <a:solidFill>
                  <a:srgbClr val="000000"/>
                </a:solidFill>
                <a:latin typeface="Arial Bold" charset="0"/>
                <a:sym typeface="Arial Bold" charset="0"/>
              </a:rPr>
              <a:t>Machine learning in MRI research in MS</a:t>
            </a:r>
            <a:endParaRPr kumimoji="0" lang="es-ES" altLang="es-ES" sz="3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pic>
        <p:nvPicPr>
          <p:cNvPr id="8196" name="logo-idi.png" descr="logo-id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642938"/>
            <a:ext cx="13335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" name="Shape 38">
            <a:extLst>
              <a:ext uri="{FF2B5EF4-FFF2-40B4-BE49-F238E27FC236}">
                <a16:creationId xmlns:a16="http://schemas.microsoft.com/office/drawing/2014/main" xmlns="" id="{4A498087-17FD-4E8B-A9B0-C08CD59DD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3789040"/>
            <a:ext cx="504056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300"/>
              </a:spcBef>
              <a:buSzPct val="10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buSzPct val="10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buSzPct val="10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buSzPct val="10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300"/>
              </a:spcBef>
              <a:buSzPct val="10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447675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447675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447675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447675" eaLnBrk="0" fontAlgn="base" hangingPunct="0">
              <a:spcBef>
                <a:spcPts val="3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20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Arial" panose="020B0604020202020204" pitchFamily="34" charset="0"/>
                <a:sym typeface="Arial Bold" charset="0"/>
              </a:rPr>
              <a:t>Deborah Pareto Onghena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20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Arial" panose="020B0604020202020204" pitchFamily="34" charset="0"/>
                <a:sym typeface="Arial Bold" charset="0"/>
              </a:rPr>
              <a:t>Neuroradiology Department (IDI)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20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Arial" panose="020B0604020202020204" pitchFamily="34" charset="0"/>
                <a:sym typeface="Arial Bold" charset="0"/>
              </a:rPr>
              <a:t>Vall d’Hebron University Hospital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20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Arial" panose="020B0604020202020204" pitchFamily="34" charset="0"/>
                <a:sym typeface="Arial Bold" charset="0"/>
              </a:rPr>
              <a:t>deborah.pareto@idi.gencat.cat</a:t>
            </a:r>
            <a:endParaRPr kumimoji="0" lang="es-ES" altLang="es-ES" sz="2000" b="1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8876A6A-6B60-4605-969F-ADAEF80B6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375" y="5429250"/>
            <a:ext cx="386715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89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6" t="9393" r="2019" b="4735"/>
          <a:stretch/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8" r="90625" b="87693"/>
          <a:stretch/>
        </p:blipFill>
        <p:spPr bwMode="auto">
          <a:xfrm>
            <a:off x="0" y="1313364"/>
            <a:ext cx="17145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532440" y="2420888"/>
            <a:ext cx="611560" cy="8640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3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Machine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9" name="Imagen 8" descr="Screen Shot 2019-09-08 at 11.19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30" y="1187293"/>
            <a:ext cx="3962086" cy="2004025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0" name="Imagen 9" descr="Screen Shot 2019-09-08 at 11.19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210" y="939018"/>
            <a:ext cx="4020663" cy="2074007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1" name="Imagen 10" descr="Screen Shot 2019-09-08 at 11.18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364" y="1763955"/>
            <a:ext cx="4233051" cy="2005637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2" name="Imagen 11" descr="Screen Shot 2019-09-08 at 11.24.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9" y="2581673"/>
            <a:ext cx="3965931" cy="1842350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6" name="Imagen 5" descr="Screen Shot 2019-09-08 at 11.19.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48" y="3177876"/>
            <a:ext cx="3884416" cy="2020634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5" name="Imagen 4" descr="Screen Shot 2019-09-08 at 11.19.5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90" y="4436507"/>
            <a:ext cx="3983501" cy="2103962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2" name="Imagen 1" descr="Screen Shot 2019-09-08 at 11.21.3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51" y="4167441"/>
            <a:ext cx="4096396" cy="20661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030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Machine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848" y="1399503"/>
            <a:ext cx="7092618" cy="326393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F00E87C9-CDD1-42F6-BD27-E05E4DE78242}"/>
              </a:ext>
            </a:extLst>
          </p:cNvPr>
          <p:cNvSpPr/>
          <p:nvPr/>
        </p:nvSpPr>
        <p:spPr>
          <a:xfrm>
            <a:off x="624582" y="909753"/>
            <a:ext cx="9604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Possibles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s-E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scenarios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of AI in </a:t>
            </a:r>
            <a:r>
              <a:rPr kumimoji="0" lang="es-E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radiology</a:t>
            </a:r>
            <a:endParaRPr kumimoji="0" lang="es-E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908587" y="6567044"/>
            <a:ext cx="22354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latin typeface="Arial"/>
                <a:cs typeface="Arial"/>
              </a:rPr>
              <a:t>(Tang et al., CARJ 2018)</a:t>
            </a:r>
            <a:endParaRPr lang="es-ES" sz="1200" i="1" dirty="0">
              <a:latin typeface="Arial"/>
              <a:cs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83" y="4783002"/>
            <a:ext cx="7117039" cy="1753827"/>
          </a:xfrm>
          <a:prstGeom prst="rect">
            <a:avLst/>
          </a:prstGeom>
          <a:ln>
            <a:solidFill>
              <a:srgbClr val="AFABAB"/>
            </a:solidFill>
          </a:ln>
        </p:spPr>
      </p:pic>
    </p:spTree>
    <p:extLst>
      <p:ext uri="{BB962C8B-B14F-4D97-AF65-F5344CB8AC3E}">
        <p14:creationId xmlns:p14="http://schemas.microsoft.com/office/powerpoint/2010/main" val="2769272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Machine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731154" y="6567044"/>
            <a:ext cx="22354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>
                <a:latin typeface="Arial"/>
                <a:cs typeface="Arial"/>
              </a:rPr>
              <a:t>www.gartner.com</a:t>
            </a:r>
            <a:endParaRPr lang="es-ES" sz="1200" i="1" dirty="0"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55" y="1432499"/>
            <a:ext cx="7238576" cy="488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90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Machine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4FD1E74B-2CA4-46C1-A07D-62D27AE33AE1}"/>
              </a:ext>
            </a:extLst>
          </p:cNvPr>
          <p:cNvSpPr/>
          <p:nvPr/>
        </p:nvSpPr>
        <p:spPr>
          <a:xfrm>
            <a:off x="5868183" y="6442719"/>
            <a:ext cx="3275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latin typeface="Arial"/>
                <a:cs typeface="Arial"/>
              </a:rPr>
              <a:t>(#publications, EMBASE access April 2018)</a:t>
            </a:r>
            <a:endParaRPr lang="es-ES" sz="1200" i="1" dirty="0">
              <a:latin typeface="Arial"/>
              <a:cs typeface="Arial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t="1296" b="3396"/>
          <a:stretch/>
        </p:blipFill>
        <p:spPr>
          <a:xfrm>
            <a:off x="530174" y="1232899"/>
            <a:ext cx="8297877" cy="5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5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4"/>
          <p:cNvSpPr>
            <a:spLocks noChangeArrowheads="1"/>
          </p:cNvSpPr>
          <p:nvPr/>
        </p:nvSpPr>
        <p:spPr bwMode="auto">
          <a:xfrm>
            <a:off x="454904" y="133920"/>
            <a:ext cx="8261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s-ES" sz="2800" b="1" i="1" kern="0" dirty="0">
                <a:solidFill>
                  <a:srgbClr val="376092"/>
                </a:solidFill>
                <a:latin typeface="Arial Bold" charset="0"/>
                <a:sym typeface="Arial Bold" charset="0"/>
              </a:rPr>
              <a:t>Machine learning in MRI research in MS</a:t>
            </a:r>
            <a:endParaRPr lang="es-ES" altLang="es-ES" sz="2800" b="1" i="1" kern="0" dirty="0">
              <a:solidFill>
                <a:srgbClr val="376092"/>
              </a:solidFill>
              <a:latin typeface="Arial Bold" charset="0"/>
              <a:ea typeface="MS PGothic" panose="020B0600070205080204" pitchFamily="34" charset="-128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0" y="724000"/>
            <a:ext cx="8243888" cy="112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l" defTabSz="4492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F00E87C9-CDD1-42F6-BD27-E05E4DE78242}"/>
              </a:ext>
            </a:extLst>
          </p:cNvPr>
          <p:cNvSpPr/>
          <p:nvPr/>
        </p:nvSpPr>
        <p:spPr>
          <a:xfrm>
            <a:off x="624582" y="1007452"/>
            <a:ext cx="96044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Goal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Imagen 1" descr="Screen Shot 2019-08-17 at 09.54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511" y="4426715"/>
            <a:ext cx="5254315" cy="1848740"/>
          </a:xfrm>
          <a:prstGeom prst="rect">
            <a:avLst/>
          </a:prstGeom>
          <a:ln>
            <a:solidFill>
              <a:srgbClr val="AFABAB"/>
            </a:solidFill>
          </a:ln>
        </p:spPr>
      </p:pic>
      <p:sp>
        <p:nvSpPr>
          <p:cNvPr id="10" name="CuadroTexto 9"/>
          <p:cNvSpPr txBox="1"/>
          <p:nvPr/>
        </p:nvSpPr>
        <p:spPr>
          <a:xfrm>
            <a:off x="1113058" y="5673144"/>
            <a:ext cx="188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latin typeface="Arial"/>
                <a:cs typeface="Arial"/>
              </a:rPr>
              <a:t>(</a:t>
            </a:r>
            <a:r>
              <a:rPr lang="es-ES" sz="1200" i="1" dirty="0" err="1">
                <a:latin typeface="Arial"/>
                <a:cs typeface="Arial"/>
              </a:rPr>
              <a:t>Rajpurkar</a:t>
            </a:r>
            <a:r>
              <a:rPr lang="es-ES" sz="1200" i="1" dirty="0">
                <a:latin typeface="Arial"/>
                <a:cs typeface="Arial"/>
              </a:rPr>
              <a:t> et al., arXiv:1711.05225v3 2016)</a:t>
            </a:r>
          </a:p>
        </p:txBody>
      </p:sp>
      <p:pic>
        <p:nvPicPr>
          <p:cNvPr id="12" name="Imagen 11" descr="Screen Shot 2019-08-17 at 15.23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60" y="1856168"/>
            <a:ext cx="1652489" cy="3822126"/>
          </a:xfrm>
          <a:prstGeom prst="rect">
            <a:avLst/>
          </a:prstGeom>
          <a:ln>
            <a:solidFill>
              <a:srgbClr val="AFABAB"/>
            </a:solidFill>
          </a:ln>
        </p:spPr>
      </p:pic>
      <p:sp>
        <p:nvSpPr>
          <p:cNvPr id="14" name="CuadroTexto 13"/>
          <p:cNvSpPr txBox="1"/>
          <p:nvPr/>
        </p:nvSpPr>
        <p:spPr>
          <a:xfrm>
            <a:off x="5179828" y="6283124"/>
            <a:ext cx="3151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latin typeface="Arial"/>
                <a:cs typeface="Arial"/>
              </a:rPr>
              <a:t>(Valverde et al., </a:t>
            </a:r>
            <a:r>
              <a:rPr lang="es-ES" sz="1200" i="1" dirty="0" err="1">
                <a:latin typeface="Arial"/>
                <a:cs typeface="Arial"/>
              </a:rPr>
              <a:t>NeuroImage</a:t>
            </a:r>
            <a:r>
              <a:rPr lang="es-ES" sz="1200" i="1" dirty="0">
                <a:latin typeface="Arial"/>
                <a:cs typeface="Arial"/>
              </a:rPr>
              <a:t> </a:t>
            </a:r>
            <a:r>
              <a:rPr lang="es-ES" sz="1200" i="1" dirty="0" err="1">
                <a:latin typeface="Arial"/>
                <a:cs typeface="Arial"/>
              </a:rPr>
              <a:t>Clinical</a:t>
            </a:r>
            <a:r>
              <a:rPr lang="es-ES" sz="1200" i="1" dirty="0">
                <a:latin typeface="Arial"/>
                <a:cs typeface="Arial"/>
              </a:rPr>
              <a:t> 2019)</a:t>
            </a:r>
          </a:p>
        </p:txBody>
      </p:sp>
      <p:pic>
        <p:nvPicPr>
          <p:cNvPr id="7" name="Imagen 6" descr="Screen Shot 2019-09-08 at 18.56.2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" b="21651"/>
          <a:stretch/>
        </p:blipFill>
        <p:spPr>
          <a:xfrm>
            <a:off x="2934464" y="1540239"/>
            <a:ext cx="5215455" cy="26762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5" name="CuadroTexto 14"/>
          <p:cNvSpPr txBox="1"/>
          <p:nvPr/>
        </p:nvSpPr>
        <p:spPr>
          <a:xfrm>
            <a:off x="5931632" y="4170728"/>
            <a:ext cx="2879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latin typeface="Arial"/>
                <a:cs typeface="Arial"/>
              </a:rPr>
              <a:t>(Gros et al., </a:t>
            </a:r>
            <a:r>
              <a:rPr lang="es-ES" sz="1200" i="1" dirty="0" err="1">
                <a:latin typeface="Arial"/>
                <a:cs typeface="Arial"/>
              </a:rPr>
              <a:t>NeuroImage</a:t>
            </a:r>
            <a:r>
              <a:rPr lang="es-ES" sz="1200" i="1" dirty="0">
                <a:latin typeface="Arial"/>
                <a:cs typeface="Arial"/>
              </a:rPr>
              <a:t> 2019)</a:t>
            </a:r>
          </a:p>
        </p:txBody>
      </p:sp>
    </p:spTree>
    <p:extLst>
      <p:ext uri="{BB962C8B-B14F-4D97-AF65-F5344CB8AC3E}">
        <p14:creationId xmlns:p14="http://schemas.microsoft.com/office/powerpoint/2010/main" val="3402348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round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 Bold"/>
            <a:ea typeface="Arial Bold"/>
            <a:cs typeface="Arial Bold"/>
            <a:sym typeface="Arial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 Bold"/>
            <a:ea typeface="Arial Bold"/>
            <a:cs typeface="Arial Bold"/>
            <a:sym typeface="Arial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15322</TotalTime>
  <Words>2589</Words>
  <Application>Microsoft Macintosh PowerPoint</Application>
  <PresentationFormat>Presentación en pantalla (4:3)</PresentationFormat>
  <Paragraphs>294</Paragraphs>
  <Slides>46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46</vt:i4>
      </vt:variant>
    </vt:vector>
  </HeadingPairs>
  <TitlesOfParts>
    <vt:vector size="49" baseType="lpstr">
      <vt:lpstr>Tema de Office</vt:lpstr>
      <vt:lpstr>Default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dpareto</dc:creator>
  <cp:lastModifiedBy>test</cp:lastModifiedBy>
  <cp:revision>444</cp:revision>
  <dcterms:created xsi:type="dcterms:W3CDTF">2019-07-30T15:10:45Z</dcterms:created>
  <dcterms:modified xsi:type="dcterms:W3CDTF">2019-09-11T07:59:27Z</dcterms:modified>
</cp:coreProperties>
</file>