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50" r:id="rId3"/>
    <p:sldId id="451" r:id="rId4"/>
    <p:sldId id="454" r:id="rId5"/>
    <p:sldId id="452" r:id="rId6"/>
    <p:sldId id="444" r:id="rId7"/>
    <p:sldId id="445" r:id="rId8"/>
    <p:sldId id="446" r:id="rId9"/>
    <p:sldId id="410" r:id="rId10"/>
    <p:sldId id="411" r:id="rId11"/>
    <p:sldId id="412" r:id="rId12"/>
    <p:sldId id="449" r:id="rId13"/>
    <p:sldId id="422" r:id="rId14"/>
    <p:sldId id="438" r:id="rId15"/>
    <p:sldId id="434" r:id="rId16"/>
    <p:sldId id="435" r:id="rId17"/>
    <p:sldId id="443" r:id="rId18"/>
    <p:sldId id="429" r:id="rId19"/>
    <p:sldId id="431" r:id="rId20"/>
    <p:sldId id="399" r:id="rId21"/>
    <p:sldId id="425" r:id="rId22"/>
    <p:sldId id="426" r:id="rId23"/>
    <p:sldId id="432" r:id="rId24"/>
    <p:sldId id="447" r:id="rId25"/>
    <p:sldId id="448" r:id="rId26"/>
    <p:sldId id="415" r:id="rId27"/>
    <p:sldId id="407" r:id="rId28"/>
    <p:sldId id="455" r:id="rId29"/>
    <p:sldId id="458" r:id="rId30"/>
    <p:sldId id="459" r:id="rId31"/>
    <p:sldId id="463" r:id="rId32"/>
    <p:sldId id="464" r:id="rId33"/>
    <p:sldId id="468" r:id="rId34"/>
    <p:sldId id="467" r:id="rId35"/>
    <p:sldId id="469" r:id="rId36"/>
    <p:sldId id="470" r:id="rId37"/>
    <p:sldId id="301" r:id="rId38"/>
    <p:sldId id="466" r:id="rId39"/>
    <p:sldId id="465" r:id="rId40"/>
  </p:sldIdLst>
  <p:sldSz cx="12801600" cy="9601200" type="A3"/>
  <p:notesSz cx="6858000" cy="9144000"/>
  <p:defaultTextStyle>
    <a:defPPr>
      <a:defRPr lang="en-US"/>
    </a:defPPr>
    <a:lvl1pPr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639763" indent="-182563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1279525" indent="-365125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919288" indent="-547688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2559050" indent="-730250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5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58B"/>
    <a:srgbClr val="DDD9B4"/>
    <a:srgbClr val="0080FF"/>
    <a:srgbClr val="FFC751"/>
    <a:srgbClr val="5C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380" y="4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9CECA-4DB4-3E40-BF75-B3C0CE242E95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A8226FFE-9499-CC45-BCF0-50C259A1C203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Baseline; pre-treatment n=45</a:t>
          </a:r>
          <a:endParaRPr lang="en-US" b="1" dirty="0">
            <a:solidFill>
              <a:schemeClr val="bg2"/>
            </a:solidFill>
          </a:endParaRPr>
        </a:p>
      </dgm:t>
    </dgm:pt>
    <dgm:pt modelId="{076EBF44-37C9-CD4B-A4E5-8C6E5CD1BFD1}" type="parTrans" cxnId="{466B9810-B0F4-A54A-B483-9ED739639848}">
      <dgm:prSet/>
      <dgm:spPr/>
      <dgm:t>
        <a:bodyPr/>
        <a:lstStyle/>
        <a:p>
          <a:endParaRPr lang="en-US"/>
        </a:p>
      </dgm:t>
    </dgm:pt>
    <dgm:pt modelId="{CFB1FE77-33FC-2B43-8E70-E8F4ED4A4EA3}" type="sibTrans" cxnId="{466B9810-B0F4-A54A-B483-9ED739639848}">
      <dgm:prSet/>
      <dgm:spPr/>
      <dgm:t>
        <a:bodyPr/>
        <a:lstStyle/>
        <a:p>
          <a:endParaRPr lang="en-US"/>
        </a:p>
      </dgm:t>
    </dgm:pt>
    <dgm:pt modelId="{2D4F87D0-7FE2-5749-8D40-9BD0A6ED4AEC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Three months post-treatment n=33</a:t>
          </a:r>
        </a:p>
      </dgm:t>
    </dgm:pt>
    <dgm:pt modelId="{393ECC52-ABA6-6747-A879-6CE7E75806C9}" type="parTrans" cxnId="{CB9989D2-8BDE-304C-BA5C-EAA83486576B}">
      <dgm:prSet/>
      <dgm:spPr/>
      <dgm:t>
        <a:bodyPr/>
        <a:lstStyle/>
        <a:p>
          <a:endParaRPr lang="en-US"/>
        </a:p>
      </dgm:t>
    </dgm:pt>
    <dgm:pt modelId="{AA53B0DD-B260-164E-ABB5-D84D30A26599}" type="sibTrans" cxnId="{CB9989D2-8BDE-304C-BA5C-EAA83486576B}">
      <dgm:prSet/>
      <dgm:spPr/>
      <dgm:t>
        <a:bodyPr/>
        <a:lstStyle/>
        <a:p>
          <a:endParaRPr lang="en-US"/>
        </a:p>
      </dgm:t>
    </dgm:pt>
    <dgm:pt modelId="{18665D02-4C9B-2F4B-AC6A-5B717640CF2A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Six months post-treatment</a:t>
          </a:r>
        </a:p>
        <a:p>
          <a:r>
            <a:rPr lang="en-US" b="1" dirty="0" smtClean="0">
              <a:solidFill>
                <a:schemeClr val="bg2"/>
              </a:solidFill>
            </a:rPr>
            <a:t>n=27</a:t>
          </a:r>
          <a:endParaRPr lang="en-US" b="1" dirty="0">
            <a:solidFill>
              <a:schemeClr val="bg2"/>
            </a:solidFill>
          </a:endParaRPr>
        </a:p>
      </dgm:t>
    </dgm:pt>
    <dgm:pt modelId="{5FF6517F-FDC1-CC41-8E12-0B7DE80AA937}" type="parTrans" cxnId="{57A12BB4-16DB-584B-80EC-71D8182E8AFB}">
      <dgm:prSet/>
      <dgm:spPr/>
      <dgm:t>
        <a:bodyPr/>
        <a:lstStyle/>
        <a:p>
          <a:endParaRPr lang="en-US"/>
        </a:p>
      </dgm:t>
    </dgm:pt>
    <dgm:pt modelId="{9AE41007-0B36-3849-8C8E-86CB58521B52}" type="sibTrans" cxnId="{57A12BB4-16DB-584B-80EC-71D8182E8AFB}">
      <dgm:prSet/>
      <dgm:spPr/>
      <dgm:t>
        <a:bodyPr/>
        <a:lstStyle/>
        <a:p>
          <a:endParaRPr lang="en-US"/>
        </a:p>
      </dgm:t>
    </dgm:pt>
    <dgm:pt modelId="{A6032806-2FA8-1F43-A63A-3CFE3914A473}" type="pres">
      <dgm:prSet presAssocID="{CE69CECA-4DB4-3E40-BF75-B3C0CE242E95}" presName="Name0" presStyleCnt="0">
        <dgm:presLayoutVars>
          <dgm:dir/>
          <dgm:resizeHandles val="exact"/>
        </dgm:presLayoutVars>
      </dgm:prSet>
      <dgm:spPr/>
    </dgm:pt>
    <dgm:pt modelId="{C0176B44-E768-8D42-B9C8-EA49AC6141B7}" type="pres">
      <dgm:prSet presAssocID="{A8226FFE-9499-CC45-BCF0-50C259A1C2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4099F-7CDA-7646-812C-B3B07D076BEA}" type="pres">
      <dgm:prSet presAssocID="{CFB1FE77-33FC-2B43-8E70-E8F4ED4A4EA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53A74EA-9F41-404F-8683-171B3689EEE1}" type="pres">
      <dgm:prSet presAssocID="{CFB1FE77-33FC-2B43-8E70-E8F4ED4A4EA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0CD89A0-423F-2747-B741-6B9BE8B0CEDA}" type="pres">
      <dgm:prSet presAssocID="{2D4F87D0-7FE2-5749-8D40-9BD0A6ED4A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33800-D4E5-A447-B33F-DBC16A186F53}" type="pres">
      <dgm:prSet presAssocID="{AA53B0DD-B260-164E-ABB5-D84D30A265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1272C18-A49E-C34A-9E3A-F45A0AD182C9}" type="pres">
      <dgm:prSet presAssocID="{AA53B0DD-B260-164E-ABB5-D84D30A2659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3DC4B39-C73E-014B-9481-A7488E9543F5}" type="pres">
      <dgm:prSet presAssocID="{18665D02-4C9B-2F4B-AC6A-5B717640CF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FB69D-3ADC-4BFC-A9B1-8CBD171CBDF2}" type="presOf" srcId="{18665D02-4C9B-2F4B-AC6A-5B717640CF2A}" destId="{F3DC4B39-C73E-014B-9481-A7488E9543F5}" srcOrd="0" destOrd="0" presId="urn:microsoft.com/office/officeart/2005/8/layout/process1"/>
    <dgm:cxn modelId="{B6DEDD44-DD0E-486D-BA41-F10ABD36A98A}" type="presOf" srcId="{AA53B0DD-B260-164E-ABB5-D84D30A26599}" destId="{81272C18-A49E-C34A-9E3A-F45A0AD182C9}" srcOrd="1" destOrd="0" presId="urn:microsoft.com/office/officeart/2005/8/layout/process1"/>
    <dgm:cxn modelId="{35912F8A-E439-4E63-9D24-8DF5F5EF20DA}" type="presOf" srcId="{CE69CECA-4DB4-3E40-BF75-B3C0CE242E95}" destId="{A6032806-2FA8-1F43-A63A-3CFE3914A473}" srcOrd="0" destOrd="0" presId="urn:microsoft.com/office/officeart/2005/8/layout/process1"/>
    <dgm:cxn modelId="{A2A8E6BE-3D67-414D-964E-024E0C4B5625}" type="presOf" srcId="{CFB1FE77-33FC-2B43-8E70-E8F4ED4A4EA3}" destId="{4514099F-7CDA-7646-812C-B3B07D076BEA}" srcOrd="0" destOrd="0" presId="urn:microsoft.com/office/officeart/2005/8/layout/process1"/>
    <dgm:cxn modelId="{9256F9DC-EC67-4B52-92A8-C37AB9A14670}" type="presOf" srcId="{2D4F87D0-7FE2-5749-8D40-9BD0A6ED4AEC}" destId="{40CD89A0-423F-2747-B741-6B9BE8B0CEDA}" srcOrd="0" destOrd="0" presId="urn:microsoft.com/office/officeart/2005/8/layout/process1"/>
    <dgm:cxn modelId="{CB9989D2-8BDE-304C-BA5C-EAA83486576B}" srcId="{CE69CECA-4DB4-3E40-BF75-B3C0CE242E95}" destId="{2D4F87D0-7FE2-5749-8D40-9BD0A6ED4AEC}" srcOrd="1" destOrd="0" parTransId="{393ECC52-ABA6-6747-A879-6CE7E75806C9}" sibTransId="{AA53B0DD-B260-164E-ABB5-D84D30A26599}"/>
    <dgm:cxn modelId="{57A12BB4-16DB-584B-80EC-71D8182E8AFB}" srcId="{CE69CECA-4DB4-3E40-BF75-B3C0CE242E95}" destId="{18665D02-4C9B-2F4B-AC6A-5B717640CF2A}" srcOrd="2" destOrd="0" parTransId="{5FF6517F-FDC1-CC41-8E12-0B7DE80AA937}" sibTransId="{9AE41007-0B36-3849-8C8E-86CB58521B52}"/>
    <dgm:cxn modelId="{8603DF3E-691A-4657-BF6F-9E666DB21DF0}" type="presOf" srcId="{AA53B0DD-B260-164E-ABB5-D84D30A26599}" destId="{2E833800-D4E5-A447-B33F-DBC16A186F53}" srcOrd="0" destOrd="0" presId="urn:microsoft.com/office/officeart/2005/8/layout/process1"/>
    <dgm:cxn modelId="{5A5A4A35-8CA9-47F6-821D-6BBFB0B7200C}" type="presOf" srcId="{CFB1FE77-33FC-2B43-8E70-E8F4ED4A4EA3}" destId="{A53A74EA-9F41-404F-8683-171B3689EEE1}" srcOrd="1" destOrd="0" presId="urn:microsoft.com/office/officeart/2005/8/layout/process1"/>
    <dgm:cxn modelId="{847B8840-C2FD-4335-90AE-8B1374454AA2}" type="presOf" srcId="{A8226FFE-9499-CC45-BCF0-50C259A1C203}" destId="{C0176B44-E768-8D42-B9C8-EA49AC6141B7}" srcOrd="0" destOrd="0" presId="urn:microsoft.com/office/officeart/2005/8/layout/process1"/>
    <dgm:cxn modelId="{466B9810-B0F4-A54A-B483-9ED739639848}" srcId="{CE69CECA-4DB4-3E40-BF75-B3C0CE242E95}" destId="{A8226FFE-9499-CC45-BCF0-50C259A1C203}" srcOrd="0" destOrd="0" parTransId="{076EBF44-37C9-CD4B-A4E5-8C6E5CD1BFD1}" sibTransId="{CFB1FE77-33FC-2B43-8E70-E8F4ED4A4EA3}"/>
    <dgm:cxn modelId="{C47AC604-CFEF-4F19-9695-CF4277E2EFA5}" type="presParOf" srcId="{A6032806-2FA8-1F43-A63A-3CFE3914A473}" destId="{C0176B44-E768-8D42-B9C8-EA49AC6141B7}" srcOrd="0" destOrd="0" presId="urn:microsoft.com/office/officeart/2005/8/layout/process1"/>
    <dgm:cxn modelId="{F0F02F59-6833-4637-B90D-382FD1862DF0}" type="presParOf" srcId="{A6032806-2FA8-1F43-A63A-3CFE3914A473}" destId="{4514099F-7CDA-7646-812C-B3B07D076BEA}" srcOrd="1" destOrd="0" presId="urn:microsoft.com/office/officeart/2005/8/layout/process1"/>
    <dgm:cxn modelId="{227C876F-C727-4D2E-988D-DA557728B31C}" type="presParOf" srcId="{4514099F-7CDA-7646-812C-B3B07D076BEA}" destId="{A53A74EA-9F41-404F-8683-171B3689EEE1}" srcOrd="0" destOrd="0" presId="urn:microsoft.com/office/officeart/2005/8/layout/process1"/>
    <dgm:cxn modelId="{13ECDEF1-F56E-4326-AA66-36C42004FD70}" type="presParOf" srcId="{A6032806-2FA8-1F43-A63A-3CFE3914A473}" destId="{40CD89A0-423F-2747-B741-6B9BE8B0CEDA}" srcOrd="2" destOrd="0" presId="urn:microsoft.com/office/officeart/2005/8/layout/process1"/>
    <dgm:cxn modelId="{9D18CF72-428B-4870-B479-AD0F86E4E7D4}" type="presParOf" srcId="{A6032806-2FA8-1F43-A63A-3CFE3914A473}" destId="{2E833800-D4E5-A447-B33F-DBC16A186F53}" srcOrd="3" destOrd="0" presId="urn:microsoft.com/office/officeart/2005/8/layout/process1"/>
    <dgm:cxn modelId="{70F3AB7C-5017-4680-A72B-5ACBFB9294A2}" type="presParOf" srcId="{2E833800-D4E5-A447-B33F-DBC16A186F53}" destId="{81272C18-A49E-C34A-9E3A-F45A0AD182C9}" srcOrd="0" destOrd="0" presId="urn:microsoft.com/office/officeart/2005/8/layout/process1"/>
    <dgm:cxn modelId="{9CC16955-C466-459C-9BF4-6A69206FC5D6}" type="presParOf" srcId="{A6032806-2FA8-1F43-A63A-3CFE3914A473}" destId="{F3DC4B39-C73E-014B-9481-A7488E9543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76B44-E768-8D42-B9C8-EA49AC6141B7}">
      <dsp:nvSpPr>
        <dsp:cNvPr id="0" name=""/>
        <dsp:cNvSpPr/>
      </dsp:nvSpPr>
      <dsp:spPr>
        <a:xfrm>
          <a:off x="7500" y="225487"/>
          <a:ext cx="2241946" cy="1345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2"/>
              </a:solidFill>
            </a:rPr>
            <a:t>Baseline; pre-treatment n=45</a:t>
          </a:r>
          <a:endParaRPr lang="en-US" sz="2200" b="1" kern="1200" dirty="0">
            <a:solidFill>
              <a:schemeClr val="bg2"/>
            </a:solidFill>
          </a:endParaRPr>
        </a:p>
      </dsp:txBody>
      <dsp:txXfrm>
        <a:off x="46899" y="264886"/>
        <a:ext cx="2163148" cy="1266370"/>
      </dsp:txXfrm>
    </dsp:sp>
    <dsp:sp modelId="{4514099F-7CDA-7646-812C-B3B07D076BEA}">
      <dsp:nvSpPr>
        <dsp:cNvPr id="0" name=""/>
        <dsp:cNvSpPr/>
      </dsp:nvSpPr>
      <dsp:spPr>
        <a:xfrm>
          <a:off x="2473642" y="620070"/>
          <a:ext cx="475292" cy="5560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473642" y="731270"/>
        <a:ext cx="332704" cy="333602"/>
      </dsp:txXfrm>
    </dsp:sp>
    <dsp:sp modelId="{40CD89A0-423F-2747-B741-6B9BE8B0CEDA}">
      <dsp:nvSpPr>
        <dsp:cNvPr id="0" name=""/>
        <dsp:cNvSpPr/>
      </dsp:nvSpPr>
      <dsp:spPr>
        <a:xfrm>
          <a:off x="3146226" y="225487"/>
          <a:ext cx="2241946" cy="1345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2"/>
              </a:solidFill>
            </a:rPr>
            <a:t>Three months post-treatment n=33</a:t>
          </a:r>
        </a:p>
      </dsp:txBody>
      <dsp:txXfrm>
        <a:off x="3185625" y="264886"/>
        <a:ext cx="2163148" cy="1266370"/>
      </dsp:txXfrm>
    </dsp:sp>
    <dsp:sp modelId="{2E833800-D4E5-A447-B33F-DBC16A186F53}">
      <dsp:nvSpPr>
        <dsp:cNvPr id="0" name=""/>
        <dsp:cNvSpPr/>
      </dsp:nvSpPr>
      <dsp:spPr>
        <a:xfrm>
          <a:off x="5612368" y="620070"/>
          <a:ext cx="475292" cy="5560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612368" y="731270"/>
        <a:ext cx="332704" cy="333602"/>
      </dsp:txXfrm>
    </dsp:sp>
    <dsp:sp modelId="{F3DC4B39-C73E-014B-9481-A7488E9543F5}">
      <dsp:nvSpPr>
        <dsp:cNvPr id="0" name=""/>
        <dsp:cNvSpPr/>
      </dsp:nvSpPr>
      <dsp:spPr>
        <a:xfrm>
          <a:off x="6284952" y="225487"/>
          <a:ext cx="2241946" cy="1345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2"/>
              </a:solidFill>
            </a:rPr>
            <a:t>Six months post-treatment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2"/>
              </a:solidFill>
            </a:rPr>
            <a:t>n=27</a:t>
          </a:r>
          <a:endParaRPr lang="en-US" sz="2200" b="1" kern="1200" dirty="0">
            <a:solidFill>
              <a:schemeClr val="bg2"/>
            </a:solidFill>
          </a:endParaRPr>
        </a:p>
      </dsp:txBody>
      <dsp:txXfrm>
        <a:off x="6324351" y="264886"/>
        <a:ext cx="2163148" cy="126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F49C7D-174B-B748-9941-5A65B7298F2A}" type="datetimeFigureOut">
              <a:rPr lang="da-DK"/>
              <a:pPr>
                <a:defRPr/>
              </a:pPr>
              <a:t>16-06-2019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C205A86-5293-DF40-87BE-BC17D143AF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5176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12DB4A-2F61-3947-9D04-CA2572EA8410}" type="datetimeFigureOut">
              <a:rPr lang="da-DK"/>
              <a:pPr>
                <a:defRPr/>
              </a:pPr>
              <a:t>16-06-2019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Klik for at redigere teksttypografierne i masteren</a:t>
            </a:r>
          </a:p>
          <a:p>
            <a:pPr lvl="1"/>
            <a:r>
              <a:rPr lang="en-US" noProof="0" smtClean="0"/>
              <a:t>Andet niveau</a:t>
            </a:r>
          </a:p>
          <a:p>
            <a:pPr lvl="2"/>
            <a:r>
              <a:rPr lang="en-US" noProof="0" smtClean="0"/>
              <a:t>Tredje niveau</a:t>
            </a:r>
          </a:p>
          <a:p>
            <a:pPr lvl="3"/>
            <a:r>
              <a:rPr lang="en-US" noProof="0" smtClean="0"/>
              <a:t>Fjerde niveau</a:t>
            </a:r>
          </a:p>
          <a:p>
            <a:pPr lvl="4"/>
            <a:r>
              <a:rPr lang="en-US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8AA79BC-99C2-D442-988D-9EB4D86890B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298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639763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1279525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919288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2559050" algn="l" defTabSz="639763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320040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65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6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7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52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9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da-DK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76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da-DK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15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A79BC-99C2-D442-988D-9EB4D86890BE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48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28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9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29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1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0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E211F-8276-D740-AF6F-66DE87A8BB3E}" type="slidenum">
              <a:rPr lang="da-DK" smtClean="0">
                <a:solidFill>
                  <a:prstClr val="black"/>
                </a:solidFill>
              </a:rPr>
              <a:pPr/>
              <a:t>31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0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E3BFD7-F837-1D47-A53E-4D7314E1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DDCEB-6853-BF41-80C1-E7CD11210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F1B17D-D1F2-E748-86D3-3AF3121C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915200" y="1221803"/>
            <a:ext cx="9928800" cy="1626726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915806" y="3258186"/>
            <a:ext cx="9927908" cy="4424998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Nanna Bjørn Volqvartz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504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  <a:lvl2pPr>
              <a:defRPr>
                <a:latin typeface="Century Schoolbook" panose="02040604050505020304" pitchFamily="18" charset="0"/>
              </a:defRPr>
            </a:lvl2pPr>
            <a:lvl3pPr>
              <a:defRPr>
                <a:latin typeface="Century Schoolbook" panose="02040604050505020304" pitchFamily="18" charset="0"/>
              </a:defRPr>
            </a:lvl3pPr>
            <a:lvl4pPr>
              <a:defRPr>
                <a:latin typeface="Century Schoolbook" panose="02040604050505020304" pitchFamily="18" charset="0"/>
              </a:defRPr>
            </a:lvl4pPr>
            <a:lvl5pPr>
              <a:defRPr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65567-FB23-5D4C-A286-762C361E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64B3F6-E24A-A74B-8F23-DF07034D8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46BF02-2D98-AC4F-BEB9-4E0498E5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8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34398C-7C15-7943-90F5-774535FF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2C7D1-217B-664B-8E88-BF852BB62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A7980B-78F4-FC47-9CB3-E041698A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BB7D3-63CA-4841-88DD-302F85B36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1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7438" y="8899525"/>
            <a:ext cx="5546725" cy="511175"/>
          </a:xfrm>
          <a:prstGeom prst="rect">
            <a:avLst/>
          </a:prstGeom>
        </p:spPr>
        <p:txBody>
          <a:bodyPr lIns="128016" tIns="64008" rIns="128016" bIns="64008"/>
          <a:lstStyle>
            <a:lvl1pPr defTabSz="12801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1A6890-84FB-884E-BD66-D406FA061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8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756650"/>
            <a:ext cx="17081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diasnummer 9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503276B8-6490-D342-8EE3-86C5615CAC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Schoolbook" charset="0"/>
          <a:ea typeface="MS PGothic" panose="020B0600070205080204" pitchFamily="34" charset="-128"/>
          <a:cs typeface="MS PGothic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Schoolbook" charset="0"/>
          <a:ea typeface="MS PGothic" panose="020B0600070205080204" pitchFamily="34" charset="-128"/>
          <a:cs typeface="MS PGothic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Schoolbook" charset="0"/>
          <a:ea typeface="MS PGothic" panose="020B0600070205080204" pitchFamily="34" charset="-128"/>
          <a:cs typeface="MS PGothic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Schoolbook" charset="0"/>
          <a:ea typeface="MS PGothic" panose="020B0600070205080204" pitchFamily="34" charset="-128"/>
          <a:cs typeface="MS PGothic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477838" y="677863"/>
            <a:ext cx="10880725" cy="2057400"/>
          </a:xfrm>
        </p:spPr>
        <p:txBody>
          <a:bodyPr/>
          <a:lstStyle/>
          <a:p>
            <a:pPr algn="l" eaLnBrk="1" hangingPunct="1"/>
            <a:r>
              <a:rPr lang="en-US" sz="4500">
                <a:latin typeface="Century Schoolbook" charset="0"/>
                <a:ea typeface="ヒラギノ明朝 ProN W3" charset="0"/>
                <a:cs typeface="ヒラギノ明朝 ProN W3" charset="0"/>
              </a:rPr>
              <a:t>Permeability of the blood-brain barrier predicts conversion from optic neuritis to multiple sclerosis</a:t>
            </a:r>
            <a:endParaRPr lang="da-DK" sz="4500">
              <a:latin typeface="Century Schoolbook" charset="0"/>
              <a:ea typeface="MS PGothic" charset="0"/>
              <a:cs typeface="Arial" charset="0"/>
            </a:endParaRPr>
          </a:p>
        </p:txBody>
      </p:sp>
      <p:sp>
        <p:nvSpPr>
          <p:cNvPr id="15362" name="Undertitel 2"/>
          <p:cNvSpPr>
            <a:spLocks noGrp="1"/>
          </p:cNvSpPr>
          <p:nvPr>
            <p:ph type="subTitle" idx="1"/>
          </p:nvPr>
        </p:nvSpPr>
        <p:spPr>
          <a:xfrm>
            <a:off x="477838" y="3136900"/>
            <a:ext cx="11877675" cy="245427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300" dirty="0" err="1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Jette</a:t>
            </a:r>
            <a:r>
              <a:rPr lang="en-US" sz="2300" dirty="0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 Frederiksen1, Professor, </a:t>
            </a:r>
            <a:r>
              <a:rPr lang="en-US" sz="2300" dirty="0" err="1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DMSci</a:t>
            </a:r>
            <a:endParaRPr lang="en-US" sz="2300" dirty="0" smtClean="0">
              <a:solidFill>
                <a:srgbClr val="969696"/>
              </a:solidFill>
              <a:latin typeface="Century Schoolbook" charset="0"/>
              <a:ea typeface="ヒラギノ明朝 ProN W3" charset="0"/>
              <a:cs typeface="ヒラギノ明朝 ProN W3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on behalf of </a:t>
            </a:r>
            <a:r>
              <a:rPr lang="en-US" sz="2300" dirty="0" err="1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Stig</a:t>
            </a:r>
            <a:r>
              <a:rPr lang="en-US" sz="2300" dirty="0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sz="2300" dirty="0" err="1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Præstekjær</a:t>
            </a:r>
            <a:r>
              <a:rPr lang="en-US" sz="2300" dirty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sz="2300" dirty="0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Cramer2, </a:t>
            </a:r>
            <a:r>
              <a:rPr lang="en-US" sz="2200" dirty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MD, PhD</a:t>
            </a:r>
          </a:p>
          <a:p>
            <a:pPr algn="l"/>
            <a:r>
              <a:rPr lang="en-US" sz="2400" dirty="0" smtClean="0">
                <a:solidFill>
                  <a:srgbClr val="969696"/>
                </a:solidFill>
                <a:latin typeface="Century Schoolbook" charset="0"/>
                <a:ea typeface="MS PGothic" charset="0"/>
              </a:rPr>
              <a:t>Dept. if Neurology1 and Dept</a:t>
            </a:r>
            <a:r>
              <a:rPr lang="en-US" sz="2400" dirty="0">
                <a:solidFill>
                  <a:srgbClr val="969696"/>
                </a:solidFill>
                <a:latin typeface="Century Schoolbook" charset="0"/>
                <a:ea typeface="MS PGothic" charset="0"/>
              </a:rPr>
              <a:t>. of Clinical </a:t>
            </a:r>
            <a:r>
              <a:rPr lang="en-US" sz="2400" dirty="0" smtClean="0">
                <a:solidFill>
                  <a:srgbClr val="969696"/>
                </a:solidFill>
                <a:latin typeface="Century Schoolbook" charset="0"/>
                <a:ea typeface="MS PGothic" charset="0"/>
              </a:rPr>
              <a:t>Physiology2, </a:t>
            </a:r>
            <a:endParaRPr lang="en-US" sz="2300" dirty="0">
              <a:solidFill>
                <a:srgbClr val="969696"/>
              </a:solidFill>
              <a:latin typeface="Century Schoolbook" charset="0"/>
              <a:ea typeface="ヒラギノ明朝 ProN W3" charset="0"/>
              <a:cs typeface="ヒラギノ明朝 ProN W3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300" dirty="0" err="1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Rigshospitalet</a:t>
            </a:r>
            <a:r>
              <a:rPr lang="en-US" sz="2300" dirty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, </a:t>
            </a:r>
            <a:r>
              <a:rPr lang="en-US" sz="2300" dirty="0" err="1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Glostrup</a:t>
            </a:r>
            <a:r>
              <a:rPr lang="en-US" sz="2300" dirty="0" smtClean="0">
                <a:solidFill>
                  <a:srgbClr val="969696"/>
                </a:solidFill>
                <a:latin typeface="Century Schoolbook" charset="0"/>
                <a:ea typeface="ヒラギノ明朝 ProN W3" charset="0"/>
                <a:cs typeface="ヒラギノ明朝 ProN W3" charset="0"/>
              </a:rPr>
              <a:t>, Denmark</a:t>
            </a:r>
          </a:p>
          <a:p>
            <a:pPr algn="l" eaLnBrk="1" hangingPunct="1">
              <a:lnSpc>
                <a:spcPct val="80000"/>
              </a:lnSpc>
            </a:pPr>
            <a:endParaRPr lang="en-US" sz="2300" dirty="0">
              <a:solidFill>
                <a:srgbClr val="969696"/>
              </a:solidFill>
              <a:latin typeface="Century Schoolbook" charset="0"/>
              <a:ea typeface="MS PGothic" charset="0"/>
              <a:cs typeface="Arial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969696"/>
                </a:solidFill>
                <a:latin typeface="Century Schoolbook" charset="0"/>
                <a:ea typeface="MS PGothic" charset="0"/>
                <a:cs typeface="Arial" charset="0"/>
              </a:rPr>
              <a:t>MAGNIMS symposium at EUNOS 170619</a:t>
            </a:r>
            <a:endParaRPr lang="da-DK" sz="2300" dirty="0">
              <a:solidFill>
                <a:srgbClr val="969696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15363" name="Billede 6" descr="bbb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2801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logo_Functional_Imaging_Uni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5" y="8039100"/>
            <a:ext cx="14287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033463"/>
            <a:ext cx="384333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6925"/>
            <a:ext cx="45243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entury Schoolbook" charset="0"/>
                <a:ea typeface="MS PGothic" charset="0"/>
              </a:rPr>
              <a:t>Dynamic contrast-enhanced MRI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5803900" cy="63373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000">
                <a:latin typeface="Century Schoolbook" charset="0"/>
                <a:ea typeface="ヒラギノ明朝 ProN W3" charset="0"/>
                <a:cs typeface="ヒラギノ明朝 ProN W3" charset="0"/>
              </a:rPr>
              <a:t>Dynamic acquisition,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>
                <a:latin typeface="Century Schoolbook" charset="0"/>
                <a:ea typeface="ヒラギノ明朝 ProN W3" charset="0"/>
                <a:cs typeface="ヒラギノ明朝 ProN W3" charset="0"/>
              </a:rPr>
              <a:t>time resolution 1.25 second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>
                <a:latin typeface="Century Schoolbook" charset="0"/>
                <a:ea typeface="ヒラギノ明朝 ProN W3" charset="0"/>
                <a:cs typeface="ヒラギノ明朝 ProN W3" charset="0"/>
              </a:rPr>
              <a:t>total measurement time 15 minutes.</a:t>
            </a:r>
          </a:p>
          <a:p>
            <a:pPr eaLnBrk="1" hangingPunct="1">
              <a:buClr>
                <a:schemeClr val="tx1"/>
              </a:buClr>
            </a:pPr>
            <a:r>
              <a:rPr lang="en-US" sz="3000">
                <a:latin typeface="Century Schoolbook" charset="0"/>
                <a:ea typeface="ヒラギノ明朝 ProN W3" charset="0"/>
                <a:cs typeface="ヒラギノ明朝 ProN W3" charset="0"/>
              </a:rPr>
              <a:t>Arterial input function = internal carotid artery.</a:t>
            </a:r>
          </a:p>
          <a:p>
            <a:pPr eaLnBrk="1" hangingPunct="1">
              <a:buClr>
                <a:schemeClr val="tx1"/>
              </a:buClr>
            </a:pPr>
            <a:r>
              <a:rPr lang="en-US" sz="3000">
                <a:latin typeface="Century Schoolbook" charset="0"/>
                <a:ea typeface="ヒラギノ明朝 ProN W3" charset="0"/>
                <a:cs typeface="ヒラギノ明朝 ProN W3" charset="0"/>
              </a:rPr>
              <a:t>Venous outflow function = sagittal sinus</a:t>
            </a:r>
          </a:p>
          <a:p>
            <a:pPr eaLnBrk="1" hangingPunct="1"/>
            <a:endParaRPr lang="en-US" sz="3200">
              <a:latin typeface="Century Schoolbook" charset="0"/>
              <a:ea typeface="MS PGothic" charset="0"/>
            </a:endParaRP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494AC491-0971-AB40-8A9D-B16ADA40332E}" type="slidenum">
              <a:rPr lang="en-US" sz="1700">
                <a:solidFill>
                  <a:srgbClr val="808080"/>
                </a:solidFill>
              </a:rPr>
              <a:pPr/>
              <a:t>10</a:t>
            </a:fld>
            <a:endParaRPr lang="en-US" sz="1700">
              <a:solidFill>
                <a:srgbClr val="808080"/>
              </a:solidFill>
            </a:endParaRPr>
          </a:p>
        </p:txBody>
      </p:sp>
      <p:sp>
        <p:nvSpPr>
          <p:cNvPr id="3" name="Højrepil 2"/>
          <p:cNvSpPr>
            <a:spLocks noChangeArrowheads="1"/>
          </p:cNvSpPr>
          <p:nvPr/>
        </p:nvSpPr>
        <p:spPr bwMode="auto">
          <a:xfrm rot="19110120" flipV="1">
            <a:off x="9070975" y="4989513"/>
            <a:ext cx="642938" cy="323850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0070C0"/>
          </a:solidFill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øjrepil 7"/>
          <p:cNvSpPr>
            <a:spLocks noChangeArrowheads="1"/>
          </p:cNvSpPr>
          <p:nvPr/>
        </p:nvSpPr>
        <p:spPr bwMode="auto">
          <a:xfrm rot="19110120" flipV="1">
            <a:off x="8724900" y="3319463"/>
            <a:ext cx="633413" cy="314325"/>
          </a:xfrm>
          <a:prstGeom prst="rightArrow">
            <a:avLst>
              <a:gd name="adj1" fmla="val 50000"/>
              <a:gd name="adj2" fmla="val 4994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ROIs_slice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684463"/>
            <a:ext cx="34115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ROIs_slice3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682875"/>
            <a:ext cx="3516312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entury Schoolbook" charset="0"/>
                <a:ea typeface="ヒラギノ明朝 ProN W3" charset="0"/>
                <a:cs typeface="ヒラギノ明朝 ProN W3" charset="0"/>
              </a:rPr>
              <a:t>Regions of interest</a:t>
            </a:r>
            <a:endParaRPr lang="da-DK">
              <a:latin typeface="Century Schoolbook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EBEBF89-D303-D94F-92B8-1A6DB4CBC2C5}" type="slidenum">
              <a:rPr lang="en-US" sz="1700">
                <a:solidFill>
                  <a:srgbClr val="808080"/>
                </a:solidFill>
              </a:rPr>
              <a:pPr/>
              <a:t>11</a:t>
            </a:fld>
            <a:endParaRPr lang="en-US" sz="1700">
              <a:solidFill>
                <a:srgbClr val="808080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8328308" y="1389548"/>
            <a:ext cx="2539938" cy="12157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 w="18415" cmpd="sng">
                  <a:solidFill>
                    <a:srgbClr val="5CFF27">
                      <a:alpha val="20000"/>
                    </a:srgbClr>
                  </a:solidFill>
                  <a:prstDash val="solid"/>
                </a:ln>
                <a:solidFill>
                  <a:srgbClr val="5CFF2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Normal appearing white matter</a:t>
            </a:r>
          </a:p>
          <a:p>
            <a:pPr eaLnBrk="1" hangingPunct="1">
              <a:defRPr/>
            </a:pPr>
            <a:endParaRPr lang="da-DK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106120" y="6719633"/>
            <a:ext cx="2539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 w="18415" cmpd="sng">
                  <a:solidFill>
                    <a:srgbClr val="0080FF">
                      <a:alpha val="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Normal appearing thalamic tissue</a:t>
            </a:r>
            <a:endParaRPr lang="da-DK" b="1" dirty="0">
              <a:ln w="18415" cmpd="sng">
                <a:solidFill>
                  <a:srgbClr val="0080FF">
                    <a:alpha val="20000"/>
                  </a:srgbClr>
                </a:solidFill>
                <a:prstDash val="solid"/>
              </a:ln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9174163" y="6912080"/>
            <a:ext cx="25399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 w="18415" cmpd="sng">
                  <a:solidFill>
                    <a:srgbClr val="FF0000">
                      <a:alpha val="29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MS lesions</a:t>
            </a:r>
            <a:endParaRPr lang="da-DK" b="1" dirty="0">
              <a:ln w="18415" cmpd="sng">
                <a:solidFill>
                  <a:srgbClr val="FF0000">
                    <a:alpha val="29000"/>
                  </a:srgbClr>
                </a:solidFill>
                <a:prstDash val="solid"/>
              </a:ln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Lige forbindelse 11"/>
          <p:cNvCxnSpPr>
            <a:cxnSpLocks noChangeShapeType="1"/>
          </p:cNvCxnSpPr>
          <p:nvPr/>
        </p:nvCxnSpPr>
        <p:spPr bwMode="auto">
          <a:xfrm flipH="1">
            <a:off x="8435975" y="2286000"/>
            <a:ext cx="738188" cy="1082675"/>
          </a:xfrm>
          <a:prstGeom prst="line">
            <a:avLst/>
          </a:prstGeom>
          <a:noFill/>
          <a:ln w="25400">
            <a:solidFill>
              <a:srgbClr val="5CFF27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Lige forbindelse 13"/>
          <p:cNvCxnSpPr>
            <a:cxnSpLocks noChangeShapeType="1"/>
          </p:cNvCxnSpPr>
          <p:nvPr/>
        </p:nvCxnSpPr>
        <p:spPr bwMode="auto">
          <a:xfrm flipV="1">
            <a:off x="2446338" y="5080000"/>
            <a:ext cx="1470025" cy="1550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Lige forbindelse 15"/>
          <p:cNvCxnSpPr>
            <a:cxnSpLocks noChangeShapeType="1"/>
          </p:cNvCxnSpPr>
          <p:nvPr/>
        </p:nvCxnSpPr>
        <p:spPr bwMode="auto">
          <a:xfrm>
            <a:off x="7499350" y="5534025"/>
            <a:ext cx="1674813" cy="1616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06863"/>
            <a:ext cx="459740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4" descr="Figure_2.t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9" r="-14139"/>
          <a:stretch>
            <a:fillRect/>
          </a:stretch>
        </p:blipFill>
        <p:spPr>
          <a:xfrm>
            <a:off x="639763" y="508000"/>
            <a:ext cx="11522075" cy="8069263"/>
          </a:xfr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E7513A1-308B-AB41-8950-F49A23C074BF}" type="slidenum">
              <a:rPr lang="en-US" sz="1700">
                <a:solidFill>
                  <a:srgbClr val="808080"/>
                </a:solidFill>
              </a:rPr>
              <a:pPr/>
              <a:t>12</a:t>
            </a:fld>
            <a:endParaRPr lang="en-US" sz="1700">
              <a:solidFill>
                <a:srgbClr val="808080"/>
              </a:solidFill>
            </a:endParaRP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7107238" y="5857875"/>
            <a:ext cx="32289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normAutofit lnSpcReduction="10000"/>
          </a:bodyPr>
          <a:lstStyle>
            <a:lvl1pPr marL="479425" indent="-479425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1039813" indent="-400050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600200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239963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879725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a typeface="ヒラギノ明朝 ProN W3" charset="0"/>
                <a:cs typeface="Arial"/>
              </a:rPr>
              <a:t>K</a:t>
            </a:r>
            <a:r>
              <a:rPr lang="en-US" sz="2000" baseline="-25000" dirty="0" smtClean="0">
                <a:solidFill>
                  <a:schemeClr val="bg1"/>
                </a:solidFill>
                <a:ea typeface="ヒラギノ明朝 ProN W3" charset="0"/>
                <a:cs typeface="Arial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ea typeface="ヒラギノ明朝 ProN W3" charset="0"/>
                <a:cs typeface="Arial"/>
              </a:rPr>
              <a:t>=slope (mL/100g/min)</a:t>
            </a:r>
          </a:p>
          <a:p>
            <a:pPr marL="0" indent="0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ea typeface="ヒラギノ明朝 ProN W3" charset="0"/>
                <a:cs typeface="Arial"/>
              </a:rPr>
              <a:t>V</a:t>
            </a:r>
            <a:r>
              <a:rPr lang="en-US" sz="2000" baseline="-25000" dirty="0" err="1" smtClean="0">
                <a:solidFill>
                  <a:schemeClr val="bg1"/>
                </a:solidFill>
                <a:ea typeface="ヒラギノ明朝 ProN W3" charset="0"/>
                <a:cs typeface="Arial"/>
              </a:rPr>
              <a:t>b</a:t>
            </a:r>
            <a:r>
              <a:rPr lang="en-US" sz="2000" dirty="0" smtClean="0">
                <a:solidFill>
                  <a:schemeClr val="bg1"/>
                </a:solidFill>
                <a:ea typeface="ヒラギノ明朝 ProN W3" charset="0"/>
                <a:cs typeface="Arial"/>
              </a:rPr>
              <a:t>=intersect (mL/min)</a:t>
            </a:r>
          </a:p>
          <a:p>
            <a:pPr marL="480060" indent="-480060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/>
            </a:pPr>
            <a:endParaRPr lang="en-US" sz="2000" dirty="0" smtClean="0">
              <a:solidFill>
                <a:schemeClr val="bg1"/>
              </a:solidFill>
              <a:ea typeface="ヒラギノ明朝 ProN W3" charset="0"/>
              <a:cs typeface="Arial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a-DK" sz="2000" dirty="0">
              <a:solidFill>
                <a:schemeClr val="bg1"/>
              </a:solidFill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>
                <a:latin typeface="Century Schoolbook" charset="0"/>
                <a:ea typeface="ヒラギノ明朝 ProN W3" charset="0"/>
              </a:rPr>
              <a:t>Cramer, et al 2015 Brain</a:t>
            </a:r>
          </a:p>
        </p:txBody>
      </p:sp>
      <p:sp>
        <p:nvSpPr>
          <p:cNvPr id="23554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0F2713E-7DE9-AB4D-B901-D9DF2C0FA102}" type="slidenum">
              <a:rPr lang="en-US" sz="1700">
                <a:solidFill>
                  <a:srgbClr val="808080"/>
                </a:solidFill>
                <a:latin typeface="Century Schoolbook" charset="0"/>
              </a:rPr>
              <a:pPr/>
              <a:t>13</a:t>
            </a:fld>
            <a:endParaRPr lang="en-US" sz="1700">
              <a:solidFill>
                <a:srgbClr val="808080"/>
              </a:solidFill>
              <a:latin typeface="Century Schoolbook" charset="0"/>
            </a:endParaRPr>
          </a:p>
        </p:txBody>
      </p:sp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639763" y="2239963"/>
            <a:ext cx="10744200" cy="4597400"/>
          </a:xfrm>
        </p:spPr>
        <p:txBody>
          <a:bodyPr rtlCol="0">
            <a:normAutofit lnSpcReduction="10000"/>
          </a:bodyPr>
          <a:lstStyle/>
          <a:p>
            <a:pPr marL="480060" indent="-480060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/>
            </a:pPr>
            <a:r>
              <a:rPr lang="en-US" sz="4000" dirty="0" smtClean="0">
                <a:latin typeface="+mj-lt"/>
                <a:ea typeface="ヒラギノ明朝 ProN W3" charset="0"/>
                <a:cs typeface="Arial"/>
              </a:rPr>
              <a:t>39 newly diagnosed patients with </a:t>
            </a:r>
            <a:r>
              <a:rPr lang="en-US" sz="4000" dirty="0" err="1" smtClean="0">
                <a:latin typeface="+mj-lt"/>
                <a:ea typeface="ヒラギノ明朝 ProN W3" charset="0"/>
                <a:cs typeface="Arial"/>
              </a:rPr>
              <a:t>monosymptomatic</a:t>
            </a:r>
            <a:r>
              <a:rPr lang="en-US" sz="4000" dirty="0" smtClean="0">
                <a:latin typeface="+mj-lt"/>
                <a:ea typeface="ヒラギノ明朝 ProN W3" charset="0"/>
                <a:cs typeface="Arial"/>
              </a:rPr>
              <a:t> optic </a:t>
            </a:r>
            <a:r>
              <a:rPr lang="en-US" sz="4000" dirty="0">
                <a:latin typeface="+mj-lt"/>
                <a:ea typeface="ヒラギノ明朝 ProN W3" charset="0"/>
                <a:cs typeface="Arial"/>
              </a:rPr>
              <a:t>n</a:t>
            </a:r>
            <a:r>
              <a:rPr lang="en-US" sz="4000" dirty="0" smtClean="0">
                <a:latin typeface="+mj-lt"/>
                <a:ea typeface="ヒラギノ明朝 ProN W3" charset="0"/>
                <a:cs typeface="Arial"/>
              </a:rPr>
              <a:t>euritis</a:t>
            </a:r>
          </a:p>
          <a:p>
            <a:pPr marL="1040130" lvl="1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/>
            </a:pPr>
            <a:r>
              <a:rPr lang="en-US" sz="3200" dirty="0">
                <a:latin typeface="+mj-lt"/>
                <a:ea typeface="ヒラギノ明朝 ProN W3" charset="0"/>
                <a:cs typeface="Arial"/>
              </a:rPr>
              <a:t>MRI scanned 2-4 weeks from onset</a:t>
            </a:r>
          </a:p>
          <a:p>
            <a:pPr marL="1040130" lvl="1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/>
            </a:pPr>
            <a:r>
              <a:rPr lang="en-US" sz="3200" dirty="0" smtClean="0">
                <a:latin typeface="+mj-lt"/>
                <a:ea typeface="ヒラギノ明朝 ProN W3" charset="0"/>
                <a:cs typeface="Arial"/>
              </a:rPr>
              <a:t>35 gave consent for lumbar puncture</a:t>
            </a:r>
          </a:p>
          <a:p>
            <a:pPr marL="1040130" lvl="1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/>
            </a:pPr>
            <a:r>
              <a:rPr lang="en-US" sz="3200" dirty="0" smtClean="0">
                <a:latin typeface="+mj-lt"/>
                <a:ea typeface="ヒラギノ明朝 ProN W3" charset="0"/>
                <a:cs typeface="Arial"/>
              </a:rPr>
              <a:t>All were followed for 2 years.</a:t>
            </a:r>
          </a:p>
          <a:p>
            <a:pPr marL="0" indent="0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latin typeface="+mj-lt"/>
              <a:ea typeface="ヒラギノ明朝 ProN W3" charset="0"/>
              <a:cs typeface="Arial"/>
            </a:endParaRPr>
          </a:p>
          <a:p>
            <a:pPr marL="480060" indent="-480060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latin typeface="+mj-lt"/>
                <a:ea typeface="ヒラギノ明朝 ProN W3" charset="0"/>
                <a:cs typeface="Arial"/>
              </a:rPr>
              <a:t>18 healthy controls</a:t>
            </a:r>
          </a:p>
          <a:p>
            <a:pPr marL="1040130" lvl="1" defTabSz="1280160" eaLnBrk="1" fontAlgn="auto" hangingPunct="1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/>
            </a:pPr>
            <a:r>
              <a:rPr lang="en-US" sz="3200" dirty="0" smtClean="0">
                <a:latin typeface="+mj-lt"/>
                <a:ea typeface="ヒラギノ明朝 ProN W3" charset="0"/>
                <a:cs typeface="Arial"/>
              </a:rPr>
              <a:t>12 volunteered for lumbar puncture</a:t>
            </a:r>
            <a:endParaRPr lang="en-US" sz="3200" dirty="0">
              <a:latin typeface="+mj-lt"/>
              <a:ea typeface="ヒラギノ明朝 ProN W3" charset="0"/>
              <a:cs typeface="Arial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6529388"/>
            <a:ext cx="787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3" y="4570413"/>
            <a:ext cx="22526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Schoolbook" charset="0"/>
                <a:ea typeface="MS PGothic" charset="0"/>
              </a:rPr>
              <a:t>Results </a:t>
            </a:r>
            <a:r>
              <a:rPr lang="en-US" dirty="0" smtClean="0">
                <a:latin typeface="Century Schoolbook" charset="0"/>
                <a:ea typeface="MS PGothic" charset="0"/>
              </a:rPr>
              <a:t>- </a:t>
            </a:r>
            <a:r>
              <a:rPr lang="en-US" dirty="0">
                <a:latin typeface="Century Schoolbook" charset="0"/>
                <a:ea typeface="MS PGothic" charset="0"/>
              </a:rPr>
              <a:t>MS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5205412" cy="6337300"/>
          </a:xfrm>
        </p:spPr>
        <p:txBody>
          <a:bodyPr rtlCol="0">
            <a:normAutofit/>
          </a:bodyPr>
          <a:lstStyle/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900" dirty="0" smtClean="0">
                <a:latin typeface="+mj-lt"/>
                <a:ea typeface="+mn-ea"/>
                <a:cs typeface="+mn-cs"/>
              </a:rPr>
              <a:t>17 patients (44%) converted to MS within 2 years</a:t>
            </a:r>
          </a:p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+mj-lt"/>
              <a:ea typeface="+mn-ea"/>
              <a:cs typeface="+mn-cs"/>
            </a:endParaRPr>
          </a:p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latin typeface="+mj-lt"/>
                <a:ea typeface="+mn-ea"/>
                <a:cs typeface="+mn-cs"/>
              </a:rPr>
              <a:t>MS converters had higher </a:t>
            </a:r>
            <a:r>
              <a:rPr lang="en-US" sz="4000" dirty="0">
                <a:latin typeface="+mj-lt"/>
                <a:ea typeface="+mn-ea"/>
                <a:cs typeface="+mn-cs"/>
              </a:rPr>
              <a:t>permeability </a:t>
            </a:r>
            <a:r>
              <a:rPr lang="en-US" sz="4000" dirty="0" smtClean="0">
                <a:latin typeface="+mj-lt"/>
                <a:ea typeface="+mn-ea"/>
                <a:cs typeface="+mn-cs"/>
              </a:rPr>
              <a:t>in </a:t>
            </a:r>
          </a:p>
          <a:p>
            <a:pPr marL="1040448" lvl="1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 smtClean="0">
                <a:latin typeface="+mj-lt"/>
                <a:ea typeface="+mn-ea"/>
                <a:cs typeface="+mn-cs"/>
              </a:rPr>
              <a:t>NAWM; p=0.004 </a:t>
            </a:r>
          </a:p>
          <a:p>
            <a:pPr marL="1040448" lvl="1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 smtClean="0">
                <a:latin typeface="+mj-lt"/>
                <a:ea typeface="+mn-ea"/>
                <a:cs typeface="+mn-cs"/>
              </a:rPr>
              <a:t>Thalami; p=0.003</a:t>
            </a:r>
          </a:p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4F21C10B-6553-4542-B89D-489ED7A2C504}" type="slidenum">
              <a:rPr lang="en-US" sz="1700">
                <a:solidFill>
                  <a:srgbClr val="808080"/>
                </a:solidFill>
                <a:latin typeface="Century Schoolbook" charset="0"/>
              </a:rPr>
              <a:pPr/>
              <a:t>14</a:t>
            </a:fld>
            <a:endParaRPr lang="en-US" sz="1700">
              <a:solidFill>
                <a:srgbClr val="808080"/>
              </a:solidFill>
              <a:latin typeface="Century School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848" y="1984693"/>
            <a:ext cx="6148672" cy="6148672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sp>
        <p:nvSpPr>
          <p:cNvPr id="10" name="Kantet højreparentes 10"/>
          <p:cNvSpPr>
            <a:spLocks/>
          </p:cNvSpPr>
          <p:nvPr/>
        </p:nvSpPr>
        <p:spPr bwMode="auto">
          <a:xfrm rot="-5400000">
            <a:off x="9686132" y="2494756"/>
            <a:ext cx="908050" cy="1697037"/>
          </a:xfrm>
          <a:prstGeom prst="rightBracket">
            <a:avLst>
              <a:gd name="adj" fmla="val 0"/>
            </a:avLst>
          </a:prstGeom>
          <a:noFill/>
          <a:ln w="50800">
            <a:solidFill>
              <a:srgbClr val="5CFF27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j-lt"/>
              <a:ea typeface="+mn-ea"/>
              <a:cs typeface="+mn-cs"/>
            </a:endParaRPr>
          </a:p>
        </p:txBody>
      </p:sp>
      <p:sp>
        <p:nvSpPr>
          <p:cNvPr id="11" name="Tekstfelt 13"/>
          <p:cNvSpPr txBox="1">
            <a:spLocks noChangeArrowheads="1"/>
          </p:cNvSpPr>
          <p:nvPr/>
        </p:nvSpPr>
        <p:spPr bwMode="auto">
          <a:xfrm>
            <a:off x="9498013" y="2413000"/>
            <a:ext cx="1377950" cy="476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>
                <a:solidFill>
                  <a:srgbClr val="5CFF27"/>
                </a:solidFill>
                <a:latin typeface="+mj-lt"/>
                <a:cs typeface="+mn-cs"/>
              </a:rPr>
              <a:t>p=0.004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Spearman correlations between NAWM permeability and biomarkers in the CSF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E7C4657-98B6-724C-AE24-9B4547236A88}" type="slidenum">
              <a:rPr lang="en-US" sz="1700">
                <a:solidFill>
                  <a:srgbClr val="808080"/>
                </a:solidFill>
              </a:rPr>
              <a:pPr/>
              <a:t>15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085975"/>
            <a:ext cx="63881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3297238" y="3836988"/>
            <a:ext cx="6388100" cy="187483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7E771A1-2C3B-2D41-AF4B-29838D50B437}" type="slidenum">
              <a:rPr lang="en-US" sz="1700">
                <a:solidFill>
                  <a:srgbClr val="808080"/>
                </a:solidFill>
                <a:latin typeface="Century Schoolbook" charset="0"/>
              </a:rPr>
              <a:pPr/>
              <a:t>16</a:t>
            </a:fld>
            <a:endParaRPr lang="en-US" sz="1700">
              <a:solidFill>
                <a:srgbClr val="808080"/>
              </a:solidFill>
              <a:latin typeface="Century Schoolbook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438" y="2284413"/>
            <a:ext cx="863600" cy="3667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66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Century Schoolbook" charset="0"/>
                <a:ea typeface="MS PGothic" charset="0"/>
              </a:rPr>
              <a:t>BBB p</a:t>
            </a:r>
            <a:r>
              <a:rPr lang="en-US" sz="4400" dirty="0" smtClean="0">
                <a:latin typeface="Century Schoolbook" charset="0"/>
                <a:ea typeface="MS PGothic" charset="0"/>
              </a:rPr>
              <a:t>ermeability </a:t>
            </a:r>
            <a:r>
              <a:rPr lang="en-US" sz="4400" dirty="0" smtClean="0">
                <a:latin typeface="Century Schoolbook" charset="0"/>
                <a:ea typeface="MS PGothic" charset="0"/>
              </a:rPr>
              <a:t>vs</a:t>
            </a:r>
            <a:r>
              <a:rPr lang="en-US" sz="4400" dirty="0" smtClean="0">
                <a:latin typeface="Century Schoolbook" charset="0"/>
                <a:ea typeface="MS PGothic" charset="0"/>
              </a:rPr>
              <a:t> </a:t>
            </a:r>
            <a:r>
              <a:rPr lang="en-US" sz="4400" dirty="0">
                <a:latin typeface="Century Schoolbook" charset="0"/>
                <a:ea typeface="MS PGothic" charset="0"/>
              </a:rPr>
              <a:t>CSF leukocytes</a:t>
            </a:r>
            <a:endParaRPr lang="da-DK" dirty="0">
              <a:latin typeface="Century Schoolbook" charset="0"/>
              <a:ea typeface="MS PGothic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62600" y="6769100"/>
            <a:ext cx="3798888" cy="9413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da-DK" sz="2000" dirty="0" smtClean="0">
              <a:solidFill>
                <a:schemeClr val="bg1"/>
              </a:solidFill>
              <a:latin typeface="+mj-lt"/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da-DK" sz="2000" dirty="0" smtClean="0">
                <a:solidFill>
                  <a:schemeClr val="bg1"/>
                </a:solidFill>
                <a:latin typeface="+mj-lt"/>
                <a:cs typeface="ＭＳ Ｐゴシック" charset="0"/>
              </a:rPr>
              <a:t>Spearman CC: 0.57, p=0.0002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da-DK" sz="2000" dirty="0" smtClean="0">
              <a:solidFill>
                <a:schemeClr val="bg1"/>
              </a:solidFill>
              <a:latin typeface="+mj-lt"/>
              <a:cs typeface="ＭＳ Ｐゴシック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da-DK" sz="2000" dirty="0" smtClean="0">
              <a:solidFill>
                <a:schemeClr val="bg1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4661" y="1648133"/>
            <a:ext cx="7707465" cy="7548876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73638" y="7392988"/>
            <a:ext cx="595947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 marL="479425" indent="-479425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MS PGothic" charset="0"/>
              </a:defRPr>
            </a:lvl1pPr>
            <a:lvl2pPr marL="1039813" indent="-400050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MS PGothic" charset="0"/>
              </a:defRPr>
            </a:lvl2pPr>
            <a:lvl3pPr marL="1600200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MS PGothic" charset="0"/>
              </a:defRPr>
            </a:lvl3pPr>
            <a:lvl4pPr marL="2239963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MS PGothic" charset="0"/>
              </a:defRPr>
            </a:lvl4pPr>
            <a:lvl5pPr marL="2879725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Century Schoolbook" panose="02040604050505020304" pitchFamily="18" charset="0"/>
                <a:ea typeface="MS PGothic" panose="020B0600070205080204" pitchFamily="34" charset="-128"/>
                <a:cs typeface="MS PGothic" charset="0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da-DK" sz="3200" smtClean="0">
              <a:latin typeface="+mj-lt"/>
              <a:cs typeface="ＭＳ Ｐゴシック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da-DK" sz="2400" smtClean="0">
                <a:latin typeface="+mj-lt"/>
                <a:cs typeface="ＭＳ Ｐゴシック" charset="0"/>
              </a:rPr>
              <a:t>Spearman CC: 0.57, p=0.0002</a:t>
            </a:r>
          </a:p>
          <a:p>
            <a:pPr eaLnBrk="1" hangingPunct="1">
              <a:defRPr/>
            </a:pPr>
            <a:endParaRPr lang="en-US" altLang="da-DK" smtClean="0">
              <a:latin typeface="+mj-lt"/>
              <a:cs typeface="ＭＳ Ｐゴシック" charset="0"/>
            </a:endParaRPr>
          </a:p>
          <a:p>
            <a:pPr eaLnBrk="1" hangingPunct="1">
              <a:defRPr/>
            </a:pPr>
            <a:endParaRPr lang="en-US" altLang="da-DK" dirty="0" smtClean="0">
              <a:latin typeface="+mj-lt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Spearman correlations between NAWM permeability and biomarkers in the CSF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42DF90BE-8B67-BC4D-A461-E8BA1EC005A9}" type="slidenum">
              <a:rPr lang="en-US" sz="1700">
                <a:solidFill>
                  <a:srgbClr val="808080"/>
                </a:solidFill>
              </a:rPr>
              <a:pPr/>
              <a:t>17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085975"/>
            <a:ext cx="63881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3297238" y="3836988"/>
            <a:ext cx="6388100" cy="187483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3297238" y="6243638"/>
            <a:ext cx="6388100" cy="6207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3297238" y="7435850"/>
            <a:ext cx="6388100" cy="1212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Schoolbook" charset="0"/>
                <a:ea typeface="MS PGothic" charset="0"/>
              </a:rPr>
              <a:t>CSF biomarkers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a-DK" sz="4400" dirty="0" smtClean="0">
                <a:latin typeface="Century Schoolbook" charset="0"/>
                <a:ea typeface="MS PGothic" charset="0"/>
              </a:rPr>
              <a:t>CXCL</a:t>
            </a:r>
            <a:r>
              <a:rPr lang="da-DK" sz="4400" dirty="0">
                <a:latin typeface="Century Schoolbook" charset="0"/>
                <a:ea typeface="MS PGothic" charset="0"/>
              </a:rPr>
              <a:t>-10 </a:t>
            </a:r>
          </a:p>
          <a:p>
            <a:pPr marL="1154113" lvl="1" indent="-514350" eaLnBrk="1" hangingPunct="1">
              <a:lnSpc>
                <a:spcPct val="150000"/>
              </a:lnSpc>
              <a:defRPr/>
            </a:pPr>
            <a:r>
              <a:rPr lang="da-DK" sz="3600" dirty="0" err="1">
                <a:latin typeface="Century Schoolbook" charset="0"/>
                <a:ea typeface="MS PGothic" charset="0"/>
              </a:rPr>
              <a:t>Chemokine</a:t>
            </a:r>
            <a:r>
              <a:rPr lang="da-DK" sz="3600" dirty="0">
                <a:latin typeface="Century Schoolbook" charset="0"/>
                <a:ea typeface="MS PGothic" charset="0"/>
              </a:rPr>
              <a:t> </a:t>
            </a:r>
            <a:r>
              <a:rPr lang="da-DK" sz="3600" dirty="0" err="1">
                <a:latin typeface="Century Schoolbook" charset="0"/>
                <a:ea typeface="MS PGothic" charset="0"/>
              </a:rPr>
              <a:t>that</a:t>
            </a:r>
            <a:r>
              <a:rPr lang="da-DK" sz="3600" dirty="0">
                <a:latin typeface="Century Schoolbook" charset="0"/>
                <a:ea typeface="MS PGothic" charset="0"/>
              </a:rPr>
              <a:t> </a:t>
            </a:r>
            <a:r>
              <a:rPr lang="da-DK" sz="3600" dirty="0" err="1">
                <a:latin typeface="Century Schoolbook" charset="0"/>
                <a:ea typeface="MS PGothic" charset="0"/>
              </a:rPr>
              <a:t>attracts</a:t>
            </a:r>
            <a:r>
              <a:rPr lang="da-DK" sz="3600" dirty="0">
                <a:latin typeface="Century Schoolbook" charset="0"/>
                <a:ea typeface="MS PGothic" charset="0"/>
              </a:rPr>
              <a:t> </a:t>
            </a:r>
            <a:r>
              <a:rPr lang="da-DK" sz="3600" dirty="0" err="1">
                <a:latin typeface="Century Schoolbook" charset="0"/>
                <a:ea typeface="MS PGothic" charset="0"/>
              </a:rPr>
              <a:t>activated</a:t>
            </a:r>
            <a:r>
              <a:rPr lang="da-DK" sz="3600" dirty="0">
                <a:latin typeface="Century Schoolbook" charset="0"/>
                <a:ea typeface="MS PGothic" charset="0"/>
              </a:rPr>
              <a:t> T </a:t>
            </a:r>
            <a:r>
              <a:rPr lang="da-DK" sz="3600" dirty="0" err="1">
                <a:latin typeface="Century Schoolbook" charset="0"/>
                <a:ea typeface="MS PGothic" charset="0"/>
              </a:rPr>
              <a:t>cells</a:t>
            </a:r>
            <a:r>
              <a:rPr lang="da-DK" sz="3600" dirty="0">
                <a:latin typeface="Century Schoolbook" charset="0"/>
                <a:ea typeface="MS PGothic" charset="0"/>
              </a:rPr>
              <a:t> </a:t>
            </a:r>
          </a:p>
          <a:p>
            <a:pPr marL="1154113" lvl="1" indent="-514350" eaLnBrk="1" hangingPunct="1">
              <a:lnSpc>
                <a:spcPct val="150000"/>
              </a:lnSpc>
              <a:defRPr/>
            </a:pPr>
            <a:r>
              <a:rPr lang="da-DK" sz="3600" dirty="0">
                <a:latin typeface="Century Schoolbook" charset="0"/>
                <a:ea typeface="MS PGothic" charset="0"/>
              </a:rPr>
              <a:t>Present in </a:t>
            </a:r>
            <a:r>
              <a:rPr lang="da-DK" sz="3600" dirty="0" err="1">
                <a:latin typeface="Century Schoolbook" charset="0"/>
                <a:ea typeface="MS PGothic" charset="0"/>
              </a:rPr>
              <a:t>higher</a:t>
            </a:r>
            <a:r>
              <a:rPr lang="da-DK" sz="3600" dirty="0">
                <a:latin typeface="Century Schoolbook" charset="0"/>
                <a:ea typeface="MS PGothic" charset="0"/>
              </a:rPr>
              <a:t> </a:t>
            </a:r>
            <a:r>
              <a:rPr lang="da-DK" sz="3600" dirty="0" err="1">
                <a:latin typeface="Century Schoolbook" charset="0"/>
                <a:ea typeface="MS PGothic" charset="0"/>
              </a:rPr>
              <a:t>concentrations</a:t>
            </a:r>
            <a:r>
              <a:rPr lang="da-DK" sz="3600" dirty="0">
                <a:latin typeface="Century Schoolbook" charset="0"/>
                <a:ea typeface="MS PGothic" charset="0"/>
              </a:rPr>
              <a:t> in CSF of MS patients with </a:t>
            </a:r>
            <a:r>
              <a:rPr lang="da-DK" sz="3600" dirty="0" err="1">
                <a:latin typeface="Century Schoolbook" charset="0"/>
                <a:ea typeface="MS PGothic" charset="0"/>
              </a:rPr>
              <a:t>active</a:t>
            </a:r>
            <a:r>
              <a:rPr lang="da-DK" sz="3600" dirty="0">
                <a:latin typeface="Century Schoolbook" charset="0"/>
                <a:ea typeface="MS PGothic" charset="0"/>
              </a:rPr>
              <a:t> </a:t>
            </a:r>
            <a:r>
              <a:rPr lang="da-DK" sz="3600" dirty="0" err="1" smtClean="0">
                <a:latin typeface="Century Schoolbook" charset="0"/>
                <a:ea typeface="MS PGothic" charset="0"/>
              </a:rPr>
              <a:t>disease</a:t>
            </a:r>
            <a:endParaRPr lang="da-DK" sz="3600" dirty="0" smtClean="0">
              <a:latin typeface="Century Schoolbook" charset="0"/>
              <a:ea typeface="MS PGothic" charset="0"/>
            </a:endParaRPr>
          </a:p>
          <a:p>
            <a:pPr marL="79375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da-DK" sz="4400" dirty="0" smtClean="0">
                <a:latin typeface="Century Schoolbook" charset="0"/>
                <a:ea typeface="MS PGothic" charset="0"/>
              </a:rPr>
              <a:t>MMP</a:t>
            </a:r>
            <a:r>
              <a:rPr lang="da-DK" sz="4400" dirty="0">
                <a:latin typeface="Century Schoolbook" charset="0"/>
                <a:ea typeface="MS PGothic" charset="0"/>
              </a:rPr>
              <a:t>-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9 </a:t>
            </a:r>
          </a:p>
          <a:p>
            <a:pPr marL="1325563" lvl="1" indent="-685800" eaLnBrk="1" hangingPunct="1">
              <a:lnSpc>
                <a:spcPct val="150000"/>
              </a:lnSpc>
              <a:defRPr/>
            </a:pPr>
            <a:r>
              <a:rPr lang="da-DK" sz="3600" dirty="0" smtClean="0">
                <a:latin typeface="Century Schoolbook" charset="0"/>
                <a:ea typeface="MS PGothic" charset="0"/>
              </a:rPr>
              <a:t>Marker </a:t>
            </a:r>
            <a:r>
              <a:rPr lang="da-DK" sz="3600" dirty="0">
                <a:latin typeface="Century Schoolbook" charset="0"/>
                <a:ea typeface="MS PGothic" charset="0"/>
              </a:rPr>
              <a:t>of </a:t>
            </a:r>
            <a:r>
              <a:rPr lang="da-DK" sz="3600" dirty="0" err="1">
                <a:latin typeface="Century Schoolbook" charset="0"/>
                <a:ea typeface="MS PGothic" charset="0"/>
              </a:rPr>
              <a:t>degradation</a:t>
            </a:r>
            <a:r>
              <a:rPr lang="da-DK" sz="3600" dirty="0">
                <a:latin typeface="Century Schoolbook" charset="0"/>
                <a:ea typeface="MS PGothic" charset="0"/>
              </a:rPr>
              <a:t> of </a:t>
            </a:r>
            <a:r>
              <a:rPr lang="da-DK" sz="3600" dirty="0" err="1">
                <a:latin typeface="Century Schoolbook" charset="0"/>
                <a:ea typeface="MS PGothic" charset="0"/>
              </a:rPr>
              <a:t>glia</a:t>
            </a:r>
            <a:r>
              <a:rPr lang="da-DK" sz="3600" dirty="0">
                <a:latin typeface="Century Schoolbook" charset="0"/>
                <a:ea typeface="MS PGothic" charset="0"/>
              </a:rPr>
              <a:t> </a:t>
            </a:r>
            <a:r>
              <a:rPr lang="da-DK" sz="3600" dirty="0" err="1" smtClean="0">
                <a:latin typeface="Century Schoolbook" charset="0"/>
                <a:ea typeface="MS PGothic" charset="0"/>
              </a:rPr>
              <a:t>limitans</a:t>
            </a:r>
            <a:endParaRPr lang="da-DK" sz="3600" dirty="0">
              <a:latin typeface="Century Schoolbook" charset="0"/>
              <a:ea typeface="MS PGothic" charset="0"/>
            </a:endParaRPr>
          </a:p>
        </p:txBody>
      </p:sp>
      <p:sp>
        <p:nvSpPr>
          <p:cNvPr id="28675" name="Pladsholder til sli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1D921BA-49E3-DA47-9E6C-E163CDDEE6CE}" type="slidenum">
              <a:rPr lang="en-US" sz="1700">
                <a:solidFill>
                  <a:srgbClr val="808080"/>
                </a:solidFill>
              </a:rPr>
              <a:pPr/>
              <a:t>18</a:t>
            </a:fld>
            <a:endParaRPr lang="en-US" sz="170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>
                <a:latin typeface="Century Schoolbook" charset="0"/>
                <a:ea typeface="MS PGothic" charset="0"/>
              </a:rPr>
              <a:t>Albumin index vs. DCE-MRI</a:t>
            </a:r>
          </a:p>
        </p:txBody>
      </p:sp>
      <p:sp>
        <p:nvSpPr>
          <p:cNvPr id="29698" name="Pladsholder til indhold 2"/>
          <p:cNvSpPr>
            <a:spLocks noGrp="1"/>
          </p:cNvSpPr>
          <p:nvPr>
            <p:ph idx="1"/>
          </p:nvPr>
        </p:nvSpPr>
        <p:spPr>
          <a:xfrm>
            <a:off x="639763" y="2239963"/>
            <a:ext cx="11522075" cy="17970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a-DK" sz="4400">
                <a:latin typeface="Century Schoolbook" charset="0"/>
                <a:ea typeface="MS PGothic" charset="0"/>
              </a:rPr>
              <a:t>Gd-DTPA may be a more sensitive marker of subtle BBB breakdown</a:t>
            </a:r>
          </a:p>
        </p:txBody>
      </p:sp>
      <p:sp>
        <p:nvSpPr>
          <p:cNvPr id="29699" name="Pladsholder til sli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8078602-F0BA-3A4D-8AE2-90EC49386778}" type="slidenum">
              <a:rPr lang="en-US" sz="1700">
                <a:solidFill>
                  <a:srgbClr val="808080"/>
                </a:solidFill>
              </a:rPr>
              <a:pPr/>
              <a:t>19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037013"/>
            <a:ext cx="40782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940175"/>
            <a:ext cx="327183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indhold 2"/>
          <p:cNvSpPr txBox="1">
            <a:spLocks/>
          </p:cNvSpPr>
          <p:nvPr/>
        </p:nvSpPr>
        <p:spPr bwMode="auto">
          <a:xfrm>
            <a:off x="2768600" y="7108825"/>
            <a:ext cx="20970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da-DK" sz="4400">
                <a:latin typeface="Century Schoolbook" charset="0"/>
              </a:rPr>
              <a:t>547 Da</a:t>
            </a: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7591425" y="7115175"/>
            <a:ext cx="28336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400">
                <a:latin typeface="Century Schoolbook" charset="0"/>
              </a:rPr>
              <a:t>66437 Da</a:t>
            </a:r>
            <a:endParaRPr lang="da-DK" sz="4400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15200" y="1221805"/>
            <a:ext cx="9928800" cy="1159330"/>
          </a:xfrm>
        </p:spPr>
        <p:txBody>
          <a:bodyPr/>
          <a:lstStyle/>
          <a:p>
            <a:r>
              <a:rPr lang="da-DK" dirty="0" smtClean="0"/>
              <a:t>Magnetic resonance as a biomarker in optic neuritis 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15806" y="2228850"/>
            <a:ext cx="9927908" cy="5454335"/>
          </a:xfrm>
        </p:spPr>
        <p:txBody>
          <a:bodyPr/>
          <a:lstStyle/>
          <a:p>
            <a:r>
              <a:rPr lang="da-DK" dirty="0" smtClean="0"/>
              <a:t>diagnosing </a:t>
            </a:r>
            <a:r>
              <a:rPr lang="da-DK" dirty="0" smtClean="0"/>
              <a:t>clinically isolated syndrome (e.g. optic neuritis) and multiple sclerosis</a:t>
            </a:r>
          </a:p>
          <a:p>
            <a:r>
              <a:rPr lang="da-DK" dirty="0" smtClean="0"/>
              <a:t>predicting </a:t>
            </a:r>
            <a:r>
              <a:rPr lang="da-DK" dirty="0" smtClean="0"/>
              <a:t>the risk of multiple sclerosis following optic neuritis</a:t>
            </a:r>
          </a:p>
          <a:p>
            <a:r>
              <a:rPr lang="da-DK" dirty="0" smtClean="0"/>
              <a:t>predicting </a:t>
            </a:r>
            <a:r>
              <a:rPr lang="da-DK" dirty="0" smtClean="0"/>
              <a:t>disease course and monitor treatment efficacy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New </a:t>
            </a:r>
            <a:r>
              <a:rPr lang="da-DK" dirty="0" smtClean="0"/>
              <a:t>MRI method </a:t>
            </a:r>
            <a:r>
              <a:rPr lang="da-DK" dirty="0" smtClean="0"/>
              <a:t>to measure the permebility of the blood-brain barrier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5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Schoolbook" charset="0"/>
                <a:ea typeface="MS PGothic" charset="0"/>
              </a:rPr>
              <a:t>Conversion to MS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88934CB-FAB5-E349-84DF-05204DC612D1}" type="slidenum">
              <a:rPr lang="en-US" sz="1700">
                <a:solidFill>
                  <a:srgbClr val="808080"/>
                </a:solidFill>
              </a:rPr>
              <a:pPr/>
              <a:t>20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30723" name="Picture 4" descr="Figure_2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287588"/>
            <a:ext cx="5592763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Figure_2B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287588"/>
            <a:ext cx="559435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entury Schoolbook" charset="0"/>
                <a:ea typeface="MS PGothic" charset="0"/>
              </a:rPr>
              <a:t>Risk of MS –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3463" y="1704975"/>
            <a:ext cx="3348037" cy="6784975"/>
          </a:xfrm>
        </p:spPr>
        <p:txBody>
          <a:bodyPr/>
          <a:lstStyle/>
          <a:p>
            <a:pPr eaLnBrk="1" hangingPunct="1"/>
            <a:r>
              <a:rPr lang="en-US" sz="2800">
                <a:latin typeface="Century Schoolbook" charset="0"/>
                <a:ea typeface="MS PGothic" charset="0"/>
              </a:rPr>
              <a:t>White matter lesions alone:</a:t>
            </a:r>
            <a:br>
              <a:rPr lang="en-US" sz="2800">
                <a:latin typeface="Century Schoolbook" charset="0"/>
                <a:ea typeface="MS PGothic" charset="0"/>
              </a:rPr>
            </a:br>
            <a:r>
              <a:rPr lang="en-US" sz="2800">
                <a:latin typeface="Century Schoolbook" charset="0"/>
                <a:ea typeface="MS PGothic" charset="0"/>
              </a:rPr>
              <a:t/>
            </a:r>
            <a:br>
              <a:rPr lang="en-US" sz="2800">
                <a:latin typeface="Century Schoolbook" charset="0"/>
                <a:ea typeface="MS PGothic" charset="0"/>
              </a:rPr>
            </a:br>
            <a:r>
              <a:rPr lang="en-US" sz="2200" b="1">
                <a:latin typeface="Century Schoolbook" charset="0"/>
                <a:ea typeface="MS PGothic" charset="0"/>
              </a:rPr>
              <a:t>R</a:t>
            </a:r>
            <a:r>
              <a:rPr lang="en-US" sz="2200" b="1" baseline="30000">
                <a:latin typeface="Century Schoolbook" charset="0"/>
                <a:ea typeface="MS PGothic" charset="0"/>
              </a:rPr>
              <a:t>2</a:t>
            </a:r>
            <a:r>
              <a:rPr lang="en-US" sz="2200" b="1">
                <a:latin typeface="Century Schoolbook" charset="0"/>
                <a:ea typeface="MS PGothic" charset="0"/>
              </a:rPr>
              <a:t> 0.47, p=0.038.</a:t>
            </a:r>
          </a:p>
          <a:p>
            <a:pPr marL="560388" lvl="1" indent="0" eaLnBrk="1" hangingPunct="1">
              <a:buFont typeface="Arial" charset="0"/>
              <a:buNone/>
            </a:pPr>
            <a:endParaRPr lang="en-US" sz="2200">
              <a:latin typeface="Century Schoolbook" charset="0"/>
              <a:ea typeface="MS PGothic" charset="0"/>
            </a:endParaRPr>
          </a:p>
          <a:p>
            <a:pPr eaLnBrk="1" hangingPunct="1"/>
            <a:r>
              <a:rPr lang="en-US" sz="2800">
                <a:latin typeface="Century Schoolbook" charset="0"/>
                <a:ea typeface="MS PGothic" charset="0"/>
              </a:rPr>
              <a:t>Adding permeability in NAWM:</a:t>
            </a:r>
          </a:p>
          <a:p>
            <a:pPr marL="560388" lvl="1" indent="0" eaLnBrk="1" hangingPunct="1">
              <a:buFont typeface="Arial" charset="0"/>
              <a:buNone/>
            </a:pPr>
            <a:r>
              <a:rPr lang="en-US" sz="2400" b="1">
                <a:latin typeface="Century Schoolbook" charset="0"/>
                <a:ea typeface="MS PGothic" charset="0"/>
              </a:rPr>
              <a:t/>
            </a:r>
            <a:br>
              <a:rPr lang="en-US" sz="2400" b="1">
                <a:latin typeface="Century Schoolbook" charset="0"/>
                <a:ea typeface="MS PGothic" charset="0"/>
              </a:rPr>
            </a:br>
            <a:r>
              <a:rPr lang="en-US" sz="2400" b="1">
                <a:latin typeface="Century Schoolbook" charset="0"/>
                <a:ea typeface="MS PGothic" charset="0"/>
              </a:rPr>
              <a:t>R</a:t>
            </a:r>
            <a:r>
              <a:rPr lang="en-US" sz="2400" b="1" baseline="30000">
                <a:latin typeface="Century Schoolbook" charset="0"/>
                <a:ea typeface="MS PGothic" charset="0"/>
              </a:rPr>
              <a:t>2</a:t>
            </a:r>
            <a:r>
              <a:rPr lang="en-US" sz="2400" b="1">
                <a:latin typeface="Century Schoolbook" charset="0"/>
                <a:ea typeface="MS PGothic" charset="0"/>
              </a:rPr>
              <a:t> 0.60, p=0.009.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l"/>
            <a:fld id="{48189804-3AFC-634B-B64B-7188B8090613}" type="slidenum">
              <a:rPr lang="en-US" sz="1700">
                <a:solidFill>
                  <a:srgbClr val="808080"/>
                </a:solidFill>
                <a:latin typeface="Century Schoolbook" charset="0"/>
              </a:rPr>
              <a:pPr algn="l"/>
              <a:t>21</a:t>
            </a:fld>
            <a:endParaRPr lang="en-US" sz="1700">
              <a:solidFill>
                <a:srgbClr val="808080"/>
              </a:solidFill>
              <a:latin typeface="Century Schoolbook" charset="0"/>
            </a:endParaRPr>
          </a:p>
        </p:txBody>
      </p:sp>
      <p:pic>
        <p:nvPicPr>
          <p:cNvPr id="31748" name="Picture 1" descr="Screen Shot 2015-06-01 at 14.1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704975"/>
            <a:ext cx="80137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639763" y="2535238"/>
            <a:ext cx="8013700" cy="1347787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639763" y="3883025"/>
            <a:ext cx="8013700" cy="550863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entury Schoolbook" charset="0"/>
                <a:ea typeface="MS PGothic" charset="0"/>
              </a:rPr>
              <a:t>Ability to predict MS - ROC curves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3FE790BB-6838-9D43-AD40-8A97A398C040}" type="slidenum">
              <a:rPr lang="en-US" sz="1700">
                <a:solidFill>
                  <a:srgbClr val="808080"/>
                </a:solidFill>
              </a:rPr>
              <a:pPr/>
              <a:t>22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563688"/>
            <a:ext cx="8307387" cy="703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402138"/>
            <a:ext cx="8523287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954463" y="5427663"/>
            <a:ext cx="8491537" cy="782637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3954463" y="6210300"/>
            <a:ext cx="8491537" cy="781050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3954463" y="6989763"/>
            <a:ext cx="8491537" cy="781050"/>
          </a:xfrm>
          <a:prstGeom prst="rect">
            <a:avLst/>
          </a:prstGeom>
          <a:noFill/>
          <a:ln w="66675">
            <a:solidFill>
              <a:srgbClr val="CBC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da-DK" sz="4400" dirty="0">
                <a:latin typeface="Century Schoolbook" charset="0"/>
                <a:ea typeface="MS PGothic" charset="0"/>
              </a:rPr>
              <a:t>What are Gadolinium based measurements of 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BBB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 </a:t>
            </a:r>
            <a:r>
              <a:rPr lang="da-DK" sz="4400" dirty="0">
                <a:latin typeface="Century Schoolbook" charset="0"/>
                <a:ea typeface="MS PGothic" charset="0"/>
              </a:rPr>
              <a:t>permeability a marker of?</a:t>
            </a:r>
          </a:p>
          <a:p>
            <a:pPr marL="0" indent="0" algn="ctr" eaLnBrk="1" hangingPunct="1">
              <a:buFont typeface="Arial" charset="0"/>
              <a:buNone/>
            </a:pPr>
            <a:endParaRPr lang="da-DK" sz="4400" dirty="0">
              <a:latin typeface="Century Schoolbook" charset="0"/>
              <a:ea typeface="MS PGothic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da-DK" sz="4400" dirty="0">
                <a:latin typeface="Century Schoolbook" charset="0"/>
                <a:ea typeface="MS PGothic" charset="0"/>
              </a:rPr>
              <a:t>Immune cells and solutes (e.g. Gd-DTPA) do not cross the 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BBB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 </a:t>
            </a:r>
            <a:r>
              <a:rPr lang="da-DK" sz="4400" dirty="0">
                <a:latin typeface="Century Schoolbook" charset="0"/>
                <a:ea typeface="MS PGothic" charset="0"/>
              </a:rPr>
              <a:t>in the same way!</a:t>
            </a:r>
          </a:p>
        </p:txBody>
      </p:sp>
      <p:sp>
        <p:nvSpPr>
          <p:cNvPr id="33794" name="Pladsholder til sli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E0A65F0C-BAD2-9646-BA67-10168DD86FDC}" type="slidenum">
              <a:rPr lang="en-US" sz="1700">
                <a:solidFill>
                  <a:srgbClr val="808080"/>
                </a:solidFill>
              </a:rPr>
              <a:pPr/>
              <a:t>23</a:t>
            </a:fld>
            <a:endParaRPr lang="en-US" sz="1700">
              <a:solidFill>
                <a:srgbClr val="808080"/>
              </a:solidFill>
            </a:endParaRPr>
          </a:p>
        </p:txBody>
      </p:sp>
      <p:sp>
        <p:nvSpPr>
          <p:cNvPr id="3379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>
                <a:latin typeface="Century Schoolbook" charset="0"/>
                <a:ea typeface="MS PGothic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230938" y="357188"/>
            <a:ext cx="6186487" cy="16002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  <a:ea typeface="MS PGothic" charset="0"/>
              </a:rPr>
              <a:t>How does Gadolinium cross the BBB?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675" y="2251075"/>
            <a:ext cx="5514975" cy="6337300"/>
          </a:xfrm>
        </p:spPr>
        <p:txBody>
          <a:bodyPr rtlCol="0">
            <a:normAutofit fontScale="70000" lnSpcReduction="20000"/>
          </a:bodyPr>
          <a:lstStyle/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Superficial vessels (6) </a:t>
            </a:r>
            <a:r>
              <a:rPr lang="en-US" dirty="0" smtClean="0">
                <a:ea typeface="+mn-ea"/>
                <a:cs typeface="+mn-cs"/>
              </a:rPr>
              <a:t>are located in the subarachnoid space (7)</a:t>
            </a:r>
          </a:p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Brain surface is completely covered by the astrocyte </a:t>
            </a:r>
            <a:r>
              <a:rPr lang="en-US" dirty="0" err="1" smtClean="0">
                <a:ea typeface="+mn-ea"/>
                <a:cs typeface="+mn-cs"/>
              </a:rPr>
              <a:t>endfeet</a:t>
            </a:r>
            <a:r>
              <a:rPr lang="en-US" dirty="0" smtClean="0">
                <a:ea typeface="+mn-ea"/>
                <a:cs typeface="+mn-cs"/>
              </a:rPr>
              <a:t> of the glia limitans (2)</a:t>
            </a:r>
          </a:p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Penetrating vessels take leptomeningeal connectivity tissue with them forming perivascular spaces (10) that is connected to the subarachnoid space.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3D25DA86-CD90-C148-95DA-9825211813B4}" type="slidenum">
              <a:rPr lang="en-US" sz="1700">
                <a:solidFill>
                  <a:srgbClr val="808080"/>
                </a:solidFill>
              </a:rPr>
              <a:pPr/>
              <a:t>24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34820" name="Picture 4" descr="Owens_BBB_1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57188"/>
            <a:ext cx="5472112" cy="789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Lige pilforbindelse 3"/>
          <p:cNvCxnSpPr>
            <a:cxnSpLocks noChangeShapeType="1"/>
          </p:cNvCxnSpPr>
          <p:nvPr/>
        </p:nvCxnSpPr>
        <p:spPr bwMode="auto">
          <a:xfrm flipH="1">
            <a:off x="2484438" y="2439988"/>
            <a:ext cx="304800" cy="4572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Lige pilforbindelse 10"/>
          <p:cNvCxnSpPr>
            <a:cxnSpLocks noChangeShapeType="1"/>
          </p:cNvCxnSpPr>
          <p:nvPr/>
        </p:nvCxnSpPr>
        <p:spPr bwMode="auto">
          <a:xfrm>
            <a:off x="2881313" y="1268413"/>
            <a:ext cx="354012" cy="4413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Lige pilforbindelse 12"/>
          <p:cNvCxnSpPr>
            <a:cxnSpLocks noChangeShapeType="1"/>
          </p:cNvCxnSpPr>
          <p:nvPr/>
        </p:nvCxnSpPr>
        <p:spPr bwMode="auto">
          <a:xfrm>
            <a:off x="2155825" y="5287963"/>
            <a:ext cx="481013" cy="34766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Lige pilforbindelse 15"/>
          <p:cNvCxnSpPr>
            <a:cxnSpLocks noChangeShapeType="1"/>
          </p:cNvCxnSpPr>
          <p:nvPr/>
        </p:nvCxnSpPr>
        <p:spPr bwMode="auto">
          <a:xfrm flipH="1">
            <a:off x="2708275" y="2952750"/>
            <a:ext cx="534988" cy="2635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Lige pilforbindelse 17"/>
          <p:cNvCxnSpPr>
            <a:cxnSpLocks noChangeShapeType="1"/>
          </p:cNvCxnSpPr>
          <p:nvPr/>
        </p:nvCxnSpPr>
        <p:spPr bwMode="auto">
          <a:xfrm>
            <a:off x="3932238" y="3216275"/>
            <a:ext cx="385762" cy="3571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675" y="2251075"/>
            <a:ext cx="5514975" cy="6337300"/>
          </a:xfrm>
        </p:spPr>
        <p:txBody>
          <a:bodyPr rtlCol="0">
            <a:normAutofit fontScale="85000" lnSpcReduction="20000"/>
          </a:bodyPr>
          <a:lstStyle/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capillaries (12) on the other hand there is are no perivascular spaces</a:t>
            </a:r>
          </a:p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Cellular permeability is controlled </a:t>
            </a:r>
            <a:r>
              <a:rPr lang="en-US" dirty="0" smtClean="0">
                <a:ea typeface="+mn-ea"/>
                <a:cs typeface="+mn-cs"/>
              </a:rPr>
              <a:t>at the level of the </a:t>
            </a:r>
            <a:r>
              <a:rPr lang="en-US" dirty="0" err="1">
                <a:ea typeface="+mn-ea"/>
                <a:cs typeface="+mn-cs"/>
              </a:rPr>
              <a:t>postcapillary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venules</a:t>
            </a:r>
            <a:endParaRPr lang="en-US" dirty="0">
              <a:ea typeface="+mn-ea"/>
              <a:cs typeface="+mn-cs"/>
            </a:endParaRPr>
          </a:p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Solute </a:t>
            </a:r>
            <a:r>
              <a:rPr lang="en-US" dirty="0">
                <a:ea typeface="+mn-ea"/>
                <a:cs typeface="+mn-cs"/>
              </a:rPr>
              <a:t>permeability (</a:t>
            </a:r>
            <a:r>
              <a:rPr lang="en-US" dirty="0" err="1">
                <a:ea typeface="+mn-ea"/>
                <a:cs typeface="+mn-cs"/>
              </a:rPr>
              <a:t>Gd</a:t>
            </a:r>
            <a:r>
              <a:rPr lang="en-US" dirty="0">
                <a:ea typeface="+mn-ea"/>
                <a:cs typeface="+mn-cs"/>
              </a:rPr>
              <a:t>-DTPA) is controlled at the level of the </a:t>
            </a:r>
            <a:r>
              <a:rPr lang="en-US" dirty="0" smtClean="0">
                <a:ea typeface="+mn-ea"/>
                <a:cs typeface="+mn-cs"/>
              </a:rPr>
              <a:t>capillaries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724111F-F7DE-BE48-9C3A-3E87FF991786}" type="slidenum">
              <a:rPr lang="en-US" sz="1700">
                <a:solidFill>
                  <a:srgbClr val="808080"/>
                </a:solidFill>
              </a:rPr>
              <a:pPr/>
              <a:t>25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35843" name="Picture 4" descr="Owens_BBB_1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57188"/>
            <a:ext cx="5440362" cy="785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pilforbindelse 5"/>
          <p:cNvCxnSpPr>
            <a:cxnSpLocks noChangeShapeType="1"/>
          </p:cNvCxnSpPr>
          <p:nvPr/>
        </p:nvCxnSpPr>
        <p:spPr bwMode="auto">
          <a:xfrm>
            <a:off x="2700338" y="7102475"/>
            <a:ext cx="481012" cy="34766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Lige pilforbindelse 6"/>
          <p:cNvCxnSpPr>
            <a:cxnSpLocks noChangeShapeType="1"/>
          </p:cNvCxnSpPr>
          <p:nvPr/>
        </p:nvCxnSpPr>
        <p:spPr bwMode="auto">
          <a:xfrm>
            <a:off x="1943100" y="5135563"/>
            <a:ext cx="658813" cy="568325"/>
          </a:xfrm>
          <a:prstGeom prst="straightConnector1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Lige pilforbindelse 8"/>
          <p:cNvCxnSpPr>
            <a:cxnSpLocks noChangeShapeType="1"/>
          </p:cNvCxnSpPr>
          <p:nvPr/>
        </p:nvCxnSpPr>
        <p:spPr bwMode="auto">
          <a:xfrm>
            <a:off x="2524125" y="6559550"/>
            <a:ext cx="657225" cy="568325"/>
          </a:xfrm>
          <a:prstGeom prst="straightConnector1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47" name="Title 1"/>
          <p:cNvSpPr>
            <a:spLocks noGrp="1"/>
          </p:cNvSpPr>
          <p:nvPr>
            <p:ph type="title"/>
          </p:nvPr>
        </p:nvSpPr>
        <p:spPr>
          <a:xfrm>
            <a:off x="6230938" y="357188"/>
            <a:ext cx="6186487" cy="16002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  <a:ea typeface="MS PGothic" charset="0"/>
              </a:rPr>
              <a:t>How does Gadolinium cross the BBB?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dsholder til sli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0D071DD9-C70B-5A4C-B236-3CDAA0A3C9E3}" type="slidenum">
              <a:rPr lang="en-US" sz="1700">
                <a:solidFill>
                  <a:srgbClr val="808080"/>
                </a:solidFill>
              </a:rPr>
              <a:pPr/>
              <a:t>26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36866" name="Billed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189038"/>
            <a:ext cx="9144000" cy="72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158875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166813"/>
            <a:ext cx="9144000" cy="72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166813"/>
            <a:ext cx="9144000" cy="72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171575"/>
            <a:ext cx="9144000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169988"/>
            <a:ext cx="9144000" cy="72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 smtClean="0">
                <a:latin typeface="Century Schoolbook" charset="0"/>
                <a:ea typeface="MS PGothic" charset="0"/>
              </a:rPr>
              <a:t>Perspectives: Clinically useful?</a:t>
            </a:r>
            <a:endParaRPr lang="en-US" sz="6000" dirty="0">
              <a:latin typeface="Century Schoolbook" charset="0"/>
              <a:ea typeface="MS PGothic" charset="0"/>
            </a:endParaRPr>
          </a:p>
        </p:txBody>
      </p:sp>
      <p:sp>
        <p:nvSpPr>
          <p:cNvPr id="3789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a-DK" sz="4400" dirty="0">
                <a:latin typeface="Century Schoolbook" charset="0"/>
                <a:ea typeface="MS PGothic" charset="0"/>
              </a:rPr>
              <a:t>Does 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BBB permeability </a:t>
            </a:r>
            <a:r>
              <a:rPr lang="da-DK" sz="4400" dirty="0">
                <a:latin typeface="Century Schoolbook" charset="0"/>
                <a:ea typeface="MS PGothic" charset="0"/>
              </a:rPr>
              <a:t>measured by 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perfusion MRI </a:t>
            </a:r>
            <a:r>
              <a:rPr lang="da-DK" sz="4400" dirty="0">
                <a:latin typeface="Century Schoolbook" charset="0"/>
                <a:ea typeface="MS PGothic" charset="0"/>
              </a:rPr>
              <a:t>provide an in-vivo marker of </a:t>
            </a:r>
            <a:r>
              <a:rPr lang="da-DK" sz="4400" dirty="0" smtClean="0">
                <a:latin typeface="Century Schoolbook" charset="0"/>
                <a:ea typeface="MS PGothic" charset="0"/>
              </a:rPr>
              <a:t>subclinical low-grade </a:t>
            </a:r>
            <a:r>
              <a:rPr lang="da-DK" sz="4400" dirty="0">
                <a:latin typeface="Century Schoolbook" charset="0"/>
                <a:ea typeface="MS PGothic" charset="0"/>
              </a:rPr>
              <a:t>inflammation?</a:t>
            </a:r>
          </a:p>
          <a:p>
            <a:pPr marL="1382713" lvl="1" indent="-742950">
              <a:buFont typeface="Century Schoolbook" charset="0"/>
              <a:buAutoNum type="arabicPeriod"/>
            </a:pPr>
            <a:r>
              <a:rPr lang="da-DK" dirty="0">
                <a:latin typeface="Century Schoolbook" charset="0"/>
                <a:ea typeface="MS PGothic" charset="0"/>
              </a:rPr>
              <a:t>Improved prediction of disability and atrophy in MS</a:t>
            </a:r>
          </a:p>
          <a:p>
            <a:pPr marL="1382713" lvl="1" indent="-742950">
              <a:buFont typeface="Century Schoolbook" charset="0"/>
              <a:buAutoNum type="arabicPeriod"/>
            </a:pPr>
            <a:r>
              <a:rPr lang="da-DK" dirty="0">
                <a:latin typeface="Century Schoolbook" charset="0"/>
                <a:ea typeface="MS PGothic" charset="0"/>
              </a:rPr>
              <a:t>Detection of early inadequate treatment response in MS </a:t>
            </a:r>
            <a:endParaRPr lang="en-US" dirty="0">
              <a:latin typeface="Century Schoolbook" charset="0"/>
              <a:ea typeface="MS PGothic" charset="0"/>
            </a:endParaRPr>
          </a:p>
        </p:txBody>
      </p:sp>
      <p:sp>
        <p:nvSpPr>
          <p:cNvPr id="37891" name="Pladsholder til sli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04F2AF9-5B27-D94A-BD77-CEA97C252C08}" type="slidenum">
              <a:rPr lang="en-US" sz="1700">
                <a:solidFill>
                  <a:srgbClr val="808080"/>
                </a:solidFill>
              </a:rPr>
              <a:pPr/>
              <a:t>27</a:t>
            </a:fld>
            <a:endParaRPr lang="en-US" sz="170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Century Schoolbook" charset="0"/>
                <a:ea typeface="MS PGothic" charset="0"/>
              </a:rPr>
              <a:t>Clinico-radiological Paradox (Barkhof 2002)</a:t>
            </a:r>
            <a:endParaRPr lang="en-US" dirty="0">
              <a:latin typeface="Century Schoolbook" charset="0"/>
              <a:ea typeface="MS PGothic" charset="0"/>
            </a:endParaRPr>
          </a:p>
        </p:txBody>
      </p:sp>
      <p:sp>
        <p:nvSpPr>
          <p:cNvPr id="19459" name="Pladsholder til sli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682" indent="-28564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2589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599625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6660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369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0730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776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4801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CB52605B-A37B-9047-B815-865EE0447F2A}" type="slidenum">
              <a:rPr lang="en-US" sz="1680">
                <a:solidFill>
                  <a:srgbClr val="808080"/>
                </a:solidFill>
              </a:rPr>
              <a:pPr/>
              <a:t>28</a:t>
            </a:fld>
            <a:endParaRPr lang="en-US" sz="1680">
              <a:solidFill>
                <a:srgbClr val="808080"/>
              </a:solidFill>
            </a:endParaRPr>
          </a:p>
        </p:txBody>
      </p:sp>
      <p:pic>
        <p:nvPicPr>
          <p:cNvPr id="19460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0666" y="2174875"/>
            <a:ext cx="7280274" cy="4448175"/>
          </a:xfrm>
          <a:noFill/>
        </p:spPr>
      </p:pic>
      <p:sp>
        <p:nvSpPr>
          <p:cNvPr id="19461" name="Rektangel 2"/>
          <p:cNvSpPr>
            <a:spLocks noChangeArrowheads="1"/>
          </p:cNvSpPr>
          <p:nvPr/>
        </p:nvSpPr>
        <p:spPr bwMode="auto">
          <a:xfrm>
            <a:off x="1304935" y="6945347"/>
            <a:ext cx="11323638" cy="33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/>
          <a:p>
            <a:pPr defTabSz="1279064">
              <a:spcBef>
                <a:spcPct val="20000"/>
              </a:spcBef>
            </a:pPr>
            <a:r>
              <a:rPr lang="en-US" sz="3220" dirty="0" smtClean="0">
                <a:solidFill>
                  <a:prstClr val="white"/>
                </a:solidFill>
              </a:rPr>
              <a:t>Relationship </a:t>
            </a:r>
            <a:r>
              <a:rPr lang="en-US" sz="3220" dirty="0">
                <a:solidFill>
                  <a:prstClr val="white"/>
                </a:solidFill>
              </a:rPr>
              <a:t>between relapses and long term disability is uncertain (</a:t>
            </a:r>
            <a:r>
              <a:rPr lang="en-US" sz="3220" dirty="0" err="1">
                <a:solidFill>
                  <a:prstClr val="white"/>
                </a:solidFill>
              </a:rPr>
              <a:t>Scalfari</a:t>
            </a:r>
            <a:r>
              <a:rPr lang="en-US" sz="3220" dirty="0">
                <a:solidFill>
                  <a:prstClr val="white"/>
                </a:solidFill>
              </a:rPr>
              <a:t> Brain 2010</a:t>
            </a:r>
            <a:r>
              <a:rPr lang="en-US" sz="3220" dirty="0" smtClean="0">
                <a:solidFill>
                  <a:prstClr val="white"/>
                </a:solidFill>
              </a:rPr>
              <a:t>)</a:t>
            </a:r>
          </a:p>
          <a:p>
            <a:pPr defTabSz="1279064">
              <a:spcBef>
                <a:spcPct val="20000"/>
              </a:spcBef>
            </a:pPr>
            <a:r>
              <a:rPr lang="en-US" sz="3220" dirty="0" smtClean="0">
                <a:solidFill>
                  <a:prstClr val="white"/>
                </a:solidFill>
              </a:rPr>
              <a:t>So-called benign </a:t>
            </a:r>
            <a:r>
              <a:rPr lang="en-US" sz="3220" dirty="0">
                <a:solidFill>
                  <a:prstClr val="white"/>
                </a:solidFill>
              </a:rPr>
              <a:t>MS still have a higher degree of annual atrophy compared to healthy controls (Gauthier 2009)</a:t>
            </a:r>
          </a:p>
          <a:p>
            <a:pPr defTabSz="1279064">
              <a:spcBef>
                <a:spcPct val="20000"/>
              </a:spcBef>
            </a:pPr>
            <a:endParaRPr lang="en-US" sz="3220" dirty="0">
              <a:solidFill>
                <a:prstClr val="white"/>
              </a:solidFill>
            </a:endParaRPr>
          </a:p>
          <a:p>
            <a:pPr defTabSz="1279064">
              <a:spcBef>
                <a:spcPct val="20000"/>
              </a:spcBef>
            </a:pPr>
            <a:endParaRPr lang="en-US" sz="32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Century Schoolbook" charset="0"/>
                <a:ea typeface="MS PGothic" charset="0"/>
              </a:rPr>
              <a:t>Will the real multiple sclerosis please stand up? (Stys et al. 2012)</a:t>
            </a:r>
            <a:endParaRPr lang="en-US">
              <a:latin typeface="Century Schoolbook" charset="0"/>
              <a:ea typeface="MS PGothic" charset="0"/>
            </a:endParaRPr>
          </a:p>
        </p:txBody>
      </p:sp>
      <p:pic>
        <p:nvPicPr>
          <p:cNvPr id="22531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1" y="2424119"/>
            <a:ext cx="11514138" cy="4586287"/>
          </a:xfrm>
        </p:spPr>
      </p:pic>
      <p:sp>
        <p:nvSpPr>
          <p:cNvPr id="22532" name="Pladsholder til slide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682" indent="-28564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2589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599625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6660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369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0730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776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4801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EACADC4E-D32F-154C-89FD-EB48AF58F50C}" type="slidenum">
              <a:rPr lang="en-US" sz="1680">
                <a:solidFill>
                  <a:srgbClr val="808080"/>
                </a:solidFill>
              </a:rPr>
              <a:pPr/>
              <a:t>29</a:t>
            </a:fld>
            <a:endParaRPr lang="en-US" sz="168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 imaging markers of </a:t>
            </a:r>
            <a:r>
              <a:rPr lang="en-US" dirty="0" smtClean="0"/>
              <a:t>CIS/MS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>
                <a:solidFill>
                  <a:srgbClr val="FFFFFF"/>
                </a:solidFill>
              </a:rPr>
              <a:pPr/>
              <a:t>3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915806" y="2179509"/>
            <a:ext cx="9927908" cy="5503676"/>
          </a:xfrm>
        </p:spPr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ome </a:t>
            </a:r>
            <a:r>
              <a:rPr lang="en-US" sz="2800" dirty="0"/>
              <a:t>prognostic information can be gathered from MRIs that are obtained in routine clinical </a:t>
            </a:r>
            <a:r>
              <a:rPr lang="en-US" sz="2800" dirty="0" smtClean="0"/>
              <a:t>practice. E.g.</a:t>
            </a:r>
            <a:endParaRPr lang="en-US" sz="2800" dirty="0"/>
          </a:p>
          <a:p>
            <a:r>
              <a:rPr lang="en-US" sz="2800" dirty="0"/>
              <a:t>New </a:t>
            </a:r>
            <a:r>
              <a:rPr lang="en-US" sz="2800" dirty="0" smtClean="0"/>
              <a:t>T2-visible </a:t>
            </a:r>
            <a:r>
              <a:rPr lang="en-US" sz="2800" dirty="0"/>
              <a:t>white matter lesions, </a:t>
            </a:r>
            <a:r>
              <a:rPr lang="en-US" sz="2800" dirty="0" smtClean="0"/>
              <a:t>have </a:t>
            </a:r>
            <a:r>
              <a:rPr lang="en-US" sz="2800" dirty="0"/>
              <a:t>been </a:t>
            </a:r>
            <a:r>
              <a:rPr lang="en-US" sz="2800" dirty="0" smtClean="0"/>
              <a:t>shown </a:t>
            </a:r>
            <a:r>
              <a:rPr lang="en-US" sz="2800" dirty="0"/>
              <a:t>to be a surrogate of clinical relapses and to predict the accumulation of clinical disability measured by EDSS. </a:t>
            </a:r>
            <a:endParaRPr lang="en-US" sz="2800" dirty="0" smtClean="0"/>
          </a:p>
          <a:p>
            <a:r>
              <a:rPr lang="en-US" sz="2800" dirty="0" smtClean="0"/>
              <a:t>Other </a:t>
            </a:r>
            <a:r>
              <a:rPr lang="en-US" sz="2800" dirty="0"/>
              <a:t>potentially useful non-conventional techniques are mainly used in clinical research and have not yet been incorporated into clinical </a:t>
            </a:r>
            <a:r>
              <a:rPr lang="en-US" sz="2800" dirty="0" smtClean="0"/>
              <a:t>care.</a:t>
            </a:r>
            <a:r>
              <a:rPr lang="en-US" sz="2800" dirty="0"/>
              <a:t> 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065918" y="7824936"/>
            <a:ext cx="6451917" cy="705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240" dirty="0">
                <a:solidFill>
                  <a:srgbClr val="33333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91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Schoolbook" charset="0"/>
                <a:ea typeface="MS PGothic" charset="0"/>
              </a:rPr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60" dirty="0"/>
              <a:t>Subclinical low-grade inflammation account for a much larger proportion of the sustained disability in MS than previously assumed</a:t>
            </a:r>
          </a:p>
          <a:p>
            <a:pPr marL="0" indent="0">
              <a:buNone/>
              <a:defRPr/>
            </a:pPr>
            <a:endParaRPr lang="en-US" sz="406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682" indent="-28564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2589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599625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6660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369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0730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776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4801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833E6C2-4EF2-8A45-85DD-5CCF97752CAF}" type="slidenum">
              <a:rPr lang="en-US" sz="1680">
                <a:solidFill>
                  <a:srgbClr val="808080"/>
                </a:solidFill>
              </a:rPr>
              <a:pPr/>
              <a:t>30</a:t>
            </a:fld>
            <a:endParaRPr lang="en-US" sz="1680">
              <a:solidFill>
                <a:srgbClr val="808080"/>
              </a:solidFill>
            </a:endParaRPr>
          </a:p>
        </p:txBody>
      </p:sp>
      <p:pic>
        <p:nvPicPr>
          <p:cNvPr id="24581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0" y="4368135"/>
            <a:ext cx="6887206" cy="42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60" dirty="0"/>
              <a:t>Can DCE MRI identify a suboptimal treatment response in MS?</a:t>
            </a:r>
            <a:endParaRPr lang="en-US" sz="40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064" y="3121706"/>
            <a:ext cx="11522076" cy="358933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40" dirty="0"/>
              <a:t>New T</a:t>
            </a:r>
            <a:r>
              <a:rPr lang="en-US" altLang="en-US" sz="3640" baseline="-25000" dirty="0"/>
              <a:t>2</a:t>
            </a:r>
            <a:r>
              <a:rPr lang="en-US" altLang="en-US" sz="3640" dirty="0"/>
              <a:t> lesions or relapse </a:t>
            </a:r>
          </a:p>
          <a:p>
            <a:pPr marL="0" indent="0" algn="ctr">
              <a:buNone/>
            </a:pPr>
            <a:r>
              <a:rPr lang="en-US" altLang="en-US" sz="3640" dirty="0"/>
              <a:t>⬇</a:t>
            </a:r>
          </a:p>
          <a:p>
            <a:pPr marL="0" indent="0" algn="ctr">
              <a:buNone/>
            </a:pPr>
            <a:r>
              <a:rPr lang="en-US" altLang="en-US" sz="3640" dirty="0"/>
              <a:t>Less favorable treatment response?</a:t>
            </a:r>
          </a:p>
          <a:p>
            <a:pPr marL="0" indent="0" algn="ctr">
              <a:buNone/>
            </a:pPr>
            <a:r>
              <a:rPr lang="en-US" altLang="en-US" sz="3640" dirty="0"/>
              <a:t>or</a:t>
            </a:r>
          </a:p>
          <a:p>
            <a:pPr marL="0" indent="0" algn="ctr">
              <a:buNone/>
            </a:pPr>
            <a:r>
              <a:rPr lang="en-US" altLang="en-US" sz="3640" dirty="0"/>
              <a:t>Highly active disease by natural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893C-6498-4A0F-B03A-2388D848936A}" type="slidenum">
              <a:rPr lang="en-US" altLang="da-DK" smtClean="0"/>
              <a:pPr/>
              <a:t>31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0367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40" dirty="0"/>
              <a:t>Study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20" dirty="0"/>
              <a:t>MS patients initiating second-line treatment (Natalizumab or Fingolimod)</a:t>
            </a:r>
          </a:p>
          <a:p>
            <a:endParaRPr lang="en-US" sz="4060" dirty="0"/>
          </a:p>
          <a:p>
            <a:endParaRPr lang="en-US" sz="4060" dirty="0"/>
          </a:p>
          <a:p>
            <a:endParaRPr lang="en-US" sz="4060" dirty="0"/>
          </a:p>
          <a:p>
            <a:endParaRPr lang="en-US" sz="4060" dirty="0"/>
          </a:p>
          <a:p>
            <a:r>
              <a:rPr lang="en-US" sz="3220" dirty="0"/>
              <a:t>Treatment response evaluated after 2 </a:t>
            </a:r>
            <a:r>
              <a:rPr lang="en-US" sz="3220" dirty="0" smtClean="0"/>
              <a:t>years</a:t>
            </a:r>
          </a:p>
          <a:p>
            <a:r>
              <a:rPr lang="en-US" sz="3220" dirty="0" smtClean="0"/>
              <a:t>Results of the study was published in Annals of Neurology (Cramer SP, et al.)</a:t>
            </a:r>
            <a:endParaRPr lang="en-US" sz="32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893C-6498-4A0F-B03A-2388D848936A}" type="slidenum">
              <a:rPr lang="en-US" altLang="da-DK" smtClean="0"/>
              <a:pPr/>
              <a:t>32</a:t>
            </a:fld>
            <a:endParaRPr lang="en-US" altLang="da-DK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149930" y="3841104"/>
          <a:ext cx="8534400" cy="17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51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Permeability</a:t>
            </a:r>
            <a:r>
              <a:rPr lang="da-DK" dirty="0" smtClean="0"/>
              <a:t> </a:t>
            </a:r>
            <a:r>
              <a:rPr lang="da-DK" dirty="0" err="1" smtClean="0"/>
              <a:t>map</a:t>
            </a:r>
            <a:endParaRPr lang="da-DK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3557-6E33-C94C-87D9-AA5C954E9CE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Supplementary_Figure_3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1984382"/>
            <a:ext cx="11534911" cy="59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Permeability by treatment response</a:t>
            </a:r>
            <a:br>
              <a:rPr lang="en-US" dirty="0" smtClean="0"/>
            </a:br>
            <a:r>
              <a:rPr lang="en-US" sz="2380" dirty="0"/>
              <a:t>Natalizumab (n=10), Fingolimod (n=23)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893C-6498-4A0F-B03A-2388D848936A}" type="slidenum">
              <a:rPr lang="en-US" altLang="da-DK" smtClean="0"/>
              <a:pPr/>
              <a:t>34</a:t>
            </a:fld>
            <a:endParaRPr lang="en-US" altLang="da-DK"/>
          </a:p>
        </p:txBody>
      </p:sp>
      <p:pic>
        <p:nvPicPr>
          <p:cNvPr id="6" name="Content Placeholder 5" descr="Time_Ki_NAWM_by_NEDA_30-05-20171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29" r="-3272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7394715" y="5565917"/>
            <a:ext cx="1351722" cy="1169517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defTabSz="1279064"/>
            <a:r>
              <a:rPr lang="en-GB" sz="3500" b="1" dirty="0">
                <a:solidFill>
                  <a:prstClr val="black"/>
                </a:solidFill>
              </a:rPr>
              <a:t>p=0.003</a:t>
            </a:r>
          </a:p>
        </p:txBody>
      </p:sp>
    </p:spTree>
    <p:extLst>
      <p:ext uri="{BB962C8B-B14F-4D97-AF65-F5344CB8AC3E}">
        <p14:creationId xmlns:p14="http://schemas.microsoft.com/office/powerpoint/2010/main" val="39670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340" dirty="0" err="1">
                <a:latin typeface="Century Schoolbook" charset="0"/>
                <a:ea typeface="MS PGothic" charset="-128"/>
              </a:rPr>
              <a:t>Prediction</a:t>
            </a:r>
            <a:r>
              <a:rPr lang="da-DK" altLang="da-DK" sz="4340" dirty="0">
                <a:latin typeface="Century Schoolbook" charset="0"/>
                <a:ea typeface="MS PGothic" charset="-128"/>
              </a:rPr>
              <a:t> of </a:t>
            </a:r>
            <a:r>
              <a:rPr lang="da-DK" altLang="da-DK" sz="4340" dirty="0" err="1">
                <a:latin typeface="Century Schoolbook" charset="0"/>
                <a:ea typeface="MS PGothic" charset="-128"/>
              </a:rPr>
              <a:t>poor</a:t>
            </a:r>
            <a:r>
              <a:rPr lang="da-DK" altLang="da-DK" sz="4340" dirty="0">
                <a:latin typeface="Century Schoolbook" charset="0"/>
                <a:ea typeface="MS PGothic" charset="-128"/>
              </a:rPr>
              <a:t> </a:t>
            </a:r>
            <a:r>
              <a:rPr lang="da-DK" altLang="da-DK" sz="4340" dirty="0" err="1">
                <a:latin typeface="Century Schoolbook" charset="0"/>
                <a:ea typeface="MS PGothic" charset="-128"/>
              </a:rPr>
              <a:t>treatment</a:t>
            </a:r>
            <a:r>
              <a:rPr lang="da-DK" altLang="da-DK" sz="4340" dirty="0">
                <a:latin typeface="Century Schoolbook" charset="0"/>
                <a:ea typeface="MS PGothic" charset="-128"/>
              </a:rPr>
              <a:t> </a:t>
            </a:r>
            <a:r>
              <a:rPr lang="da-DK" altLang="da-DK" sz="4340" dirty="0" err="1">
                <a:latin typeface="Century Schoolbook" charset="0"/>
                <a:ea typeface="MS PGothic" charset="-128"/>
              </a:rPr>
              <a:t>response</a:t>
            </a:r>
            <a:endParaRPr lang="da-DK" altLang="da-DK" sz="4340" dirty="0">
              <a:latin typeface="Century Schoolbook" charset="0"/>
              <a:ea typeface="MS PGothic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682" indent="-285646"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2589" indent="-228516"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599625" indent="-228516"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6660" indent="-228516"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369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0730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776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4801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71DF74EC-A315-D34A-AEA6-BBFD2BC6A588}" type="slidenum">
              <a:rPr lang="en-US" altLang="da-DK" sz="1680">
                <a:solidFill>
                  <a:srgbClr val="808080"/>
                </a:solidFill>
              </a:rPr>
              <a:pPr/>
              <a:t>35</a:t>
            </a:fld>
            <a:endParaRPr lang="en-US" altLang="da-DK" sz="1680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1" y="1755775"/>
            <a:ext cx="6767648" cy="665532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98387" y="5570024"/>
          <a:ext cx="8863469" cy="14512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9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563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AUC (95% CI)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P-value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Optimal cut-off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Sensitivity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Specificity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63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K</a:t>
                      </a:r>
                      <a:r>
                        <a:rPr lang="en-GB" sz="1800" b="1" baseline="-25000" dirty="0" smtClean="0"/>
                        <a:t>i</a:t>
                      </a:r>
                      <a:r>
                        <a:rPr lang="en-GB" sz="1800" b="1" dirty="0" smtClean="0"/>
                        <a:t> six months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0.84 (0.70-0.99)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0.003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0.136 mL/100g/min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72%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81%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295879" y="7168242"/>
          <a:ext cx="8863468" cy="6694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47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K</a:t>
                      </a:r>
                      <a:r>
                        <a:rPr lang="en-GB" sz="1800" baseline="-25000" dirty="0" smtClean="0"/>
                        <a:t>i</a:t>
                      </a:r>
                      <a:r>
                        <a:rPr lang="en-GB" sz="1800" dirty="0" smtClean="0"/>
                        <a:t>&gt;0.136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11.6 x higher risk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PPV 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NPV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40" dirty="0"/>
              <a:t>DCE MRI may provide a marker of state of health of the BBB – time delay</a:t>
            </a:r>
          </a:p>
          <a:p>
            <a:pPr marL="0" indent="0" algn="ctr">
              <a:buNone/>
            </a:pPr>
            <a:r>
              <a:rPr lang="en-US" sz="3640" dirty="0"/>
              <a:t>⬇</a:t>
            </a:r>
          </a:p>
          <a:p>
            <a:pPr marL="0" indent="0" algn="ctr">
              <a:buNone/>
            </a:pPr>
            <a:r>
              <a:rPr lang="en-US" sz="3640" dirty="0"/>
              <a:t>Early identification of poor treatment responders </a:t>
            </a:r>
          </a:p>
          <a:p>
            <a:pPr marL="0" indent="0" algn="ctr">
              <a:buNone/>
            </a:pPr>
            <a:r>
              <a:rPr lang="en-US" sz="3640" dirty="0"/>
              <a:t>⬇</a:t>
            </a:r>
          </a:p>
          <a:p>
            <a:pPr marL="0" indent="0" algn="ctr">
              <a:buNone/>
            </a:pPr>
            <a:r>
              <a:rPr lang="en-US" sz="3640" dirty="0"/>
              <a:t>Improve long-term clinical outcome</a:t>
            </a:r>
          </a:p>
          <a:p>
            <a:pPr marL="0" indent="0" algn="ctr">
              <a:buNone/>
            </a:pPr>
            <a:r>
              <a:rPr lang="en-US" sz="3640" dirty="0"/>
              <a:t>⬇</a:t>
            </a:r>
          </a:p>
          <a:p>
            <a:pPr marL="0" indent="0" algn="ctr">
              <a:buNone/>
            </a:pPr>
            <a:r>
              <a:rPr lang="en-US" sz="3640" dirty="0"/>
              <a:t>Reduce costs and adverse effects of an ineffective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893C-6498-4A0F-B03A-2388D848936A}" type="slidenum">
              <a:rPr lang="en-US" altLang="da-DK" smtClean="0"/>
              <a:pPr/>
              <a:t>36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601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Billede 7" descr="bbb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2801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>
                <a:latin typeface="Century Schoolbook" charset="0"/>
                <a:ea typeface="MS PGothic" charset="0"/>
              </a:rPr>
              <a:t>Thank you for your attention!</a:t>
            </a:r>
          </a:p>
        </p:txBody>
      </p:sp>
      <p:sp>
        <p:nvSpPr>
          <p:cNvPr id="38915" name="Pladsholder til indhold 2"/>
          <p:cNvSpPr>
            <a:spLocks noGrp="1"/>
          </p:cNvSpPr>
          <p:nvPr>
            <p:ph idx="1"/>
          </p:nvPr>
        </p:nvSpPr>
        <p:spPr>
          <a:xfrm>
            <a:off x="703263" y="2605088"/>
            <a:ext cx="4678362" cy="5849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a-DK" sz="2800" dirty="0">
                <a:latin typeface="Century Schoolbook" charset="0"/>
                <a:ea typeface="MS PGothic" charset="0"/>
                <a:cs typeface="Arial" charset="0"/>
              </a:rPr>
              <a:t>In collaboration with:</a:t>
            </a:r>
          </a:p>
          <a:p>
            <a:pPr marL="0" indent="0" eaLnBrk="1" hangingPunct="1">
              <a:buFont typeface="Arial" charset="0"/>
              <a:buNone/>
            </a:pPr>
            <a:r>
              <a:rPr lang="da-DK" sz="2800" dirty="0" smtClean="0">
                <a:latin typeface="Century Schoolbook" charset="0"/>
                <a:ea typeface="MS PGothic" charset="0"/>
                <a:cs typeface="Arial" charset="0"/>
              </a:rPr>
              <a:t>Stig P. Cramer 1st author</a:t>
            </a:r>
            <a:endParaRPr lang="da-DK" sz="2800" dirty="0">
              <a:latin typeface="Century Schoolbook" charset="0"/>
              <a:ea typeface="MS PGothic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a-DK" sz="2400" dirty="0">
                <a:latin typeface="Century Schoolbook" charset="0"/>
                <a:ea typeface="MS PGothic" charset="0"/>
                <a:cs typeface="Arial" charset="0"/>
              </a:rPr>
              <a:t>Professor Henrik BW </a:t>
            </a:r>
            <a:r>
              <a:rPr lang="da-DK" sz="2400" dirty="0" smtClean="0">
                <a:latin typeface="Century Schoolbook" charset="0"/>
                <a:ea typeface="MS PGothic" charset="0"/>
                <a:cs typeface="Arial" charset="0"/>
              </a:rPr>
              <a:t>Larsson</a:t>
            </a:r>
          </a:p>
          <a:p>
            <a:pPr marL="0" indent="0" eaLnBrk="1" hangingPunct="1">
              <a:buFont typeface="Arial" charset="0"/>
              <a:buNone/>
            </a:pPr>
            <a:r>
              <a:rPr lang="da-DK" sz="2400" dirty="0" smtClean="0">
                <a:latin typeface="Century Schoolbook" charset="0"/>
                <a:ea typeface="MS PGothic" charset="0"/>
                <a:cs typeface="Arial" charset="0"/>
              </a:rPr>
              <a:t>(main supervisor)</a:t>
            </a:r>
            <a:endParaRPr lang="da-DK" sz="2400" dirty="0">
              <a:latin typeface="Century Schoolbook" charset="0"/>
              <a:ea typeface="MS PGothic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a-DK" sz="2400" dirty="0" smtClean="0">
                <a:latin typeface="Century Schoolbook" charset="0"/>
                <a:ea typeface="MS PGothic" charset="0"/>
                <a:cs typeface="Arial" charset="0"/>
              </a:rPr>
              <a:t>Helle </a:t>
            </a:r>
            <a:r>
              <a:rPr lang="da-DK" sz="2400" dirty="0">
                <a:latin typeface="Century Schoolbook" charset="0"/>
                <a:ea typeface="MS PGothic" charset="0"/>
                <a:cs typeface="Arial" charset="0"/>
              </a:rPr>
              <a:t>Simonsen</a:t>
            </a:r>
          </a:p>
          <a:p>
            <a:pPr marL="0" indent="0" eaLnBrk="1" hangingPunct="1">
              <a:buFont typeface="Arial" charset="0"/>
              <a:buNone/>
            </a:pPr>
            <a:r>
              <a:rPr lang="da-DK" sz="2400" dirty="0">
                <a:latin typeface="Century Schoolbook" charset="0"/>
                <a:ea typeface="MS PGothic" charset="0"/>
                <a:cs typeface="Arial" charset="0"/>
              </a:rPr>
              <a:t>Signe Modvig</a:t>
            </a:r>
          </a:p>
          <a:p>
            <a:pPr marL="0" indent="0" eaLnBrk="1" hangingPunct="1">
              <a:buFont typeface="Arial" charset="0"/>
              <a:buNone/>
            </a:pPr>
            <a:r>
              <a:rPr lang="da-DK" sz="2400" dirty="0">
                <a:latin typeface="Century Schoolbook" charset="0"/>
                <a:ea typeface="MS PGothic" charset="0"/>
                <a:cs typeface="Arial" charset="0"/>
              </a:rPr>
              <a:t>Adam E. Hansen</a:t>
            </a:r>
          </a:p>
          <a:p>
            <a:pPr marL="0" indent="0" eaLnBrk="1" hangingPunct="1">
              <a:buFont typeface="Arial" charset="0"/>
              <a:buNone/>
            </a:pPr>
            <a:r>
              <a:rPr lang="da-DK" sz="2400" dirty="0">
                <a:latin typeface="Century Schoolbook" charset="0"/>
                <a:ea typeface="MS PGothic" charset="0"/>
                <a:cs typeface="Arial" charset="0"/>
              </a:rPr>
              <a:t>Egill Rostrup</a:t>
            </a:r>
          </a:p>
          <a:p>
            <a:pPr marL="0" indent="0" eaLnBrk="1" hangingPunct="1">
              <a:buFont typeface="Arial" charset="0"/>
              <a:buNone/>
            </a:pPr>
            <a:r>
              <a:rPr lang="da-DK" sz="2400" dirty="0">
                <a:latin typeface="Century Schoolbook" charset="0"/>
                <a:ea typeface="MS PGothic" charset="0"/>
                <a:cs typeface="Arial" charset="0"/>
              </a:rPr>
              <a:t>Bente Sonne Møller</a:t>
            </a:r>
          </a:p>
          <a:p>
            <a:pPr marL="0" indent="0" eaLnBrk="1" hangingPunct="1">
              <a:buFont typeface="Arial" charset="0"/>
              <a:buNone/>
            </a:pPr>
            <a:r>
              <a:rPr lang="da-DK" sz="2400" dirty="0">
                <a:latin typeface="Century Schoolbook" charset="0"/>
                <a:ea typeface="MS PGothic" charset="0"/>
                <a:cs typeface="Arial" charset="0"/>
              </a:rPr>
              <a:t>Karina Elin Segers</a:t>
            </a: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7735888" y="2605088"/>
            <a:ext cx="5748337" cy="5268912"/>
          </a:xfrm>
          <a:prstGeom prst="rect">
            <a:avLst/>
          </a:prstGeom>
        </p:spPr>
        <p:txBody>
          <a:bodyPr lIns="128016" tIns="64008" rIns="128016" bIns="64008"/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2800" dirty="0" smtClean="0">
                <a:latin typeface="+mj-lt"/>
                <a:cs typeface="Arial"/>
              </a:rPr>
              <a:t>Funding:</a:t>
            </a:r>
            <a:endParaRPr lang="da-DK" sz="2800" dirty="0">
              <a:latin typeface="+mj-lt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da-DK" sz="2400" dirty="0">
              <a:latin typeface="+mj-lt"/>
              <a:cs typeface="Arial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2400" dirty="0">
                <a:cs typeface="Arial"/>
              </a:rPr>
              <a:t>Danish Multiple </a:t>
            </a:r>
            <a:r>
              <a:rPr lang="da-DK" sz="2400" dirty="0" err="1">
                <a:cs typeface="Arial"/>
              </a:rPr>
              <a:t>Sclerosis</a:t>
            </a:r>
            <a:r>
              <a:rPr lang="da-DK" sz="2400" dirty="0">
                <a:cs typeface="Arial"/>
              </a:rPr>
              <a:t> Society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2400" dirty="0" err="1">
                <a:cs typeface="Arial"/>
              </a:rPr>
              <a:t>Biogen</a:t>
            </a:r>
            <a:r>
              <a:rPr lang="da-DK" sz="2400" dirty="0">
                <a:cs typeface="Arial"/>
              </a:rPr>
              <a:t> </a:t>
            </a:r>
            <a:r>
              <a:rPr lang="da-DK" sz="2400" dirty="0" err="1">
                <a:cs typeface="Arial"/>
              </a:rPr>
              <a:t>Idec</a:t>
            </a:r>
            <a:endParaRPr lang="da-DK" sz="2400" dirty="0">
              <a:cs typeface="Arial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2400" dirty="0" smtClean="0">
                <a:latin typeface="+mj-lt"/>
                <a:cs typeface="Arial"/>
              </a:rPr>
              <a:t>Region </a:t>
            </a:r>
            <a:r>
              <a:rPr lang="da-DK" sz="2400" dirty="0" smtClean="0">
                <a:latin typeface="+mj-lt"/>
                <a:cs typeface="Arial"/>
              </a:rPr>
              <a:t>H</a:t>
            </a:r>
            <a:endParaRPr lang="da-DK" sz="2400" dirty="0">
              <a:latin typeface="+mj-lt"/>
              <a:cs typeface="Arial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a-DK" sz="2400" dirty="0">
              <a:latin typeface="+mj-lt"/>
              <a:cs typeface="Arial"/>
            </a:endParaRPr>
          </a:p>
        </p:txBody>
      </p:sp>
      <p:sp>
        <p:nvSpPr>
          <p:cNvPr id="38917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020EFAA-FB0E-FE44-B58C-C6F393602900}" type="slidenum">
              <a:rPr lang="en-US" sz="1700">
                <a:solidFill>
                  <a:srgbClr val="808080"/>
                </a:solidFill>
                <a:latin typeface="Century Schoolbook" charset="0"/>
              </a:rPr>
              <a:pPr/>
              <a:t>37</a:t>
            </a:fld>
            <a:endParaRPr lang="en-US" sz="1700">
              <a:solidFill>
                <a:srgbClr val="808080"/>
              </a:solidFill>
              <a:latin typeface="Century Schoolbook" charset="0"/>
            </a:endParaRPr>
          </a:p>
        </p:txBody>
      </p:sp>
      <p:sp>
        <p:nvSpPr>
          <p:cNvPr id="56326" name="Titel 1"/>
          <p:cNvSpPr txBox="1">
            <a:spLocks/>
          </p:cNvSpPr>
          <p:nvPr/>
        </p:nvSpPr>
        <p:spPr bwMode="auto">
          <a:xfrm>
            <a:off x="792163" y="536575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128016" tIns="64008" rIns="128016" bIns="64008" anchor="ctr"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a-DK" altLang="da-DK" sz="4200">
              <a:latin typeface="+mj-lt"/>
              <a:cs typeface="+mn-cs"/>
            </a:endParaRPr>
          </a:p>
        </p:txBody>
      </p:sp>
      <p:pic>
        <p:nvPicPr>
          <p:cNvPr id="38919" name="Picture 4" descr="logo_Functional_Imaging_Uni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5" y="8039100"/>
            <a:ext cx="14287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Permeability by baseline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893C-6498-4A0F-B03A-2388D848936A}" type="slidenum">
              <a:rPr lang="en-US" altLang="da-DK" smtClean="0"/>
              <a:pPr/>
              <a:t>38</a:t>
            </a:fld>
            <a:endParaRPr lang="en-US" altLang="da-DK"/>
          </a:p>
        </p:txBody>
      </p:sp>
      <p:pic>
        <p:nvPicPr>
          <p:cNvPr id="6" name="Content Placeholder 5" descr="Figure_3_2.t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30" r="-35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72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893C-6498-4A0F-B03A-2388D848936A}" type="slidenum">
              <a:rPr lang="en-US" altLang="da-DK" smtClean="0"/>
              <a:pPr/>
              <a:t>39</a:t>
            </a:fld>
            <a:endParaRPr lang="en-US" altLang="da-D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22" y="223160"/>
            <a:ext cx="5988958" cy="9052961"/>
          </a:xfrm>
          <a:prstGeom prst="rect">
            <a:avLst/>
          </a:prstGeom>
        </p:spPr>
      </p:pic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3185222" y="7641771"/>
            <a:ext cx="5988958" cy="35922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6" tIns="45703" rIns="91406" bIns="45703" anchor="ctr"/>
          <a:lstStyle/>
          <a:p>
            <a:pPr algn="ctr" defTabSz="1279698">
              <a:defRPr/>
            </a:pPr>
            <a:endParaRPr lang="da-DK" sz="3500">
              <a:solidFill>
                <a:prstClr val="white"/>
              </a:solidFill>
            </a:endParaRPr>
          </a:p>
        </p:txBody>
      </p:sp>
      <p:sp>
        <p:nvSpPr>
          <p:cNvPr id="7" name="Rektangel 5"/>
          <p:cNvSpPr>
            <a:spLocks noChangeArrowheads="1"/>
          </p:cNvSpPr>
          <p:nvPr/>
        </p:nvSpPr>
        <p:spPr bwMode="auto">
          <a:xfrm>
            <a:off x="3185222" y="2177144"/>
            <a:ext cx="5988958" cy="35922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6" tIns="45703" rIns="91406" bIns="45703" anchor="ctr"/>
          <a:lstStyle/>
          <a:p>
            <a:pPr algn="ctr" defTabSz="1279698">
              <a:defRPr/>
            </a:pPr>
            <a:endParaRPr lang="da-DK" sz="3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charset="0"/>
                <a:ea typeface="MS PGothic" charset="0"/>
              </a:rPr>
              <a:t>Conventional MRI outcome </a:t>
            </a:r>
            <a:r>
              <a:rPr lang="en-US" dirty="0">
                <a:latin typeface="Century Schoolbook" charset="0"/>
                <a:ea typeface="MS PGothic" charset="0"/>
              </a:rPr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5" y="1984375"/>
            <a:ext cx="4618037" cy="41445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3640" dirty="0">
              <a:latin typeface="Century Schoolbook" charset="0"/>
              <a:ea typeface="MS PGothic" charset="0"/>
            </a:endParaRPr>
          </a:p>
          <a:p>
            <a:pPr>
              <a:lnSpc>
                <a:spcPct val="150000"/>
              </a:lnSpc>
            </a:pPr>
            <a:r>
              <a:rPr lang="en-US" sz="3640" dirty="0">
                <a:latin typeface="Century Schoolbook" charset="0"/>
                <a:ea typeface="MS PGothic" charset="0"/>
              </a:rPr>
              <a:t>MRI</a:t>
            </a:r>
          </a:p>
          <a:p>
            <a:pPr lvl="1">
              <a:lnSpc>
                <a:spcPct val="150000"/>
              </a:lnSpc>
            </a:pPr>
            <a:r>
              <a:rPr lang="en-US" sz="2940" dirty="0">
                <a:latin typeface="Century Schoolbook" charset="0"/>
                <a:ea typeface="MS PGothic" charset="0"/>
              </a:rPr>
              <a:t>T</a:t>
            </a:r>
            <a:r>
              <a:rPr lang="en-US" sz="2940" baseline="-25000" dirty="0">
                <a:latin typeface="Century Schoolbook" charset="0"/>
                <a:ea typeface="MS PGothic" charset="0"/>
              </a:rPr>
              <a:t>2</a:t>
            </a:r>
            <a:r>
              <a:rPr lang="en-US" sz="2940" dirty="0">
                <a:latin typeface="Century Schoolbook" charset="0"/>
                <a:ea typeface="MS PGothic" charset="0"/>
              </a:rPr>
              <a:t> lesion count</a:t>
            </a:r>
          </a:p>
          <a:p>
            <a:pPr lvl="1">
              <a:lnSpc>
                <a:spcPct val="150000"/>
              </a:lnSpc>
            </a:pPr>
            <a:r>
              <a:rPr lang="en-US" sz="2940" dirty="0">
                <a:latin typeface="Century Schoolbook" charset="0"/>
                <a:ea typeface="MS PGothic" charset="0"/>
              </a:rPr>
              <a:t>T</a:t>
            </a:r>
            <a:r>
              <a:rPr lang="en-US" sz="2940" baseline="-25000" dirty="0">
                <a:latin typeface="Century Schoolbook" charset="0"/>
                <a:ea typeface="MS PGothic" charset="0"/>
              </a:rPr>
              <a:t>1</a:t>
            </a:r>
            <a:r>
              <a:rPr lang="en-US" sz="2940" dirty="0">
                <a:latin typeface="Century Schoolbook" charset="0"/>
                <a:ea typeface="MS PGothic" charset="0"/>
              </a:rPr>
              <a:t> black holes</a:t>
            </a:r>
          </a:p>
          <a:p>
            <a:pPr lvl="1">
              <a:lnSpc>
                <a:spcPct val="150000"/>
              </a:lnSpc>
            </a:pPr>
            <a:r>
              <a:rPr lang="en-US" sz="2940" dirty="0" err="1">
                <a:latin typeface="Century Schoolbook" charset="0"/>
                <a:ea typeface="MS PGothic" charset="0"/>
              </a:rPr>
              <a:t>Gd</a:t>
            </a:r>
            <a:r>
              <a:rPr lang="en-US" sz="2940" dirty="0">
                <a:latin typeface="Century Schoolbook" charset="0"/>
                <a:ea typeface="MS PGothic" charset="0"/>
              </a:rPr>
              <a:t>-enhancement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682" indent="-28564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2589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599625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6660" indent="-228516"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369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0730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7766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4801" indent="-228516" defTabSz="1279064" eaLnBrk="0" fontAlgn="base" hangingPunct="0">
              <a:spcBef>
                <a:spcPct val="0"/>
              </a:spcBef>
              <a:spcAft>
                <a:spcPct val="0"/>
              </a:spcAft>
              <a:defRPr sz="252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524992F-07F0-F048-AFA0-AB5F585F5AFE}" type="slidenum">
              <a:rPr lang="en-US" sz="1680">
                <a:solidFill>
                  <a:srgbClr val="808080"/>
                </a:solidFill>
              </a:rPr>
              <a:pPr/>
              <a:t>4</a:t>
            </a:fld>
            <a:endParaRPr lang="en-US" sz="1680">
              <a:solidFill>
                <a:srgbClr val="808080"/>
              </a:solidFill>
            </a:endParaRPr>
          </a:p>
        </p:txBody>
      </p:sp>
      <p:pic>
        <p:nvPicPr>
          <p:cNvPr id="5" name="Pladsholder til indho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60" r="-32460"/>
          <a:stretch>
            <a:fillRect/>
          </a:stretch>
        </p:blipFill>
        <p:spPr bwMode="auto">
          <a:xfrm>
            <a:off x="2948782" y="1984378"/>
            <a:ext cx="11522076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808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 imaging markers of </a:t>
            </a:r>
            <a:r>
              <a:rPr lang="en-US" dirty="0" smtClean="0"/>
              <a:t>CIS/MS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>
                <a:solidFill>
                  <a:srgbClr val="FFFFFF"/>
                </a:solidFill>
              </a:rPr>
              <a:pPr/>
              <a:t>5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1965108" y="2422072"/>
            <a:ext cx="9927908" cy="5503676"/>
          </a:xfrm>
        </p:spPr>
        <p:txBody>
          <a:bodyPr/>
          <a:lstStyle/>
          <a:p>
            <a:r>
              <a:rPr lang="en-US" sz="2800" dirty="0"/>
              <a:t>Whole brain atrophy measurements may provide additive value when combined with white matter lesions to predict </a:t>
            </a:r>
            <a:r>
              <a:rPr lang="en-US" sz="2800" dirty="0" smtClean="0"/>
              <a:t>EDSS. Regional </a:t>
            </a:r>
            <a:r>
              <a:rPr lang="en-US" sz="2800" dirty="0"/>
              <a:t>grey matter and spinal cord atrophy may also have prognostic utility; however, </a:t>
            </a:r>
            <a:r>
              <a:rPr lang="en-US" sz="2800" dirty="0" err="1"/>
              <a:t>volumetrics</a:t>
            </a:r>
            <a:r>
              <a:rPr lang="en-US" sz="2800" dirty="0"/>
              <a:t> remain a clinical research tool at present. 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/>
              <a:t>advanced quantitative metrics can be used to predict future CNS tissue loss and clinical disability; these include magnetization transfer ratio, as well as markers that can be derived from MR spectroscopy. </a:t>
            </a:r>
            <a:endParaRPr lang="en-US" sz="2800" dirty="0" smtClean="0"/>
          </a:p>
          <a:p>
            <a:r>
              <a:rPr lang="en-US" sz="2800" dirty="0"/>
              <a:t>We examined the possible role of dynamic contrast enhanced MRI.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166730" y="7925747"/>
            <a:ext cx="5645427" cy="604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240" dirty="0">
                <a:solidFill>
                  <a:srgbClr val="333333"/>
                </a:solidFill>
              </a:rPr>
              <a:t> </a:t>
            </a:r>
            <a:endParaRPr lang="da-DK" sz="224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Schoolbook" charset="0"/>
                <a:ea typeface="MS PGothic" charset="0"/>
              </a:rPr>
              <a:t>Optic Neuritis – first symptom of 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2038350"/>
            <a:ext cx="6448425" cy="6337300"/>
          </a:xfrm>
        </p:spPr>
        <p:txBody>
          <a:bodyPr/>
          <a:lstStyle/>
          <a:p>
            <a:r>
              <a:rPr lang="en-US" sz="2600" dirty="0">
                <a:latin typeface="Century Schoolbook" charset="0"/>
                <a:ea typeface="MS PGothic" charset="0"/>
              </a:rPr>
              <a:t>Acute multi-etiological inflammatory condition affecting the optic nerve</a:t>
            </a:r>
          </a:p>
          <a:p>
            <a:r>
              <a:rPr lang="en-US" sz="2600" dirty="0" smtClean="0">
                <a:latin typeface="Century Schoolbook" charset="0"/>
                <a:ea typeface="MS PGothic" charset="0"/>
              </a:rPr>
              <a:t>Onset symptom in 20% of MS patients</a:t>
            </a:r>
            <a:endParaRPr lang="en-US" sz="2600" dirty="0">
              <a:latin typeface="Century Schoolbook" charset="0"/>
              <a:ea typeface="MS PGothic" charset="0"/>
            </a:endParaRPr>
          </a:p>
          <a:p>
            <a:r>
              <a:rPr lang="en-US" sz="2600" dirty="0">
                <a:latin typeface="Century Schoolbook" charset="0"/>
                <a:ea typeface="MS PGothic" charset="0"/>
              </a:rPr>
              <a:t>Highly associated with </a:t>
            </a:r>
            <a:r>
              <a:rPr lang="en-US" sz="2600" dirty="0" smtClean="0">
                <a:latin typeface="Century Schoolbook" charset="0"/>
                <a:ea typeface="MS PGothic" charset="0"/>
              </a:rPr>
              <a:t>MS </a:t>
            </a:r>
            <a:r>
              <a:rPr lang="en-US" sz="2600" dirty="0" smtClean="0">
                <a:latin typeface="Century Schoolbook" charset="0"/>
                <a:ea typeface="MS PGothic" charset="0"/>
              </a:rPr>
              <a:t>– </a:t>
            </a:r>
            <a:r>
              <a:rPr lang="en-US" sz="2600" dirty="0">
                <a:latin typeface="Century Schoolbook" charset="0"/>
                <a:ea typeface="MS PGothic" charset="0"/>
              </a:rPr>
              <a:t>50% develop MS within 15 years (Marques 2013).</a:t>
            </a:r>
          </a:p>
          <a:p>
            <a:r>
              <a:rPr lang="en-US" sz="2600" dirty="0">
                <a:latin typeface="Century Schoolbook" charset="0"/>
                <a:ea typeface="MS PGothic" charset="0"/>
              </a:rPr>
              <a:t>The optic nerve is derived from an out pouching of the diencephalon:</a:t>
            </a:r>
          </a:p>
          <a:p>
            <a:pPr lvl="1"/>
            <a:r>
              <a:rPr lang="en-US" sz="2600" dirty="0">
                <a:latin typeface="Century Schoolbook" charset="0"/>
                <a:ea typeface="MS PGothic" charset="0"/>
              </a:rPr>
              <a:t>Myelin produced by oligodendrocytes</a:t>
            </a:r>
          </a:p>
          <a:p>
            <a:pPr lvl="1"/>
            <a:r>
              <a:rPr lang="en-US" sz="2600" dirty="0">
                <a:latin typeface="Century Schoolbook" charset="0"/>
                <a:ea typeface="MS PGothic" charset="0"/>
              </a:rPr>
              <a:t>Has a blood-brain barrier</a:t>
            </a:r>
          </a:p>
          <a:p>
            <a:r>
              <a:rPr lang="en-US" sz="2600" dirty="0">
                <a:latin typeface="Century Schoolbook" charset="0"/>
                <a:ea typeface="MS PGothic" charset="0"/>
              </a:rPr>
              <a:t>Contrast enhancement of the optic nerve is often seen, but little is known about the BBB in apparently healthy tissues.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0C4503B-B64C-7A42-A814-2F75C4C7A7C1}" type="slidenum">
              <a:rPr lang="en-US" sz="1700">
                <a:solidFill>
                  <a:srgbClr val="808080"/>
                </a:solidFill>
              </a:rPr>
              <a:pPr/>
              <a:t>6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450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038350"/>
            <a:ext cx="53117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Predicting multiple 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5891212" cy="6659562"/>
          </a:xfrm>
        </p:spPr>
        <p:txBody>
          <a:bodyPr rtlCol="0">
            <a:normAutofit fontScale="92500"/>
          </a:bodyPr>
          <a:lstStyle/>
          <a:p>
            <a:pPr marL="480060" indent="-480060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Best prognostic marker of future MS is number of MRI white matter lesions</a:t>
            </a:r>
            <a:r>
              <a:rPr lang="en-US" baseline="30000" dirty="0" smtClean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1040130" lvl="1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ea typeface="+mn-ea"/>
                <a:cs typeface="+mn-cs"/>
              </a:rPr>
              <a:t> 72% develop MS with more than one MS specific lesion</a:t>
            </a:r>
            <a:endParaRPr lang="en-US" baseline="30000" dirty="0" smtClean="0">
              <a:ea typeface="+mn-ea"/>
              <a:cs typeface="+mn-cs"/>
            </a:endParaRPr>
          </a:p>
          <a:p>
            <a:pPr marL="1040130" lvl="1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ea typeface="+mn-ea"/>
                <a:cs typeface="+mn-cs"/>
              </a:rPr>
              <a:t>25% develop MS with no MS specific lesions</a:t>
            </a:r>
            <a:endParaRPr lang="en-US" baseline="30000" dirty="0" smtClean="0">
              <a:ea typeface="+mn-ea"/>
              <a:cs typeface="+mn-cs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(1) ON </a:t>
            </a:r>
            <a:r>
              <a:rPr lang="en-US" sz="2400" dirty="0">
                <a:ea typeface="+mn-ea"/>
                <a:cs typeface="+mn-cs"/>
              </a:rPr>
              <a:t>study group </a:t>
            </a:r>
            <a:r>
              <a:rPr lang="en-US" sz="2400" dirty="0" smtClean="0">
                <a:ea typeface="+mn-ea"/>
                <a:cs typeface="+mn-cs"/>
              </a:rPr>
              <a:t>2008</a:t>
            </a:r>
          </a:p>
          <a:p>
            <a:pPr marL="1040130" lvl="1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40130" lvl="1" defTabSz="128016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B1EF1EB-DB34-E547-A9C0-396948C16F8B}" type="slidenum">
              <a:rPr lang="en-US" sz="1700">
                <a:solidFill>
                  <a:srgbClr val="808080"/>
                </a:solidFill>
              </a:rPr>
              <a:pPr/>
              <a:t>7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47108" name="Picture 4" descr="10-mri-of-multiple-sclerosis-medical-body-sc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124075"/>
            <a:ext cx="533241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>
                <a:latin typeface="Century Schoolbook" charset="0"/>
                <a:ea typeface="MS PGothic" charset="0"/>
              </a:rPr>
              <a:t>Questions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9763" y="2239963"/>
            <a:ext cx="5791200" cy="6337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Can BBB permeability at onset of </a:t>
            </a:r>
            <a:r>
              <a:rPr lang="da-DK" sz="3200" dirty="0">
                <a:solidFill>
                  <a:srgbClr val="FFFFFF"/>
                </a:solidFill>
                <a:latin typeface="+mj-lt"/>
                <a:cs typeface="Arial"/>
              </a:rPr>
              <a:t>o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ptic </a:t>
            </a:r>
            <a:r>
              <a:rPr lang="da-DK" sz="3200" dirty="0">
                <a:solidFill>
                  <a:srgbClr val="FFFFFF"/>
                </a:solidFill>
                <a:latin typeface="+mj-lt"/>
                <a:cs typeface="Arial"/>
              </a:rPr>
              <a:t>n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euritis 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predict future development of MS?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How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does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Gadolinium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based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measurements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of BBB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permeability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relate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to immune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activity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across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the </a:t>
            </a:r>
            <a:r>
              <a:rPr lang="da-DK" sz="3200" dirty="0" err="1" smtClean="0">
                <a:solidFill>
                  <a:srgbClr val="FFFFFF"/>
                </a:solidFill>
                <a:latin typeface="+mj-lt"/>
                <a:cs typeface="Arial"/>
              </a:rPr>
              <a:t>blood-brain</a:t>
            </a:r>
            <a:r>
              <a:rPr lang="da-DK" sz="3200" dirty="0" smtClean="0">
                <a:solidFill>
                  <a:srgbClr val="FFFFFF"/>
                </a:solidFill>
                <a:latin typeface="+mj-lt"/>
                <a:cs typeface="Arial"/>
              </a:rPr>
              <a:t> barrier?</a:t>
            </a:r>
            <a:endParaRPr lang="da-DK" sz="34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6A2EF095-A5D8-864A-9141-805B6EF2DF18}" type="slidenum">
              <a:rPr lang="en-US" sz="1700">
                <a:solidFill>
                  <a:srgbClr val="808080"/>
                </a:solidFill>
              </a:rPr>
              <a:pPr/>
              <a:t>8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984375"/>
            <a:ext cx="48895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2_slic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2605" r="-667" b="3540"/>
          <a:stretch>
            <a:fillRect/>
          </a:stretch>
        </p:blipFill>
        <p:spPr bwMode="auto">
          <a:xfrm>
            <a:off x="1389063" y="6746875"/>
            <a:ext cx="20891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FD6BD48-CF25-8E48-8F6C-6F21389A1340}" type="slidenum">
              <a:rPr lang="en-US" sz="1700">
                <a:solidFill>
                  <a:srgbClr val="808080"/>
                </a:solidFill>
              </a:rPr>
              <a:pPr/>
              <a:t>9</a:t>
            </a:fld>
            <a:endParaRPr lang="en-US" sz="1700">
              <a:solidFill>
                <a:srgbClr val="808080"/>
              </a:solidFill>
            </a:endParaRPr>
          </a:p>
        </p:txBody>
      </p:sp>
      <p:pic>
        <p:nvPicPr>
          <p:cNvPr id="4" name="Picture 3" descr="T2_slic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r="9769"/>
          <a:stretch>
            <a:fillRect/>
          </a:stretch>
        </p:blipFill>
        <p:spPr bwMode="auto">
          <a:xfrm>
            <a:off x="3409950" y="6659563"/>
            <a:ext cx="20875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2_slice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650038"/>
            <a:ext cx="227647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2_slice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38" y="6584950"/>
            <a:ext cx="226377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2_slice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6845"/>
          <a:stretch>
            <a:fillRect/>
          </a:stretch>
        </p:blipFill>
        <p:spPr bwMode="auto">
          <a:xfrm>
            <a:off x="5522913" y="6664325"/>
            <a:ext cx="21240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ggital_T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841375"/>
            <a:ext cx="536733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-453590">
            <a:off x="7019925" y="4008438"/>
            <a:ext cx="5597525" cy="1476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7104063" y="2301875"/>
            <a:ext cx="5475287" cy="1069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7081838" y="2117725"/>
            <a:ext cx="5475287" cy="1069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7126288" y="2474913"/>
            <a:ext cx="5475287" cy="1069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7172325" y="2654300"/>
            <a:ext cx="5476875" cy="10683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 rot="-665973">
            <a:off x="7059613" y="2517775"/>
            <a:ext cx="5626100" cy="8048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59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9762" y="2239963"/>
            <a:ext cx="6881045" cy="6337300"/>
          </a:xfrm>
          <a:blipFill rotWithShape="0">
            <a:blip r:embed="rId8"/>
            <a:stretch>
              <a:fillRect l="-1506" t="-962" r="-221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4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entury Schoolbook" charset="0"/>
                <a:ea typeface="MS PGothic" charset="0"/>
              </a:rPr>
              <a:t>Dynamic contrast-enhanced 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52223347562969"/>
</p:tagLst>
</file>

<file path=ppt/theme/theme1.xml><?xml version="1.0" encoding="utf-8"?>
<a:theme xmlns:a="http://schemas.openxmlformats.org/drawingml/2006/main" name="Stig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Sort .thmx</Template>
  <TotalTime>4071</TotalTime>
  <Words>1184</Words>
  <Application>Microsoft Office PowerPoint</Application>
  <PresentationFormat>A3 Paper (297x420 mm)</PresentationFormat>
  <Paragraphs>239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Century Schoolbook</vt:lpstr>
      <vt:lpstr>ヒラギノ明朝 ProN W3</vt:lpstr>
      <vt:lpstr>Stig</vt:lpstr>
      <vt:lpstr>Permeability of the blood-brain barrier predicts conversion from optic neuritis to multiple sclerosis</vt:lpstr>
      <vt:lpstr>Magnetic resonance as a biomarker in optic neuritis  </vt:lpstr>
      <vt:lpstr>Prognostic imaging markers of CIS/MS  </vt:lpstr>
      <vt:lpstr>Conventional MRI outcome measures</vt:lpstr>
      <vt:lpstr>Prognostic imaging markers of CIS/MS  </vt:lpstr>
      <vt:lpstr>Optic Neuritis – first symptom of MS</vt:lpstr>
      <vt:lpstr>Predicting multiple sclerosis</vt:lpstr>
      <vt:lpstr>Questions</vt:lpstr>
      <vt:lpstr>Dynamic contrast-enhanced MRI</vt:lpstr>
      <vt:lpstr>Dynamic contrast-enhanced MRI</vt:lpstr>
      <vt:lpstr>Regions of interest</vt:lpstr>
      <vt:lpstr>PowerPoint Presentation</vt:lpstr>
      <vt:lpstr>Cramer, et al 2015 Brain</vt:lpstr>
      <vt:lpstr>Results - MS conversion</vt:lpstr>
      <vt:lpstr>Spearman correlations between NAWM permeability and biomarkers in the CSF</vt:lpstr>
      <vt:lpstr>BBB permeability vs CSF leukocytes</vt:lpstr>
      <vt:lpstr>Spearman correlations between NAWM permeability and biomarkers in the CSF</vt:lpstr>
      <vt:lpstr>CSF biomarkers</vt:lpstr>
      <vt:lpstr>Albumin index vs. DCE-MRI</vt:lpstr>
      <vt:lpstr>Conversion to MS</vt:lpstr>
      <vt:lpstr>Risk of MS – logistic regression</vt:lpstr>
      <vt:lpstr>Ability to predict MS - ROC curves</vt:lpstr>
      <vt:lpstr>Discussion</vt:lpstr>
      <vt:lpstr>How does Gadolinium cross the BBB?</vt:lpstr>
      <vt:lpstr>How does Gadolinium cross the BBB?</vt:lpstr>
      <vt:lpstr>PowerPoint Presentation</vt:lpstr>
      <vt:lpstr>Perspectives: Clinically useful?</vt:lpstr>
      <vt:lpstr>Clinico-radiological Paradox (Barkhof 2002)</vt:lpstr>
      <vt:lpstr>Will the real multiple sclerosis please stand up? (Stys et al. 2012)</vt:lpstr>
      <vt:lpstr>Hypothesis</vt:lpstr>
      <vt:lpstr>Can DCE MRI identify a suboptimal treatment response in MS?</vt:lpstr>
      <vt:lpstr>Study setup</vt:lpstr>
      <vt:lpstr>Permeability map</vt:lpstr>
      <vt:lpstr>Permeability by treatment response Natalizumab (n=10), Fingolimod (n=23)</vt:lpstr>
      <vt:lpstr>Prediction of poor treatment response</vt:lpstr>
      <vt:lpstr>Conclusions </vt:lpstr>
      <vt:lpstr>Thank you for your attention!</vt:lpstr>
      <vt:lpstr>Permeability by baseline treatment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silberpfeil der zweite</dc:creator>
  <cp:lastModifiedBy>servicepack</cp:lastModifiedBy>
  <cp:revision>242</cp:revision>
  <dcterms:created xsi:type="dcterms:W3CDTF">2013-09-19T21:32:11Z</dcterms:created>
  <dcterms:modified xsi:type="dcterms:W3CDTF">2019-06-16T17:16:17Z</dcterms:modified>
</cp:coreProperties>
</file>