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6" r:id="rId2"/>
  </p:sldMasterIdLst>
  <p:notesMasterIdLst>
    <p:notesMasterId r:id="rId58"/>
  </p:notesMasterIdLst>
  <p:handoutMasterIdLst>
    <p:handoutMasterId r:id="rId59"/>
  </p:handoutMasterIdLst>
  <p:sldIdLst>
    <p:sldId id="263" r:id="rId3"/>
    <p:sldId id="342" r:id="rId4"/>
    <p:sldId id="318" r:id="rId5"/>
    <p:sldId id="292" r:id="rId6"/>
    <p:sldId id="277" r:id="rId7"/>
    <p:sldId id="321" r:id="rId8"/>
    <p:sldId id="275" r:id="rId9"/>
    <p:sldId id="322" r:id="rId10"/>
    <p:sldId id="276" r:id="rId11"/>
    <p:sldId id="320" r:id="rId12"/>
    <p:sldId id="271" r:id="rId13"/>
    <p:sldId id="323" r:id="rId14"/>
    <p:sldId id="274" r:id="rId15"/>
    <p:sldId id="301" r:id="rId16"/>
    <p:sldId id="302" r:id="rId17"/>
    <p:sldId id="303" r:id="rId18"/>
    <p:sldId id="304" r:id="rId19"/>
    <p:sldId id="306" r:id="rId20"/>
    <p:sldId id="307" r:id="rId21"/>
    <p:sldId id="313" r:id="rId22"/>
    <p:sldId id="312" r:id="rId23"/>
    <p:sldId id="317" r:id="rId24"/>
    <p:sldId id="335" r:id="rId25"/>
    <p:sldId id="314" r:id="rId26"/>
    <p:sldId id="315" r:id="rId27"/>
    <p:sldId id="316" r:id="rId28"/>
    <p:sldId id="305" r:id="rId29"/>
    <p:sldId id="308" r:id="rId30"/>
    <p:sldId id="309" r:id="rId31"/>
    <p:sldId id="310" r:id="rId32"/>
    <p:sldId id="337" r:id="rId33"/>
    <p:sldId id="338" r:id="rId34"/>
    <p:sldId id="324" r:id="rId35"/>
    <p:sldId id="339" r:id="rId36"/>
    <p:sldId id="319" r:id="rId37"/>
    <p:sldId id="278" r:id="rId38"/>
    <p:sldId id="293" r:id="rId39"/>
    <p:sldId id="341" r:id="rId40"/>
    <p:sldId id="340" r:id="rId41"/>
    <p:sldId id="279" r:id="rId42"/>
    <p:sldId id="285" r:id="rId43"/>
    <p:sldId id="294" r:id="rId44"/>
    <p:sldId id="326" r:id="rId45"/>
    <p:sldId id="327" r:id="rId46"/>
    <p:sldId id="328" r:id="rId47"/>
    <p:sldId id="283" r:id="rId48"/>
    <p:sldId id="298" r:id="rId49"/>
    <p:sldId id="329" r:id="rId50"/>
    <p:sldId id="330" r:id="rId51"/>
    <p:sldId id="332" r:id="rId52"/>
    <p:sldId id="331" r:id="rId53"/>
    <p:sldId id="333" r:id="rId54"/>
    <p:sldId id="334" r:id="rId55"/>
    <p:sldId id="299" r:id="rId56"/>
    <p:sldId id="300" r:id="rId57"/>
  </p:sldIdLst>
  <p:sldSz cx="12192000" cy="6858000"/>
  <p:notesSz cx="6797675" cy="987266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renken, H." initials="VH" lastIdx="1" clrIdx="0">
    <p:extLst>
      <p:ext uri="{19B8F6BF-5375-455C-9EA6-DF929625EA0E}">
        <p15:presenceInfo xmlns:p15="http://schemas.microsoft.com/office/powerpoint/2012/main" userId="Vrenken, 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F0"/>
    <a:srgbClr val="003741"/>
    <a:srgbClr val="6AB650"/>
    <a:srgbClr val="009CB4"/>
    <a:srgbClr val="F07814"/>
    <a:srgbClr val="E89E00"/>
    <a:srgbClr val="CED9E5"/>
    <a:srgbClr val="00373E"/>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2" autoAdjust="0"/>
    <p:restoredTop sz="94660"/>
  </p:normalViewPr>
  <p:slideViewPr>
    <p:cSldViewPr snapToGrid="0">
      <p:cViewPr varScale="1">
        <p:scale>
          <a:sx n="61" d="100"/>
          <a:sy n="61" d="100"/>
        </p:scale>
        <p:origin x="72" y="40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2" d="100"/>
          <a:sy n="92" d="100"/>
        </p:scale>
        <p:origin x="289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958" cy="49418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1098" y="0"/>
            <a:ext cx="2944958" cy="494186"/>
          </a:xfrm>
          <a:prstGeom prst="rect">
            <a:avLst/>
          </a:prstGeom>
        </p:spPr>
        <p:txBody>
          <a:bodyPr vert="horz" lIns="91440" tIns="45720" rIns="91440" bIns="45720" rtlCol="0"/>
          <a:lstStyle>
            <a:lvl1pPr algn="r">
              <a:defRPr sz="1200"/>
            </a:lvl1pPr>
          </a:lstStyle>
          <a:p>
            <a:fld id="{15BEEF88-2D67-46FF-82F9-31FA85BEDB8D}" type="datetimeFigureOut">
              <a:rPr lang="nl-NL" smtClean="0"/>
              <a:t>10-9-2019</a:t>
            </a:fld>
            <a:endParaRPr lang="nl-NL"/>
          </a:p>
        </p:txBody>
      </p:sp>
      <p:sp>
        <p:nvSpPr>
          <p:cNvPr id="4" name="Tijdelijke aanduiding voor voettekst 3"/>
          <p:cNvSpPr>
            <a:spLocks noGrp="1"/>
          </p:cNvSpPr>
          <p:nvPr>
            <p:ph type="ftr" sz="quarter" idx="2"/>
          </p:nvPr>
        </p:nvSpPr>
        <p:spPr>
          <a:xfrm>
            <a:off x="0" y="9378477"/>
            <a:ext cx="2944958" cy="494186"/>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1098" y="9378477"/>
            <a:ext cx="2944958" cy="494186"/>
          </a:xfrm>
          <a:prstGeom prst="rect">
            <a:avLst/>
          </a:prstGeom>
        </p:spPr>
        <p:txBody>
          <a:bodyPr vert="horz" lIns="91440" tIns="45720" rIns="91440" bIns="45720" rtlCol="0" anchor="b"/>
          <a:lstStyle>
            <a:lvl1pPr algn="r">
              <a:defRPr sz="1200"/>
            </a:lvl1pPr>
          </a:lstStyle>
          <a:p>
            <a:fld id="{90C99CA4-9AB5-4F1F-91EE-DC6AC2069D3E}" type="slidenum">
              <a:rPr lang="nl-NL" smtClean="0"/>
              <a:t>‹#›</a:t>
            </a:fld>
            <a:endParaRPr lang="nl-NL"/>
          </a:p>
        </p:txBody>
      </p:sp>
    </p:spTree>
    <p:extLst>
      <p:ext uri="{BB962C8B-B14F-4D97-AF65-F5344CB8AC3E}">
        <p14:creationId xmlns:p14="http://schemas.microsoft.com/office/powerpoint/2010/main" val="2653983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8B4459EA-9E68-4B15-ADD3-336A8DAC671A}" type="datetimeFigureOut">
              <a:rPr lang="nl-NL" smtClean="0"/>
              <a:t>10-9-2019</a:t>
            </a:fld>
            <a:endParaRPr lang="nl-NL"/>
          </a:p>
        </p:txBody>
      </p:sp>
      <p:sp>
        <p:nvSpPr>
          <p:cNvPr id="4" name="Tijdelijke aanduiding voor dia-afbeelding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7318"/>
            <a:ext cx="2945659" cy="49534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377318"/>
            <a:ext cx="2945659" cy="495347"/>
          </a:xfrm>
          <a:prstGeom prst="rect">
            <a:avLst/>
          </a:prstGeom>
        </p:spPr>
        <p:txBody>
          <a:bodyPr vert="horz" lIns="91440" tIns="45720" rIns="91440" bIns="45720" rtlCol="0" anchor="b"/>
          <a:lstStyle>
            <a:lvl1pPr algn="r">
              <a:defRPr sz="1200"/>
            </a:lvl1pPr>
          </a:lstStyle>
          <a:p>
            <a:fld id="{BE8A1BD9-1485-432A-A1B9-E1F7C6F58217}" type="slidenum">
              <a:rPr lang="nl-NL" smtClean="0"/>
              <a:t>‹#›</a:t>
            </a:fld>
            <a:endParaRPr lang="nl-NL"/>
          </a:p>
        </p:txBody>
      </p:sp>
    </p:spTree>
    <p:extLst>
      <p:ext uri="{BB962C8B-B14F-4D97-AF65-F5344CB8AC3E}">
        <p14:creationId xmlns:p14="http://schemas.microsoft.com/office/powerpoint/2010/main" val="2608112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BE8A1BD9-1485-432A-A1B9-E1F7C6F58217}" type="slidenum">
              <a:rPr lang="nl-NL" smtClean="0"/>
              <a:t>2</a:t>
            </a:fld>
            <a:endParaRPr lang="nl-NL"/>
          </a:p>
        </p:txBody>
      </p:sp>
    </p:spTree>
    <p:extLst>
      <p:ext uri="{BB962C8B-B14F-4D97-AF65-F5344CB8AC3E}">
        <p14:creationId xmlns:p14="http://schemas.microsoft.com/office/powerpoint/2010/main" val="4253169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this talk I will highlight two ways of going about this. One concerns collaborative research environments, which exist in varying shapes and forms, but all of them enabled by the developments in computing power and connection speeds over the past decade or so. The second is crowd-sourcing.</a:t>
            </a:r>
          </a:p>
        </p:txBody>
      </p:sp>
      <p:sp>
        <p:nvSpPr>
          <p:cNvPr id="4" name="Slide Number Placeholder 3"/>
          <p:cNvSpPr>
            <a:spLocks noGrp="1"/>
          </p:cNvSpPr>
          <p:nvPr>
            <p:ph type="sldNum" sz="quarter" idx="5"/>
          </p:nvPr>
        </p:nvSpPr>
        <p:spPr/>
        <p:txBody>
          <a:bodyPr/>
          <a:lstStyle/>
          <a:p>
            <a:fld id="{BE8A1BD9-1485-432A-A1B9-E1F7C6F58217}" type="slidenum">
              <a:rPr lang="nl-NL" smtClean="0"/>
              <a:t>11</a:t>
            </a:fld>
            <a:endParaRPr lang="nl-NL"/>
          </a:p>
        </p:txBody>
      </p:sp>
    </p:spTree>
    <p:extLst>
      <p:ext uri="{BB962C8B-B14F-4D97-AF65-F5344CB8AC3E}">
        <p14:creationId xmlns:p14="http://schemas.microsoft.com/office/powerpoint/2010/main" val="3175761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this talk I will highlight two ways of going about this. One concerns collaborative research environments, which exist in varying shapes and forms, but all of them enabled by the developments in computing power and connection speeds over the past decade or so. The second is crowd-sourcing.</a:t>
            </a:r>
          </a:p>
        </p:txBody>
      </p:sp>
      <p:sp>
        <p:nvSpPr>
          <p:cNvPr id="4" name="Slide Number Placeholder 3"/>
          <p:cNvSpPr>
            <a:spLocks noGrp="1"/>
          </p:cNvSpPr>
          <p:nvPr>
            <p:ph type="sldNum" sz="quarter" idx="5"/>
          </p:nvPr>
        </p:nvSpPr>
        <p:spPr/>
        <p:txBody>
          <a:bodyPr/>
          <a:lstStyle/>
          <a:p>
            <a:fld id="{BE8A1BD9-1485-432A-A1B9-E1F7C6F58217}" type="slidenum">
              <a:rPr lang="nl-NL" smtClean="0"/>
              <a:t>12</a:t>
            </a:fld>
            <a:endParaRPr lang="nl-NL"/>
          </a:p>
        </p:txBody>
      </p:sp>
    </p:spTree>
    <p:extLst>
      <p:ext uri="{BB962C8B-B14F-4D97-AF65-F5344CB8AC3E}">
        <p14:creationId xmlns:p14="http://schemas.microsoft.com/office/powerpoint/2010/main" val="1186547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There are different flavors of CREs. Simple databases, environments where you can run analyses, and finally interactive environments</a:t>
            </a:r>
          </a:p>
        </p:txBody>
      </p:sp>
      <p:sp>
        <p:nvSpPr>
          <p:cNvPr id="4" name="Slide Number Placeholder 3"/>
          <p:cNvSpPr>
            <a:spLocks noGrp="1"/>
          </p:cNvSpPr>
          <p:nvPr>
            <p:ph type="sldNum" sz="quarter" idx="5"/>
          </p:nvPr>
        </p:nvSpPr>
        <p:spPr/>
        <p:txBody>
          <a:bodyPr/>
          <a:lstStyle/>
          <a:p>
            <a:fld id="{BE8A1BD9-1485-432A-A1B9-E1F7C6F58217}" type="slidenum">
              <a:rPr lang="nl-NL" smtClean="0"/>
              <a:t>13</a:t>
            </a:fld>
            <a:endParaRPr lang="nl-NL"/>
          </a:p>
        </p:txBody>
      </p:sp>
    </p:spTree>
    <p:extLst>
      <p:ext uri="{BB962C8B-B14F-4D97-AF65-F5344CB8AC3E}">
        <p14:creationId xmlns:p14="http://schemas.microsoft.com/office/powerpoint/2010/main" val="1522442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OSF is an example of an environment for sharing data in databases or repositories</a:t>
            </a:r>
          </a:p>
        </p:txBody>
      </p:sp>
      <p:sp>
        <p:nvSpPr>
          <p:cNvPr id="4" name="Slide Number Placeholder 3"/>
          <p:cNvSpPr>
            <a:spLocks noGrp="1"/>
          </p:cNvSpPr>
          <p:nvPr>
            <p:ph type="sldNum" sz="quarter" idx="5"/>
          </p:nvPr>
        </p:nvSpPr>
        <p:spPr/>
        <p:txBody>
          <a:bodyPr/>
          <a:lstStyle/>
          <a:p>
            <a:fld id="{BE8A1BD9-1485-432A-A1B9-E1F7C6F58217}" type="slidenum">
              <a:rPr lang="nl-NL" smtClean="0"/>
              <a:t>14</a:t>
            </a:fld>
            <a:endParaRPr lang="nl-NL"/>
          </a:p>
        </p:txBody>
      </p:sp>
    </p:spTree>
    <p:extLst>
      <p:ext uri="{BB962C8B-B14F-4D97-AF65-F5344CB8AC3E}">
        <p14:creationId xmlns:p14="http://schemas.microsoft.com/office/powerpoint/2010/main" val="1405532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There is some work on OSF that is relevant to our community, such as the white matter microscopy database championed by Julien Cohen-Adad, Tim Dyrby, Els Fieremans, Niola Stikov and others.</a:t>
            </a:r>
          </a:p>
        </p:txBody>
      </p:sp>
      <p:sp>
        <p:nvSpPr>
          <p:cNvPr id="4" name="Slide Number Placeholder 3"/>
          <p:cNvSpPr>
            <a:spLocks noGrp="1"/>
          </p:cNvSpPr>
          <p:nvPr>
            <p:ph type="sldNum" sz="quarter" idx="5"/>
          </p:nvPr>
        </p:nvSpPr>
        <p:spPr/>
        <p:txBody>
          <a:bodyPr/>
          <a:lstStyle/>
          <a:p>
            <a:fld id="{BE8A1BD9-1485-432A-A1B9-E1F7C6F58217}" type="slidenum">
              <a:rPr lang="nl-NL" smtClean="0"/>
              <a:t>15</a:t>
            </a:fld>
            <a:endParaRPr lang="nl-NL"/>
          </a:p>
        </p:txBody>
      </p:sp>
    </p:spTree>
    <p:extLst>
      <p:ext uri="{BB962C8B-B14F-4D97-AF65-F5344CB8AC3E}">
        <p14:creationId xmlns:p14="http://schemas.microsoft.com/office/powerpoint/2010/main" val="2554142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And taking that as an example, you can see here how data is organized and accessible, including MRI data, in this case diffusion MRI.</a:t>
            </a:r>
          </a:p>
        </p:txBody>
      </p:sp>
      <p:sp>
        <p:nvSpPr>
          <p:cNvPr id="4" name="Slide Number Placeholder 3"/>
          <p:cNvSpPr>
            <a:spLocks noGrp="1"/>
          </p:cNvSpPr>
          <p:nvPr>
            <p:ph type="sldNum" sz="quarter" idx="5"/>
          </p:nvPr>
        </p:nvSpPr>
        <p:spPr/>
        <p:txBody>
          <a:bodyPr/>
          <a:lstStyle/>
          <a:p>
            <a:fld id="{BE8A1BD9-1485-432A-A1B9-E1F7C6F58217}" type="slidenum">
              <a:rPr lang="nl-NL" smtClean="0"/>
              <a:t>16</a:t>
            </a:fld>
            <a:endParaRPr lang="nl-NL"/>
          </a:p>
        </p:txBody>
      </p:sp>
    </p:spTree>
    <p:extLst>
      <p:ext uri="{BB962C8B-B14F-4D97-AF65-F5344CB8AC3E}">
        <p14:creationId xmlns:p14="http://schemas.microsoft.com/office/powerpoint/2010/main" val="555281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Another example, NITRC, comes from</a:t>
            </a:r>
            <a:r>
              <a:rPr lang="en-US" baseline="0" dirty="0"/>
              <a:t> the </a:t>
            </a:r>
            <a:r>
              <a:rPr lang="en-US" baseline="0" dirty="0" err="1"/>
              <a:t>neuroinformatics</a:t>
            </a:r>
            <a:r>
              <a:rPr lang="en-US" baseline="0" dirty="0"/>
              <a:t> community and is an online environment for sharing both tools and data.</a:t>
            </a:r>
            <a:endParaRPr lang="en-US"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17</a:t>
            </a:fld>
            <a:endParaRPr lang="nl-NL"/>
          </a:p>
        </p:txBody>
      </p:sp>
    </p:spTree>
    <p:extLst>
      <p:ext uri="{BB962C8B-B14F-4D97-AF65-F5344CB8AC3E}">
        <p14:creationId xmlns:p14="http://schemas.microsoft.com/office/powerpoint/2010/main" val="748080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Searching for multiple sclerosis on NITRC gets</a:t>
            </a:r>
            <a:r>
              <a:rPr lang="en-US" baseline="0" dirty="0"/>
              <a:t> you about 145 hits, the first of which is about the longitudinal MS lesion segmentation challenge from 2015 organized by </a:t>
            </a:r>
            <a:r>
              <a:rPr lang="en-US" baseline="0" dirty="0" err="1"/>
              <a:t>Dzung</a:t>
            </a:r>
            <a:r>
              <a:rPr lang="en-US" baseline="0" dirty="0"/>
              <a:t> Pham.</a:t>
            </a:r>
            <a:endParaRPr lang="en-US"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18</a:t>
            </a:fld>
            <a:endParaRPr lang="nl-NL"/>
          </a:p>
        </p:txBody>
      </p:sp>
    </p:spTree>
    <p:extLst>
      <p:ext uri="{BB962C8B-B14F-4D97-AF65-F5344CB8AC3E}">
        <p14:creationId xmlns:p14="http://schemas.microsoft.com/office/powerpoint/2010/main" val="1727245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Clicking</a:t>
            </a:r>
            <a:r>
              <a:rPr lang="en-US" baseline="0" dirty="0"/>
              <a:t> on that item gets us to its own subpage of NITRC, with links to data and other information.</a:t>
            </a:r>
            <a:endParaRPr lang="en-US"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19</a:t>
            </a:fld>
            <a:endParaRPr lang="nl-NL"/>
          </a:p>
        </p:txBody>
      </p:sp>
    </p:spTree>
    <p:extLst>
      <p:ext uri="{BB962C8B-B14F-4D97-AF65-F5344CB8AC3E}">
        <p14:creationId xmlns:p14="http://schemas.microsoft.com/office/powerpoint/2010/main" val="3129932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NITRC also hosts</a:t>
            </a:r>
            <a:r>
              <a:rPr lang="en-US" baseline="0" dirty="0"/>
              <a:t> tools, such as this random example from diffusion </a:t>
            </a:r>
            <a:r>
              <a:rPr lang="en-US" baseline="0" dirty="0" err="1"/>
              <a:t>tractography</a:t>
            </a:r>
            <a:r>
              <a:rPr lang="en-US" baseline="0" dirty="0"/>
              <a:t> analysis. The typical NITRC approach is that you will then download these tools to install and run them on your own computer systems. One might be forgiven therefore to think that maybe NITRC is for the “nerds in the research community” like myself… If you think that this is not suitable for you, there are also alternative approaches that allow you to use tools directly.</a:t>
            </a:r>
            <a:endParaRPr lang="en-US"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20</a:t>
            </a:fld>
            <a:endParaRPr lang="nl-NL"/>
          </a:p>
        </p:txBody>
      </p:sp>
    </p:spTree>
    <p:extLst>
      <p:ext uri="{BB962C8B-B14F-4D97-AF65-F5344CB8AC3E}">
        <p14:creationId xmlns:p14="http://schemas.microsoft.com/office/powerpoint/2010/main" val="198930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the previous talk, dr. Rocca discussed the developments in MS data sharing. Now how do we make the best use of these data? You heard about the preparations that go into getting data out there. How do we proceed? How can data be used, and by whom, to achieve the biggest impact on MS research? Before we get into that, by way of starting, let’s look at this important step in pre-processing to protect the personal information of study participants.</a:t>
            </a:r>
          </a:p>
        </p:txBody>
      </p:sp>
      <p:sp>
        <p:nvSpPr>
          <p:cNvPr id="4" name="Slide Number Placeholder 3"/>
          <p:cNvSpPr>
            <a:spLocks noGrp="1"/>
          </p:cNvSpPr>
          <p:nvPr>
            <p:ph type="sldNum" sz="quarter" idx="5"/>
          </p:nvPr>
        </p:nvSpPr>
        <p:spPr/>
        <p:txBody>
          <a:bodyPr/>
          <a:lstStyle/>
          <a:p>
            <a:fld id="{BE8A1BD9-1485-432A-A1B9-E1F7C6F58217}" type="slidenum">
              <a:rPr lang="nl-NL" smtClean="0"/>
              <a:t>3</a:t>
            </a:fld>
            <a:endParaRPr lang="nl-NL"/>
          </a:p>
        </p:txBody>
      </p:sp>
    </p:spTree>
    <p:extLst>
      <p:ext uri="{BB962C8B-B14F-4D97-AF65-F5344CB8AC3E}">
        <p14:creationId xmlns:p14="http://schemas.microsoft.com/office/powerpoint/2010/main" val="2714127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Neugrid</a:t>
            </a:r>
            <a:r>
              <a:rPr lang="en-US" dirty="0"/>
              <a:t> is an</a:t>
            </a:r>
            <a:r>
              <a:rPr lang="en-US" baseline="0" dirty="0"/>
              <a:t> online platform for performing image analysis. It does not require you to install software locally. There are other examples too, including research centers that provide online access to their tools, e.g. </a:t>
            </a:r>
            <a:r>
              <a:rPr lang="en-US" baseline="0" dirty="0" err="1"/>
              <a:t>Niftyweb</a:t>
            </a:r>
            <a:r>
              <a:rPr lang="en-US" baseline="0" dirty="0"/>
              <a:t>.</a:t>
            </a:r>
            <a:endParaRPr lang="en-US"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21</a:t>
            </a:fld>
            <a:endParaRPr lang="nl-NL"/>
          </a:p>
        </p:txBody>
      </p:sp>
    </p:spTree>
    <p:extLst>
      <p:ext uri="{BB962C8B-B14F-4D97-AF65-F5344CB8AC3E}">
        <p14:creationId xmlns:p14="http://schemas.microsoft.com/office/powerpoint/2010/main" val="1843504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Neugrid</a:t>
            </a:r>
            <a:r>
              <a:rPr lang="en-US" dirty="0"/>
              <a:t> is an</a:t>
            </a:r>
            <a:r>
              <a:rPr lang="en-US" baseline="0" dirty="0"/>
              <a:t> online platform for performing image analysis. It does not require you to install software locally. There are other examples too, including research centers that provide online access to their tools, e.g. </a:t>
            </a:r>
            <a:r>
              <a:rPr lang="en-US" baseline="0" dirty="0" err="1"/>
              <a:t>Niftyweb</a:t>
            </a:r>
            <a:r>
              <a:rPr lang="en-US" baseline="0" dirty="0"/>
              <a:t>.</a:t>
            </a:r>
            <a:endParaRPr lang="en-US"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22</a:t>
            </a:fld>
            <a:endParaRPr lang="nl-NL"/>
          </a:p>
        </p:txBody>
      </p:sp>
    </p:spTree>
    <p:extLst>
      <p:ext uri="{BB962C8B-B14F-4D97-AF65-F5344CB8AC3E}">
        <p14:creationId xmlns:p14="http://schemas.microsoft.com/office/powerpoint/2010/main" val="1627002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Here I can curate the image data and the </a:t>
            </a:r>
            <a:r>
              <a:rPr lang="en-US" dirty="0" err="1"/>
              <a:t>FreeSurfer</a:t>
            </a:r>
            <a:r>
              <a:rPr lang="en-US" baseline="0" dirty="0"/>
              <a:t> segmentations of the ABIDE project, to help autism research.</a:t>
            </a:r>
            <a:endParaRPr lang="en-US"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26</a:t>
            </a:fld>
            <a:endParaRPr lang="nl-NL"/>
          </a:p>
        </p:txBody>
      </p:sp>
    </p:spTree>
    <p:extLst>
      <p:ext uri="{BB962C8B-B14F-4D97-AF65-F5344CB8AC3E}">
        <p14:creationId xmlns:p14="http://schemas.microsoft.com/office/powerpoint/2010/main" val="1411135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SPINE</a:t>
            </a:r>
            <a:r>
              <a:rPr lang="en-US" baseline="0" dirty="0"/>
              <a:t> is another example of a collaborative research environment. This is a screenshot of the current version of SPINE, soon to be replaced with a completely new version.</a:t>
            </a:r>
            <a:endParaRPr lang="en-US"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27</a:t>
            </a:fld>
            <a:endParaRPr lang="nl-NL"/>
          </a:p>
        </p:txBody>
      </p:sp>
    </p:spTree>
    <p:extLst>
      <p:ext uri="{BB962C8B-B14F-4D97-AF65-F5344CB8AC3E}">
        <p14:creationId xmlns:p14="http://schemas.microsoft.com/office/powerpoint/2010/main" val="2997643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Now there are several advantages to such an approach, beyond the obvious one that you can now collaborate from all over the world. Because all data are here, I can query data points on the fly – here for example I can interrogate a lesion segmentation someone made.</a:t>
            </a:r>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31</a:t>
            </a:fld>
            <a:endParaRPr lang="nl-NL"/>
          </a:p>
        </p:txBody>
      </p:sp>
    </p:spTree>
    <p:extLst>
      <p:ext uri="{BB962C8B-B14F-4D97-AF65-F5344CB8AC3E}">
        <p14:creationId xmlns:p14="http://schemas.microsoft.com/office/powerpoint/2010/main" val="3907495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there are several advantages to such an approach, beyond the obvious one that you can now collaborate from all over the world. Because all data are here, I can query data points on the fly – here for example I can interrogate a lesion segmentation someone made.</a:t>
            </a:r>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32</a:t>
            </a:fld>
            <a:endParaRPr lang="nl-NL"/>
          </a:p>
        </p:txBody>
      </p:sp>
    </p:spTree>
    <p:extLst>
      <p:ext uri="{BB962C8B-B14F-4D97-AF65-F5344CB8AC3E}">
        <p14:creationId xmlns:p14="http://schemas.microsoft.com/office/powerpoint/2010/main" val="30194415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this talk I will highlight two ways of going about this. One concerns collaborative research environments, which exist in varying shapes and forms, but all of them enabled by the developments in computing power and connection speeds over the past decade or so. The second is crowd-sourcing.</a:t>
            </a:r>
          </a:p>
        </p:txBody>
      </p:sp>
      <p:sp>
        <p:nvSpPr>
          <p:cNvPr id="4" name="Slide Number Placeholder 3"/>
          <p:cNvSpPr>
            <a:spLocks noGrp="1"/>
          </p:cNvSpPr>
          <p:nvPr>
            <p:ph type="sldNum" sz="quarter" idx="5"/>
          </p:nvPr>
        </p:nvSpPr>
        <p:spPr/>
        <p:txBody>
          <a:bodyPr/>
          <a:lstStyle/>
          <a:p>
            <a:fld id="{BE8A1BD9-1485-432A-A1B9-E1F7C6F58217}" type="slidenum">
              <a:rPr lang="nl-NL" smtClean="0"/>
              <a:t>33</a:t>
            </a:fld>
            <a:endParaRPr lang="nl-NL"/>
          </a:p>
        </p:txBody>
      </p:sp>
    </p:spTree>
    <p:extLst>
      <p:ext uri="{BB962C8B-B14F-4D97-AF65-F5344CB8AC3E}">
        <p14:creationId xmlns:p14="http://schemas.microsoft.com/office/powerpoint/2010/main" val="3840202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this talk I will highlight two ways of going about this. One concerns collaborative research environments, which exist in varying shapes and forms, but all of them enabled by the developments in computing power and connection speeds over the past decade or so. The second is crowd-sourcing.</a:t>
            </a:r>
          </a:p>
        </p:txBody>
      </p:sp>
      <p:sp>
        <p:nvSpPr>
          <p:cNvPr id="4" name="Slide Number Placeholder 3"/>
          <p:cNvSpPr>
            <a:spLocks noGrp="1"/>
          </p:cNvSpPr>
          <p:nvPr>
            <p:ph type="sldNum" sz="quarter" idx="5"/>
          </p:nvPr>
        </p:nvSpPr>
        <p:spPr/>
        <p:txBody>
          <a:bodyPr/>
          <a:lstStyle/>
          <a:p>
            <a:fld id="{BE8A1BD9-1485-432A-A1B9-E1F7C6F58217}" type="slidenum">
              <a:rPr lang="nl-NL" smtClean="0"/>
              <a:t>34</a:t>
            </a:fld>
            <a:endParaRPr lang="nl-NL"/>
          </a:p>
        </p:txBody>
      </p:sp>
    </p:spTree>
    <p:extLst>
      <p:ext uri="{BB962C8B-B14F-4D97-AF65-F5344CB8AC3E}">
        <p14:creationId xmlns:p14="http://schemas.microsoft.com/office/powerpoint/2010/main" val="42555239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this talk I will highlight two ways of going about this. One concerns collaborative research environments, which exist in varying shapes and forms, but all of them enabled by the developments in computing power and connection speeds over the past decade or so. The second is crowd-sourcing.</a:t>
            </a:r>
          </a:p>
        </p:txBody>
      </p:sp>
      <p:sp>
        <p:nvSpPr>
          <p:cNvPr id="4" name="Slide Number Placeholder 3"/>
          <p:cNvSpPr>
            <a:spLocks noGrp="1"/>
          </p:cNvSpPr>
          <p:nvPr>
            <p:ph type="sldNum" sz="quarter" idx="5"/>
          </p:nvPr>
        </p:nvSpPr>
        <p:spPr/>
        <p:txBody>
          <a:bodyPr/>
          <a:lstStyle/>
          <a:p>
            <a:fld id="{BE8A1BD9-1485-432A-A1B9-E1F7C6F58217}" type="slidenum">
              <a:rPr lang="nl-NL" smtClean="0"/>
              <a:t>35</a:t>
            </a:fld>
            <a:endParaRPr lang="nl-NL"/>
          </a:p>
        </p:txBody>
      </p:sp>
    </p:spTree>
    <p:extLst>
      <p:ext uri="{BB962C8B-B14F-4D97-AF65-F5344CB8AC3E}">
        <p14:creationId xmlns:p14="http://schemas.microsoft.com/office/powerpoint/2010/main" val="2674176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Sometimes to describe what something is, it can be useful to discuss what it’s not. Many people will make the link with crowd-funding. Crowd-sourcing is not crowd-funding. </a:t>
            </a:r>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36</a:t>
            </a:fld>
            <a:endParaRPr lang="nl-NL"/>
          </a:p>
        </p:txBody>
      </p:sp>
    </p:spTree>
    <p:extLst>
      <p:ext uri="{BB962C8B-B14F-4D97-AF65-F5344CB8AC3E}">
        <p14:creationId xmlns:p14="http://schemas.microsoft.com/office/powerpoint/2010/main" val="510075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GDPR etc. Privacy, control over your own data. How to guarantee this in widely shared (or public) data? Remove</a:t>
            </a:r>
            <a:r>
              <a:rPr lang="en-US" baseline="0" dirty="0"/>
              <a:t> all identifying fields of course. But then facial features still remain.</a:t>
            </a:r>
            <a:endParaRPr lang="en-US"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4</a:t>
            </a:fld>
            <a:endParaRPr lang="nl-NL"/>
          </a:p>
        </p:txBody>
      </p:sp>
    </p:spTree>
    <p:extLst>
      <p:ext uri="{BB962C8B-B14F-4D97-AF65-F5344CB8AC3E}">
        <p14:creationId xmlns:p14="http://schemas.microsoft.com/office/powerpoint/2010/main" val="13343469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White matter lesions affect the measurement of GM volumes</a:t>
            </a:r>
          </a:p>
        </p:txBody>
      </p:sp>
      <p:sp>
        <p:nvSpPr>
          <p:cNvPr id="4" name="Slide Number Placeholder 3"/>
          <p:cNvSpPr>
            <a:spLocks noGrp="1"/>
          </p:cNvSpPr>
          <p:nvPr>
            <p:ph type="sldNum" sz="quarter" idx="5"/>
          </p:nvPr>
        </p:nvSpPr>
        <p:spPr/>
        <p:txBody>
          <a:bodyPr/>
          <a:lstStyle/>
          <a:p>
            <a:fld id="{BE8A1BD9-1485-432A-A1B9-E1F7C6F58217}" type="slidenum">
              <a:rPr lang="nl-NL" smtClean="0"/>
              <a:t>42</a:t>
            </a:fld>
            <a:endParaRPr lang="nl-NL"/>
          </a:p>
        </p:txBody>
      </p:sp>
    </p:spTree>
    <p:extLst>
      <p:ext uri="{BB962C8B-B14F-4D97-AF65-F5344CB8AC3E}">
        <p14:creationId xmlns:p14="http://schemas.microsoft.com/office/powerpoint/2010/main" val="2420749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GM volume measurements are also affected by the presence of atrophy –example on the left showing how image co-registration has to be adjusted to cope with cases with a lot of atrophy-, and of diffuse or subtle tissue intensity changes –example on the right showing tissue contrast between cortical GM and neighboring WM being affected in AD, and how this can be statistically overcome.</a:t>
            </a:r>
          </a:p>
        </p:txBody>
      </p:sp>
      <p:sp>
        <p:nvSpPr>
          <p:cNvPr id="4" name="Slide Number Placeholder 3"/>
          <p:cNvSpPr>
            <a:spLocks noGrp="1"/>
          </p:cNvSpPr>
          <p:nvPr>
            <p:ph type="sldNum" sz="quarter" idx="5"/>
          </p:nvPr>
        </p:nvSpPr>
        <p:spPr/>
        <p:txBody>
          <a:bodyPr/>
          <a:lstStyle/>
          <a:p>
            <a:fld id="{BE8A1BD9-1485-432A-A1B9-E1F7C6F58217}" type="slidenum">
              <a:rPr lang="nl-NL" smtClean="0"/>
              <a:t>43</a:t>
            </a:fld>
            <a:endParaRPr lang="nl-NL"/>
          </a:p>
        </p:txBody>
      </p:sp>
    </p:spTree>
    <p:extLst>
      <p:ext uri="{BB962C8B-B14F-4D97-AF65-F5344CB8AC3E}">
        <p14:creationId xmlns:p14="http://schemas.microsoft.com/office/powerpoint/2010/main" val="775908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Sticking with the example of GM segmentation, can we push the MS field forward by getting “the crowd” to contribute outlines of GM structures?</a:t>
            </a:r>
          </a:p>
        </p:txBody>
      </p:sp>
      <p:sp>
        <p:nvSpPr>
          <p:cNvPr id="4" name="Slide Number Placeholder 3"/>
          <p:cNvSpPr>
            <a:spLocks noGrp="1"/>
          </p:cNvSpPr>
          <p:nvPr>
            <p:ph type="sldNum" sz="quarter" idx="5"/>
          </p:nvPr>
        </p:nvSpPr>
        <p:spPr/>
        <p:txBody>
          <a:bodyPr/>
          <a:lstStyle/>
          <a:p>
            <a:fld id="{BE8A1BD9-1485-432A-A1B9-E1F7C6F58217}" type="slidenum">
              <a:rPr lang="nl-NL" smtClean="0"/>
              <a:t>46</a:t>
            </a:fld>
            <a:endParaRPr lang="nl-NL"/>
          </a:p>
        </p:txBody>
      </p:sp>
    </p:spTree>
    <p:extLst>
      <p:ext uri="{BB962C8B-B14F-4D97-AF65-F5344CB8AC3E}">
        <p14:creationId xmlns:p14="http://schemas.microsoft.com/office/powerpoint/2010/main" val="2164977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Here we tested</a:t>
            </a:r>
            <a:r>
              <a:rPr lang="en-US" baseline="0" dirty="0"/>
              <a:t> reconstruction of a full surface from a small number of outlines using FASTSURF. FASTSURF was developed for hippocampal segmentation in the context of dementia and radiotherapy treatment planning. Here we tested it for segmenting caudate nucleus, thalamus and putamen in MS cases. </a:t>
            </a:r>
            <a:endParaRPr lang="en-US"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49</a:t>
            </a:fld>
            <a:endParaRPr lang="nl-NL"/>
          </a:p>
        </p:txBody>
      </p:sp>
    </p:spTree>
    <p:extLst>
      <p:ext uri="{BB962C8B-B14F-4D97-AF65-F5344CB8AC3E}">
        <p14:creationId xmlns:p14="http://schemas.microsoft.com/office/powerpoint/2010/main" val="12832885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Here we tested</a:t>
            </a:r>
            <a:r>
              <a:rPr lang="en-US" baseline="0" dirty="0"/>
              <a:t> reconstruction of a full surface from a small number of outlines using FASTSURF. FASTSURF was developed for hippocampal segmentation in the context of dementia and radiotherapy treatment planning. Here we tested it for segmenting caudate nucleus, thalamus and putamen in MS cases. </a:t>
            </a:r>
            <a:endParaRPr lang="en-US"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50</a:t>
            </a:fld>
            <a:endParaRPr lang="nl-NL"/>
          </a:p>
        </p:txBody>
      </p:sp>
    </p:spTree>
    <p:extLst>
      <p:ext uri="{BB962C8B-B14F-4D97-AF65-F5344CB8AC3E}">
        <p14:creationId xmlns:p14="http://schemas.microsoft.com/office/powerpoint/2010/main" val="4991454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Here we tested</a:t>
            </a:r>
            <a:r>
              <a:rPr lang="en-US" baseline="0" dirty="0"/>
              <a:t> reconstruction of a full surface from a small number of outlines using FASTSURF. FASTSURF was developed for hippocampal segmentation in the context of dementia and radiotherapy treatment planning. Here we tested it for segmenting caudate nucleus, thalamus and putamen in MS cases. </a:t>
            </a:r>
            <a:endParaRPr lang="en-US"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51</a:t>
            </a:fld>
            <a:endParaRPr lang="nl-NL"/>
          </a:p>
        </p:txBody>
      </p:sp>
    </p:spTree>
    <p:extLst>
      <p:ext uri="{BB962C8B-B14F-4D97-AF65-F5344CB8AC3E}">
        <p14:creationId xmlns:p14="http://schemas.microsoft.com/office/powerpoint/2010/main" val="2800345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Here we tested</a:t>
            </a:r>
            <a:r>
              <a:rPr lang="en-US" baseline="0" dirty="0"/>
              <a:t> reconstruction of a full surface from a small number of outlines using FASTSURF. FASTSURF was developed for hippocampal segmentation in the context of dementia and radiotherapy treatment planning. Here we tested it for segmenting caudate nucleus, thalamus and putamen in MS cases. </a:t>
            </a:r>
            <a:endParaRPr lang="en-US"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52</a:t>
            </a:fld>
            <a:endParaRPr lang="nl-NL"/>
          </a:p>
        </p:txBody>
      </p:sp>
    </p:spTree>
    <p:extLst>
      <p:ext uri="{BB962C8B-B14F-4D97-AF65-F5344CB8AC3E}">
        <p14:creationId xmlns:p14="http://schemas.microsoft.com/office/powerpoint/2010/main" val="5173329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this talk I will highlight two ways of going about this. One concerns collaborative research environments, which exist in varying shapes and forms, but all of them enabled by the developments in computing power and connection speeds over the past decade or so. The second is crowd-sourcing.</a:t>
            </a:r>
          </a:p>
        </p:txBody>
      </p:sp>
      <p:sp>
        <p:nvSpPr>
          <p:cNvPr id="4" name="Slide Number Placeholder 3"/>
          <p:cNvSpPr>
            <a:spLocks noGrp="1"/>
          </p:cNvSpPr>
          <p:nvPr>
            <p:ph type="sldNum" sz="quarter" idx="5"/>
          </p:nvPr>
        </p:nvSpPr>
        <p:spPr/>
        <p:txBody>
          <a:bodyPr/>
          <a:lstStyle/>
          <a:p>
            <a:fld id="{BE8A1BD9-1485-432A-A1B9-E1F7C6F58217}" type="slidenum">
              <a:rPr lang="nl-NL" smtClean="0"/>
              <a:t>53</a:t>
            </a:fld>
            <a:endParaRPr lang="nl-NL"/>
          </a:p>
        </p:txBody>
      </p:sp>
    </p:spTree>
    <p:extLst>
      <p:ext uri="{BB962C8B-B14F-4D97-AF65-F5344CB8AC3E}">
        <p14:creationId xmlns:p14="http://schemas.microsoft.com/office/powerpoint/2010/main" val="28496583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BACKUP INFO</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DBCF31-FD3E-48C7-A50A-850B5EBE7EAA}"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3149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Facial features can be reconstructed. That would look like this. To improve degree of</a:t>
            </a:r>
            <a:r>
              <a:rPr lang="en-US" baseline="0" dirty="0"/>
              <a:t> anonymization, face can be removed. There are even 3 freely available software packages for this. So problem solved, right?</a:t>
            </a:r>
            <a:endParaRPr lang="en-US"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5</a:t>
            </a:fld>
            <a:endParaRPr lang="nl-NL"/>
          </a:p>
        </p:txBody>
      </p:sp>
    </p:spTree>
    <p:extLst>
      <p:ext uri="{BB962C8B-B14F-4D97-AF65-F5344CB8AC3E}">
        <p14:creationId xmlns:p14="http://schemas.microsoft.com/office/powerpoint/2010/main" val="1307286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aseline="0" dirty="0"/>
              <a:t>What about subsequent analysis? Here we compared results on native images with those obtained on images after removal of facial features, using 3 different face removal methods. First we tested if FFR worked in 3 different datasets: ADNI, MS and GBM.</a:t>
            </a:r>
            <a:endParaRPr lang="en-US"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6</a:t>
            </a:fld>
            <a:endParaRPr lang="nl-NL"/>
          </a:p>
        </p:txBody>
      </p:sp>
    </p:spTree>
    <p:extLst>
      <p:ext uri="{BB962C8B-B14F-4D97-AF65-F5344CB8AC3E}">
        <p14:creationId xmlns:p14="http://schemas.microsoft.com/office/powerpoint/2010/main" val="754164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Facial features can be reconstructed. To improve degree of</a:t>
            </a:r>
            <a:r>
              <a:rPr lang="en-US" baseline="0" dirty="0"/>
              <a:t> anonymization, face can be removed. What about subsequent analysis? Here we compared results on native images with those obtained on images after removal of facial features, using 3 different face removal methods. Next we investigated volumetric agreement. For MS lesions, relatively good (ICC&gt;0.98). For brain volumes, worse: for NBV, all ICC&lt;0.9. For BV better, ICC&gt;0.93.</a:t>
            </a:r>
            <a:endParaRPr lang="en-US"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7</a:t>
            </a:fld>
            <a:endParaRPr lang="nl-NL"/>
          </a:p>
        </p:txBody>
      </p:sp>
    </p:spTree>
    <p:extLst>
      <p:ext uri="{BB962C8B-B14F-4D97-AF65-F5344CB8AC3E}">
        <p14:creationId xmlns:p14="http://schemas.microsoft.com/office/powerpoint/2010/main" val="1338371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Facial features can be reconstructed. To improve degree of</a:t>
            </a:r>
            <a:r>
              <a:rPr lang="en-US" baseline="0" dirty="0"/>
              <a:t> anonymization, face can be removed. What about subsequent analysis? Here we compared results on native images with those obtained on images after removal of facial features, using 3 different face removal methods. Next we investigated volumetric agreement. For MS lesions, relatively good (ICC&gt;0.98). For brain volumes, worse: for NBV, all ICC&lt;0.9. For BV better, ICC&gt;0.93.</a:t>
            </a:r>
            <a:endParaRPr lang="en-US"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8</a:t>
            </a:fld>
            <a:endParaRPr lang="nl-NL"/>
          </a:p>
        </p:txBody>
      </p:sp>
    </p:spTree>
    <p:extLst>
      <p:ext uri="{BB962C8B-B14F-4D97-AF65-F5344CB8AC3E}">
        <p14:creationId xmlns:p14="http://schemas.microsoft.com/office/powerpoint/2010/main" val="234311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Facial features can be reconstructed. To improve degree of</a:t>
            </a:r>
            <a:r>
              <a:rPr lang="en-US" baseline="0" dirty="0"/>
              <a:t> anonymization. What about subsequent analysis? Here we compared results on native images with those obtained on images after removal of facial features, using 3 different face removal methods. </a:t>
            </a:r>
            <a:endParaRPr lang="en-US"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9</a:t>
            </a:fld>
            <a:endParaRPr lang="nl-NL"/>
          </a:p>
        </p:txBody>
      </p:sp>
    </p:spTree>
    <p:extLst>
      <p:ext uri="{BB962C8B-B14F-4D97-AF65-F5344CB8AC3E}">
        <p14:creationId xmlns:p14="http://schemas.microsoft.com/office/powerpoint/2010/main" val="1837054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the previous talk, dr. Rocca discussed the developments in MS data sharing. Now how do we make the best use of these data? You heard about the preparations that go into getting data out there. How do we proceed? How can data be used, and by whom, to achieve the biggest impact on MS research?</a:t>
            </a:r>
          </a:p>
        </p:txBody>
      </p:sp>
      <p:sp>
        <p:nvSpPr>
          <p:cNvPr id="4" name="Slide Number Placeholder 3"/>
          <p:cNvSpPr>
            <a:spLocks noGrp="1"/>
          </p:cNvSpPr>
          <p:nvPr>
            <p:ph type="sldNum" sz="quarter" idx="5"/>
          </p:nvPr>
        </p:nvSpPr>
        <p:spPr/>
        <p:txBody>
          <a:bodyPr/>
          <a:lstStyle/>
          <a:p>
            <a:fld id="{BE8A1BD9-1485-432A-A1B9-E1F7C6F58217}" type="slidenum">
              <a:rPr lang="nl-NL" smtClean="0"/>
              <a:t>10</a:t>
            </a:fld>
            <a:endParaRPr lang="nl-NL"/>
          </a:p>
        </p:txBody>
      </p:sp>
    </p:spTree>
    <p:extLst>
      <p:ext uri="{BB962C8B-B14F-4D97-AF65-F5344CB8AC3E}">
        <p14:creationId xmlns:p14="http://schemas.microsoft.com/office/powerpoint/2010/main" val="36470799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pagina - onderwijs">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591863"/>
            <a:ext cx="12192000" cy="2825262"/>
          </a:xfrm>
          <a:prstGeom prst="rect">
            <a:avLst/>
          </a:prstGeom>
          <a:solidFill>
            <a:srgbClr val="00A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733797"/>
            <a:ext cx="10776857" cy="951010"/>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767941"/>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je naam</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4" name="Tekstvak 3"/>
          <p:cNvSpPr txBox="1"/>
          <p:nvPr userDrawn="1"/>
        </p:nvSpPr>
        <p:spPr>
          <a:xfrm>
            <a:off x="4312762" y="992580"/>
            <a:ext cx="3563547" cy="461665"/>
          </a:xfrm>
          <a:prstGeom prst="rect">
            <a:avLst/>
          </a:prstGeom>
          <a:noFill/>
        </p:spPr>
        <p:txBody>
          <a:bodyPr wrap="square" rtlCol="0">
            <a:spAutoFit/>
          </a:bodyPr>
          <a:lstStyle/>
          <a:p>
            <a:pPr algn="ctr"/>
            <a:r>
              <a:rPr lang="nl-NL" sz="2400" dirty="0">
                <a:solidFill>
                  <a:schemeClr val="bg1"/>
                </a:solidFill>
              </a:rPr>
              <a:t>MS Center Amsterdam</a:t>
            </a:r>
          </a:p>
        </p:txBody>
      </p:sp>
      <p:sp>
        <p:nvSpPr>
          <p:cNvPr id="13"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8077200" y="6405500"/>
            <a:ext cx="4114800" cy="365125"/>
          </a:xfrm>
          <a:prstGeom prst="rect">
            <a:avLst/>
          </a:prstGeom>
        </p:spPr>
        <p:txBody>
          <a:bodyPr/>
          <a:lstStyle/>
          <a:p>
            <a:pPr algn="ctr"/>
            <a:r>
              <a:rPr lang="nl-NL" b="1" dirty="0">
                <a:solidFill>
                  <a:srgbClr val="003741"/>
                </a:solidFill>
              </a:rPr>
              <a:t>MS Centrum Amsterdam</a:t>
            </a:r>
          </a:p>
        </p:txBody>
      </p:sp>
      <p:sp>
        <p:nvSpPr>
          <p:cNvPr id="12"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r>
              <a:rPr lang="nl-NL"/>
              <a:t>Klik op het pictogram als u een afbeelding wilt toevoegen</a:t>
            </a:r>
            <a:endParaRPr lang="nl-NL" dirty="0"/>
          </a:p>
        </p:txBody>
      </p:sp>
      <p:pic>
        <p:nvPicPr>
          <p:cNvPr id="5" name="Afbeelding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95639" y="302370"/>
            <a:ext cx="2797791" cy="504268"/>
          </a:xfrm>
          <a:prstGeom prst="rect">
            <a:avLst/>
          </a:prstGeom>
        </p:spPr>
      </p:pic>
    </p:spTree>
    <p:extLst>
      <p:ext uri="{BB962C8B-B14F-4D97-AF65-F5344CB8AC3E}">
        <p14:creationId xmlns:p14="http://schemas.microsoft.com/office/powerpoint/2010/main" val="31142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en beeld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
        <p:nvSpPr>
          <p:cNvPr id="7"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8077200" y="6405500"/>
            <a:ext cx="4114800" cy="365125"/>
          </a:xfrm>
          <a:prstGeom prst="rect">
            <a:avLst/>
          </a:prstGeom>
        </p:spPr>
        <p:txBody>
          <a:bodyPr/>
          <a:lstStyle/>
          <a:p>
            <a:pPr algn="ctr"/>
            <a:r>
              <a:rPr lang="nl-NL" b="1" dirty="0">
                <a:solidFill>
                  <a:srgbClr val="003741"/>
                </a:solidFill>
              </a:rPr>
              <a:t>MS Center Amsterdam</a:t>
            </a:r>
          </a:p>
        </p:txBody>
      </p:sp>
    </p:spTree>
    <p:extLst>
      <p:ext uri="{BB962C8B-B14F-4D97-AF65-F5344CB8AC3E}">
        <p14:creationId xmlns:p14="http://schemas.microsoft.com/office/powerpoint/2010/main" val="33887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BDDD695A-1081-46FE-92DA-DE89DD3F4C0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4" name="Tijdelijke aanduiding voor afbeelding 14">
            <a:extLst>
              <a:ext uri="{FF2B5EF4-FFF2-40B4-BE49-F238E27FC236}">
                <a16:creationId xmlns:a16="http://schemas.microsoft.com/office/drawing/2014/main" id="{DA58A6F3-534A-40A0-83C6-89CBA2926159}"/>
              </a:ext>
            </a:extLst>
          </p:cNvPr>
          <p:cNvSpPr>
            <a:spLocks noGrp="1"/>
          </p:cNvSpPr>
          <p:nvPr>
            <p:ph type="pic" sz="quarter" idx="10"/>
          </p:nvPr>
        </p:nvSpPr>
        <p:spPr>
          <a:xfrm>
            <a:off x="0" y="892629"/>
            <a:ext cx="12192000" cy="5965370"/>
          </a:xfrm>
          <a:prstGeom prst="rect">
            <a:avLst/>
          </a:prstGeom>
          <a:blipFill>
            <a:blip r:embed="rId3"/>
            <a:stretch>
              <a:fillRect/>
            </a:stretch>
          </a:blipFill>
        </p:spPr>
        <p:txBody>
          <a:bodyPr/>
          <a:lstStyle>
            <a:lvl1pPr marL="0" indent="0">
              <a:buNone/>
              <a:defRPr>
                <a:noFill/>
              </a:defRPr>
            </a:lvl1pPr>
          </a:lstStyle>
          <a:p>
            <a:r>
              <a:rPr lang="nl-NL"/>
              <a:t>Klik op het pictogram als u een afbeelding wilt toevoegen</a:t>
            </a:r>
            <a:endParaRPr lang="nl-NL" dirty="0"/>
          </a:p>
        </p:txBody>
      </p:sp>
      <p:sp>
        <p:nvSpPr>
          <p:cNvPr id="5"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8077200" y="6416386"/>
            <a:ext cx="4114800" cy="365125"/>
          </a:xfrm>
          <a:prstGeom prst="rect">
            <a:avLst/>
          </a:prstGeom>
        </p:spPr>
        <p:txBody>
          <a:bodyPr/>
          <a:lstStyle/>
          <a:p>
            <a:pPr algn="ctr"/>
            <a:r>
              <a:rPr lang="nl-NL" b="1" dirty="0">
                <a:solidFill>
                  <a:srgbClr val="003741"/>
                </a:solidFill>
              </a:rPr>
              <a:t>MS Center Amsterdam</a:t>
            </a:r>
          </a:p>
        </p:txBody>
      </p:sp>
      <p:pic>
        <p:nvPicPr>
          <p:cNvPr id="6" name="Afbeelding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95639" y="302370"/>
            <a:ext cx="2797791" cy="504268"/>
          </a:xfrm>
          <a:prstGeom prst="rect">
            <a:avLst/>
          </a:prstGeom>
        </p:spPr>
      </p:pic>
    </p:spTree>
    <p:extLst>
      <p:ext uri="{BB962C8B-B14F-4D97-AF65-F5344CB8AC3E}">
        <p14:creationId xmlns:p14="http://schemas.microsoft.com/office/powerpoint/2010/main" val="267304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1AB5A386-AE3E-486F-92A9-87B59462CB4E}" type="datetimeFigureOut">
              <a:rPr lang="de-DE" smtClean="0"/>
              <a:t>10.09.2019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4626B34-03C5-4F91-B3D1-E30FBD543DF1}" type="slidenum">
              <a:rPr lang="de-DE" smtClean="0"/>
              <a:t>‹#›</a:t>
            </a:fld>
            <a:endParaRPr lang="de-DE"/>
          </a:p>
        </p:txBody>
      </p:sp>
    </p:spTree>
    <p:extLst>
      <p:ext uri="{BB962C8B-B14F-4D97-AF65-F5344CB8AC3E}">
        <p14:creationId xmlns:p14="http://schemas.microsoft.com/office/powerpoint/2010/main" val="134569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AB5A386-AE3E-486F-92A9-87B59462CB4E}" type="datetimeFigureOut">
              <a:rPr lang="de-DE" smtClean="0"/>
              <a:t>10.09.2019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4626B34-03C5-4F91-B3D1-E30FBD543DF1}" type="slidenum">
              <a:rPr lang="de-DE" smtClean="0"/>
              <a:t>‹#›</a:t>
            </a:fld>
            <a:endParaRPr lang="de-DE"/>
          </a:p>
        </p:txBody>
      </p:sp>
    </p:spTree>
    <p:extLst>
      <p:ext uri="{BB962C8B-B14F-4D97-AF65-F5344CB8AC3E}">
        <p14:creationId xmlns:p14="http://schemas.microsoft.com/office/powerpoint/2010/main" val="3791859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1AB5A386-AE3E-486F-92A9-87B59462CB4E}" type="datetimeFigureOut">
              <a:rPr lang="de-DE" smtClean="0"/>
              <a:t>10.09.2019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4626B34-03C5-4F91-B3D1-E30FBD543DF1}" type="slidenum">
              <a:rPr lang="de-DE" smtClean="0"/>
              <a:t>‹#›</a:t>
            </a:fld>
            <a:endParaRPr lang="de-DE"/>
          </a:p>
        </p:txBody>
      </p:sp>
    </p:spTree>
    <p:extLst>
      <p:ext uri="{BB962C8B-B14F-4D97-AF65-F5344CB8AC3E}">
        <p14:creationId xmlns:p14="http://schemas.microsoft.com/office/powerpoint/2010/main" val="1308515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1AB5A386-AE3E-486F-92A9-87B59462CB4E}" type="datetimeFigureOut">
              <a:rPr lang="de-DE" smtClean="0"/>
              <a:t>10.09.2019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4626B34-03C5-4F91-B3D1-E30FBD543DF1}" type="slidenum">
              <a:rPr lang="de-DE" smtClean="0"/>
              <a:t>‹#›</a:t>
            </a:fld>
            <a:endParaRPr lang="de-DE"/>
          </a:p>
        </p:txBody>
      </p:sp>
    </p:spTree>
    <p:extLst>
      <p:ext uri="{BB962C8B-B14F-4D97-AF65-F5344CB8AC3E}">
        <p14:creationId xmlns:p14="http://schemas.microsoft.com/office/powerpoint/2010/main" val="2397192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1AB5A386-AE3E-486F-92A9-87B59462CB4E}" type="datetimeFigureOut">
              <a:rPr lang="de-DE" smtClean="0"/>
              <a:t>10.09.2019</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24626B34-03C5-4F91-B3D1-E30FBD543DF1}" type="slidenum">
              <a:rPr lang="de-DE" smtClean="0"/>
              <a:t>‹#›</a:t>
            </a:fld>
            <a:endParaRPr lang="de-DE"/>
          </a:p>
        </p:txBody>
      </p:sp>
    </p:spTree>
    <p:extLst>
      <p:ext uri="{BB962C8B-B14F-4D97-AF65-F5344CB8AC3E}">
        <p14:creationId xmlns:p14="http://schemas.microsoft.com/office/powerpoint/2010/main" val="547487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1AB5A386-AE3E-486F-92A9-87B59462CB4E}" type="datetimeFigureOut">
              <a:rPr lang="de-DE" smtClean="0"/>
              <a:t>10.09.2019</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24626B34-03C5-4F91-B3D1-E30FBD543DF1}" type="slidenum">
              <a:rPr lang="de-DE" smtClean="0"/>
              <a:t>‹#›</a:t>
            </a:fld>
            <a:endParaRPr lang="de-DE"/>
          </a:p>
        </p:txBody>
      </p:sp>
    </p:spTree>
    <p:extLst>
      <p:ext uri="{BB962C8B-B14F-4D97-AF65-F5344CB8AC3E}">
        <p14:creationId xmlns:p14="http://schemas.microsoft.com/office/powerpoint/2010/main" val="99543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AB5A386-AE3E-486F-92A9-87B59462CB4E}" type="datetimeFigureOut">
              <a:rPr lang="de-DE" smtClean="0"/>
              <a:t>10.09.2019</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24626B34-03C5-4F91-B3D1-E30FBD543DF1}" type="slidenum">
              <a:rPr lang="de-DE" smtClean="0"/>
              <a:t>‹#›</a:t>
            </a:fld>
            <a:endParaRPr lang="de-DE"/>
          </a:p>
        </p:txBody>
      </p:sp>
    </p:spTree>
    <p:extLst>
      <p:ext uri="{BB962C8B-B14F-4D97-AF65-F5344CB8AC3E}">
        <p14:creationId xmlns:p14="http://schemas.microsoft.com/office/powerpoint/2010/main" val="3205100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1AB5A386-AE3E-486F-92A9-87B59462CB4E}" type="datetimeFigureOut">
              <a:rPr lang="de-DE" smtClean="0"/>
              <a:t>10.09.2019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4626B34-03C5-4F91-B3D1-E30FBD543DF1}" type="slidenum">
              <a:rPr lang="de-DE" smtClean="0"/>
              <a:t>‹#›</a:t>
            </a:fld>
            <a:endParaRPr lang="de-DE"/>
          </a:p>
        </p:txBody>
      </p:sp>
    </p:spTree>
    <p:extLst>
      <p:ext uri="{BB962C8B-B14F-4D97-AF65-F5344CB8AC3E}">
        <p14:creationId xmlns:p14="http://schemas.microsoft.com/office/powerpoint/2010/main" val="2283087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ee kolommen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baseline="0">
                <a:solidFill>
                  <a:srgbClr val="00AAF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buClr>
                <a:srgbClr val="00AAF0"/>
              </a:buClr>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8077200" y="6405500"/>
            <a:ext cx="4114800" cy="365125"/>
          </a:xfrm>
          <a:prstGeom prst="rect">
            <a:avLst/>
          </a:prstGeom>
        </p:spPr>
        <p:txBody>
          <a:bodyPr/>
          <a:lstStyle/>
          <a:p>
            <a:pPr algn="ctr"/>
            <a:r>
              <a:rPr lang="nl-NL" b="1" dirty="0">
                <a:solidFill>
                  <a:srgbClr val="003741"/>
                </a:solidFill>
              </a:rPr>
              <a:t>MS Center Amsterdam</a:t>
            </a:r>
          </a:p>
        </p:txBody>
      </p:sp>
    </p:spTree>
    <p:extLst>
      <p:ext uri="{BB962C8B-B14F-4D97-AF65-F5344CB8AC3E}">
        <p14:creationId xmlns:p14="http://schemas.microsoft.com/office/powerpoint/2010/main" val="223665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1AB5A386-AE3E-486F-92A9-87B59462CB4E}" type="datetimeFigureOut">
              <a:rPr lang="de-DE" smtClean="0"/>
              <a:t>10.09.2019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4626B34-03C5-4F91-B3D1-E30FBD543DF1}" type="slidenum">
              <a:rPr lang="de-DE" smtClean="0"/>
              <a:t>‹#›</a:t>
            </a:fld>
            <a:endParaRPr lang="de-DE"/>
          </a:p>
        </p:txBody>
      </p:sp>
    </p:spTree>
    <p:extLst>
      <p:ext uri="{BB962C8B-B14F-4D97-AF65-F5344CB8AC3E}">
        <p14:creationId xmlns:p14="http://schemas.microsoft.com/office/powerpoint/2010/main" val="59681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AB5A386-AE3E-486F-92A9-87B59462CB4E}" type="datetimeFigureOut">
              <a:rPr lang="de-DE" smtClean="0"/>
              <a:t>10.09.2019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4626B34-03C5-4F91-B3D1-E30FBD543DF1}" type="slidenum">
              <a:rPr lang="de-DE" smtClean="0"/>
              <a:t>‹#›</a:t>
            </a:fld>
            <a:endParaRPr lang="de-DE"/>
          </a:p>
        </p:txBody>
      </p:sp>
    </p:spTree>
    <p:extLst>
      <p:ext uri="{BB962C8B-B14F-4D97-AF65-F5344CB8AC3E}">
        <p14:creationId xmlns:p14="http://schemas.microsoft.com/office/powerpoint/2010/main" val="2731465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AB5A386-AE3E-486F-92A9-87B59462CB4E}" type="datetimeFigureOut">
              <a:rPr lang="de-DE" smtClean="0"/>
              <a:t>10.09.2019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4626B34-03C5-4F91-B3D1-E30FBD543DF1}" type="slidenum">
              <a:rPr lang="de-DE" smtClean="0"/>
              <a:t>‹#›</a:t>
            </a:fld>
            <a:endParaRPr lang="de-DE"/>
          </a:p>
        </p:txBody>
      </p:sp>
    </p:spTree>
    <p:extLst>
      <p:ext uri="{BB962C8B-B14F-4D97-AF65-F5344CB8AC3E}">
        <p14:creationId xmlns:p14="http://schemas.microsoft.com/office/powerpoint/2010/main" val="260002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4"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8077200" y="6405500"/>
            <a:ext cx="4114800" cy="365125"/>
          </a:xfrm>
          <a:prstGeom prst="rect">
            <a:avLst/>
          </a:prstGeom>
        </p:spPr>
        <p:txBody>
          <a:bodyPr/>
          <a:lstStyle/>
          <a:p>
            <a:pPr algn="ctr"/>
            <a:r>
              <a:rPr lang="nl-NL" b="1" dirty="0">
                <a:solidFill>
                  <a:srgbClr val="003741"/>
                </a:solidFill>
              </a:rPr>
              <a:t>MS Center Amsterdam</a:t>
            </a:r>
          </a:p>
        </p:txBody>
      </p:sp>
    </p:spTree>
    <p:extLst>
      <p:ext uri="{BB962C8B-B14F-4D97-AF65-F5344CB8AC3E}">
        <p14:creationId xmlns:p14="http://schemas.microsoft.com/office/powerpoint/2010/main" val="170722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en kolom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baseline="0">
                <a:solidFill>
                  <a:srgbClr val="00AAF0"/>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buClr>
                <a:srgbClr val="00AAF0"/>
              </a:buClr>
              <a:defRPr sz="2300"/>
            </a:lvl1pPr>
            <a:lvl2pPr>
              <a:defRPr sz="2300"/>
            </a:lvl2pPr>
            <a:lvl3pPr>
              <a:defRPr sz="2300"/>
            </a:lvl3pPr>
            <a:lvl4pPr>
              <a:defRPr sz="2300"/>
            </a:lvl4pPr>
            <a:lvl5pPr>
              <a:defRPr sz="2300"/>
            </a:lvl5pPr>
          </a:lstStyle>
          <a:p>
            <a:pPr lvl="0"/>
            <a:r>
              <a:rPr lang="nl-NL" dirty="0"/>
              <a:t>Hier een puntenlijst</a:t>
            </a:r>
          </a:p>
        </p:txBody>
      </p:sp>
      <p:sp>
        <p:nvSpPr>
          <p:cNvPr id="7"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8077200" y="6405500"/>
            <a:ext cx="4114800" cy="365125"/>
          </a:xfrm>
          <a:prstGeom prst="rect">
            <a:avLst/>
          </a:prstGeom>
        </p:spPr>
        <p:txBody>
          <a:bodyPr/>
          <a:lstStyle/>
          <a:p>
            <a:pPr algn="ctr"/>
            <a:r>
              <a:rPr lang="nl-NL" b="1" dirty="0">
                <a:solidFill>
                  <a:srgbClr val="003741"/>
                </a:solidFill>
              </a:rPr>
              <a:t>MS Center Amsterdam</a:t>
            </a:r>
          </a:p>
        </p:txBody>
      </p:sp>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4944" y="323573"/>
            <a:ext cx="1876425" cy="443865"/>
          </a:xfrm>
          <a:prstGeom prst="rect">
            <a:avLst/>
          </a:prstGeom>
        </p:spPr>
      </p:pic>
    </p:spTree>
    <p:extLst>
      <p:ext uri="{BB962C8B-B14F-4D97-AF65-F5344CB8AC3E}">
        <p14:creationId xmlns:p14="http://schemas.microsoft.com/office/powerpoint/2010/main" val="244265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en beeld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baseline="0">
                <a:solidFill>
                  <a:srgbClr val="00AAF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
        <p:nvSpPr>
          <p:cNvPr id="8"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8077200" y="6405500"/>
            <a:ext cx="4114800" cy="365125"/>
          </a:xfrm>
          <a:prstGeom prst="rect">
            <a:avLst/>
          </a:prstGeom>
        </p:spPr>
        <p:txBody>
          <a:bodyPr/>
          <a:lstStyle/>
          <a:p>
            <a:pPr algn="ctr"/>
            <a:r>
              <a:rPr lang="nl-NL" b="1" dirty="0">
                <a:solidFill>
                  <a:srgbClr val="003741"/>
                </a:solidFill>
              </a:rPr>
              <a:t>MS Center Amsterdam</a:t>
            </a:r>
          </a:p>
        </p:txBody>
      </p:sp>
    </p:spTree>
    <p:extLst>
      <p:ext uri="{BB962C8B-B14F-4D97-AF65-F5344CB8AC3E}">
        <p14:creationId xmlns:p14="http://schemas.microsoft.com/office/powerpoint/2010/main" val="358136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and kleurvlak - onderwijs">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A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1"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8077200" y="6405500"/>
            <a:ext cx="4114800" cy="365125"/>
          </a:xfrm>
          <a:prstGeom prst="rect">
            <a:avLst/>
          </a:prstGeom>
        </p:spPr>
        <p:txBody>
          <a:bodyPr/>
          <a:lstStyle/>
          <a:p>
            <a:pPr algn="ctr"/>
            <a:r>
              <a:rPr lang="nl-NL" b="1" dirty="0">
                <a:solidFill>
                  <a:srgbClr val="003741"/>
                </a:solidFill>
              </a:rPr>
              <a:t>MS Center Amsterdam</a:t>
            </a:r>
          </a:p>
        </p:txBody>
      </p:sp>
    </p:spTree>
    <p:extLst>
      <p:ext uri="{BB962C8B-B14F-4D97-AF65-F5344CB8AC3E}">
        <p14:creationId xmlns:p14="http://schemas.microsoft.com/office/powerpoint/2010/main" val="107334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gend kleurvlak - onderwij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A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
        <p:nvSpPr>
          <p:cNvPr id="12"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8077200" y="6405500"/>
            <a:ext cx="4114800" cy="365125"/>
          </a:xfrm>
          <a:prstGeom prst="rect">
            <a:avLst/>
          </a:prstGeom>
        </p:spPr>
        <p:txBody>
          <a:bodyPr/>
          <a:lstStyle/>
          <a:p>
            <a:pPr algn="ctr"/>
            <a:r>
              <a:rPr lang="nl-NL" b="1" dirty="0">
                <a:solidFill>
                  <a:srgbClr val="003741"/>
                </a:solidFill>
              </a:rPr>
              <a:t>MS Center Amsterdam</a:t>
            </a:r>
          </a:p>
        </p:txBody>
      </p:sp>
    </p:spTree>
    <p:extLst>
      <p:ext uri="{BB962C8B-B14F-4D97-AF65-F5344CB8AC3E}">
        <p14:creationId xmlns:p14="http://schemas.microsoft.com/office/powerpoint/2010/main" val="99139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ee kolommen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buClr>
                <a:srgbClr val="00AAF0"/>
              </a:buClr>
              <a:defRPr sz="2300"/>
            </a:lvl1pPr>
            <a:lvl2pPr>
              <a:defRPr sz="2300"/>
            </a:lvl2pPr>
            <a:lvl3pPr>
              <a:defRPr sz="2300"/>
            </a:lvl3pPr>
            <a:lvl4pPr>
              <a:defRPr sz="2300"/>
            </a:lvl4pPr>
            <a:lvl5pPr>
              <a:defRPr sz="2300"/>
            </a:lvl5pPr>
          </a:lstStyle>
          <a:p>
            <a:pPr lvl="0"/>
            <a:r>
              <a:rPr lang="nl-NL" dirty="0"/>
              <a:t>Hier een puntenlijst</a:t>
            </a:r>
          </a:p>
        </p:txBody>
      </p:sp>
      <p:sp>
        <p:nvSpPr>
          <p:cNvPr id="7"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8077200" y="6405500"/>
            <a:ext cx="4114800" cy="365125"/>
          </a:xfrm>
          <a:prstGeom prst="rect">
            <a:avLst/>
          </a:prstGeom>
        </p:spPr>
        <p:txBody>
          <a:bodyPr/>
          <a:lstStyle/>
          <a:p>
            <a:pPr algn="ctr"/>
            <a:r>
              <a:rPr lang="nl-NL" b="1" dirty="0">
                <a:solidFill>
                  <a:srgbClr val="003741"/>
                </a:solidFill>
              </a:rPr>
              <a:t>MS Center Amsterdam</a:t>
            </a:r>
          </a:p>
        </p:txBody>
      </p:sp>
    </p:spTree>
    <p:extLst>
      <p:ext uri="{BB962C8B-B14F-4D97-AF65-F5344CB8AC3E}">
        <p14:creationId xmlns:p14="http://schemas.microsoft.com/office/powerpoint/2010/main" val="53029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en kolom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buClr>
                <a:srgbClr val="00AAF0"/>
              </a:buClr>
              <a:defRPr sz="2300"/>
            </a:lvl1pPr>
            <a:lvl2pPr>
              <a:defRPr sz="2300"/>
            </a:lvl2pPr>
            <a:lvl3pPr>
              <a:defRPr sz="2300"/>
            </a:lvl3pPr>
            <a:lvl4pPr>
              <a:defRPr sz="2300"/>
            </a:lvl4pPr>
            <a:lvl5pPr>
              <a:defRPr sz="2300"/>
            </a:lvl5pPr>
          </a:lstStyle>
          <a:p>
            <a:pPr lvl="0"/>
            <a:r>
              <a:rPr lang="nl-NL" dirty="0"/>
              <a:t>Hier een puntenlijst</a:t>
            </a:r>
          </a:p>
        </p:txBody>
      </p:sp>
      <p:sp>
        <p:nvSpPr>
          <p:cNvPr id="5"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8077200" y="6405500"/>
            <a:ext cx="4114800" cy="365125"/>
          </a:xfrm>
          <a:prstGeom prst="rect">
            <a:avLst/>
          </a:prstGeom>
        </p:spPr>
        <p:txBody>
          <a:bodyPr/>
          <a:lstStyle/>
          <a:p>
            <a:pPr algn="ctr"/>
            <a:r>
              <a:rPr lang="nl-NL" b="1" dirty="0">
                <a:solidFill>
                  <a:srgbClr val="003741"/>
                </a:solidFill>
              </a:rPr>
              <a:t>MS Center Amsterdam</a:t>
            </a:r>
          </a:p>
        </p:txBody>
      </p:sp>
    </p:spTree>
    <p:extLst>
      <p:ext uri="{BB962C8B-B14F-4D97-AF65-F5344CB8AC3E}">
        <p14:creationId xmlns:p14="http://schemas.microsoft.com/office/powerpoint/2010/main" val="297549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CCC1A1E-656A-4AF0-AA4A-4C5B0A9CBB55}"/>
              </a:ext>
            </a:extLst>
          </p:cNvPr>
          <p:cNvSpPr/>
          <p:nvPr userDrawn="1"/>
        </p:nvSpPr>
        <p:spPr>
          <a:xfrm>
            <a:off x="1" y="6271260"/>
            <a:ext cx="12192000" cy="586740"/>
          </a:xfrm>
          <a:prstGeom prst="rect">
            <a:avLst/>
          </a:prstGeom>
          <a:solidFill>
            <a:srgbClr val="00AA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a:extLst>
              <a:ext uri="{FF2B5EF4-FFF2-40B4-BE49-F238E27FC236}">
                <a16:creationId xmlns:a16="http://schemas.microsoft.com/office/drawing/2014/main" id="{F05E57A9-EF42-41CC-A2FF-69FC444635B3}"/>
              </a:ext>
            </a:extLst>
          </p:cNvPr>
          <p:cNvSpPr>
            <a:spLocks noGrp="1"/>
          </p:cNvSpPr>
          <p:nvPr>
            <p:ph type="title"/>
          </p:nvPr>
        </p:nvSpPr>
        <p:spPr>
          <a:xfrm>
            <a:off x="673100" y="1100092"/>
            <a:ext cx="10515600" cy="1325563"/>
          </a:xfrm>
          <a:prstGeom prst="rect">
            <a:avLst/>
          </a:prstGeom>
        </p:spPr>
        <p:txBody>
          <a:bodyPr vert="horz" lIns="91440" tIns="45720" rIns="91440" bIns="45720" rtlCol="0" anchor="ctr">
            <a:normAutofit/>
          </a:bodyPr>
          <a:lstStyle/>
          <a:p>
            <a:r>
              <a:rPr lang="nl-NL" dirty="0"/>
              <a:t>Hier de titel</a:t>
            </a:r>
          </a:p>
        </p:txBody>
      </p:sp>
      <p:pic>
        <p:nvPicPr>
          <p:cNvPr id="8" name="Afbeelding 7">
            <a:extLst>
              <a:ext uri="{FF2B5EF4-FFF2-40B4-BE49-F238E27FC236}">
                <a16:creationId xmlns:a16="http://schemas.microsoft.com/office/drawing/2014/main" id="{1A6CEDF9-8401-43A2-A4AB-0E7332B8A3EF}"/>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5848413" y="0"/>
            <a:ext cx="495173" cy="1011192"/>
          </a:xfrm>
          <a:prstGeom prst="rect">
            <a:avLst/>
          </a:prstGeom>
        </p:spPr>
      </p:pic>
      <p:sp>
        <p:nvSpPr>
          <p:cNvPr id="5"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3"/>
          </p:nvPr>
        </p:nvSpPr>
        <p:spPr>
          <a:xfrm>
            <a:off x="8077200" y="6405500"/>
            <a:ext cx="4114800" cy="365125"/>
          </a:xfrm>
          <a:prstGeom prst="rect">
            <a:avLst/>
          </a:prstGeom>
        </p:spPr>
        <p:txBody>
          <a:bodyPr/>
          <a:lstStyle/>
          <a:p>
            <a:pPr algn="ctr"/>
            <a:r>
              <a:rPr lang="nl-NL" b="1" dirty="0">
                <a:solidFill>
                  <a:srgbClr val="003741"/>
                </a:solidFill>
              </a:rPr>
              <a:t>MS Center Amsterdam</a:t>
            </a:r>
          </a:p>
        </p:txBody>
      </p:sp>
    </p:spTree>
    <p:extLst>
      <p:ext uri="{BB962C8B-B14F-4D97-AF65-F5344CB8AC3E}">
        <p14:creationId xmlns:p14="http://schemas.microsoft.com/office/powerpoint/2010/main" val="267064067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94" r:id="rId3"/>
    <p:sldLayoutId id="2147483672" r:id="rId4"/>
    <p:sldLayoutId id="2147483673" r:id="rId5"/>
    <p:sldLayoutId id="2147483674" r:id="rId6"/>
    <p:sldLayoutId id="2147483675" r:id="rId7"/>
    <p:sldLayoutId id="2147483677" r:id="rId8"/>
    <p:sldLayoutId id="2147483678" r:id="rId9"/>
    <p:sldLayoutId id="2147483679" r:id="rId10"/>
    <p:sldLayoutId id="214748365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000" b="1" kern="1200" baseline="0">
          <a:solidFill>
            <a:srgbClr val="00AAF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5A386-AE3E-486F-92A9-87B59462CB4E}" type="datetimeFigureOut">
              <a:rPr lang="de-DE" smtClean="0"/>
              <a:t>10.09.2019</a:t>
            </a:fld>
            <a:endParaRPr lang="de-DE"/>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626B34-03C5-4F91-B3D1-E30FBD543DF1}" type="slidenum">
              <a:rPr lang="de-DE" smtClean="0"/>
              <a:t>‹#›</a:t>
            </a:fld>
            <a:endParaRPr lang="de-DE"/>
          </a:p>
        </p:txBody>
      </p:sp>
    </p:spTree>
    <p:extLst>
      <p:ext uri="{BB962C8B-B14F-4D97-AF65-F5344CB8AC3E}">
        <p14:creationId xmlns:p14="http://schemas.microsoft.com/office/powerpoint/2010/main" val="152644466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spinevirtuallab.org/" TargetMode="External"/><Relationship Id="rId2" Type="http://schemas.openxmlformats.org/officeDocument/2006/relationships/hyperlink" Target="http://openneu.ro/"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9.jp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59.tif"/></Relationships>
</file>

<file path=ppt/slides/_rels/slide52.xml.rels><?xml version="1.0" encoding="UTF-8" standalone="yes"?>
<Relationships xmlns="http://schemas.openxmlformats.org/package/2006/relationships"><Relationship Id="rId3" Type="http://schemas.openxmlformats.org/officeDocument/2006/relationships/image" Target="../media/image60.tif"/><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61.ti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53143" y="1668481"/>
            <a:ext cx="10776857" cy="951010"/>
          </a:xfrm>
        </p:spPr>
        <p:txBody>
          <a:bodyPr>
            <a:noAutofit/>
          </a:bodyPr>
          <a:lstStyle/>
          <a:p>
            <a:pPr algn="ctr"/>
            <a:r>
              <a:rPr lang="en-US" sz="4000" dirty="0"/>
              <a:t>Collaborative research environments and crowd-sourced science in MRI in MS</a:t>
            </a:r>
            <a:endParaRPr lang="nl-NL" sz="4000" dirty="0"/>
          </a:p>
        </p:txBody>
      </p:sp>
      <p:sp>
        <p:nvSpPr>
          <p:cNvPr id="3" name="Ondertitel 2"/>
          <p:cNvSpPr>
            <a:spLocks noGrp="1"/>
          </p:cNvSpPr>
          <p:nvPr>
            <p:ph type="subTitle" idx="1"/>
          </p:nvPr>
        </p:nvSpPr>
        <p:spPr>
          <a:xfrm>
            <a:off x="299135" y="2702625"/>
            <a:ext cx="11517085" cy="653143"/>
          </a:xfrm>
        </p:spPr>
        <p:txBody>
          <a:bodyPr>
            <a:normAutofit fontScale="92500"/>
          </a:bodyPr>
          <a:lstStyle/>
          <a:p>
            <a:r>
              <a:rPr lang="nl-NL" sz="2800" dirty="0"/>
              <a:t>Hugo Vrenken, PhD	</a:t>
            </a:r>
            <a:r>
              <a:rPr lang="nl-NL" sz="3000" dirty="0"/>
              <a:t>Associate professor,</a:t>
            </a:r>
            <a:r>
              <a:rPr lang="nl-NL" sz="2200" dirty="0"/>
              <a:t> dept. Radiology and Nuclear Medicine</a:t>
            </a:r>
            <a:endParaRPr lang="nl-NL" sz="2800" dirty="0"/>
          </a:p>
        </p:txBody>
      </p:sp>
      <p:pic>
        <p:nvPicPr>
          <p:cNvPr id="7" name="Afbeelding 6"/>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339" y="3385472"/>
            <a:ext cx="12206868" cy="3472543"/>
          </a:xfrm>
          <a:prstGeom prst="rect">
            <a:avLst/>
          </a:prstGeom>
        </p:spPr>
      </p:pic>
    </p:spTree>
    <p:extLst>
      <p:ext uri="{BB962C8B-B14F-4D97-AF65-F5344CB8AC3E}">
        <p14:creationId xmlns:p14="http://schemas.microsoft.com/office/powerpoint/2010/main" val="1806216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6A3B-B362-4A07-AF0C-407E2E48ABE7}"/>
              </a:ext>
            </a:extLst>
          </p:cNvPr>
          <p:cNvSpPr>
            <a:spLocks noGrp="1"/>
          </p:cNvSpPr>
          <p:nvPr>
            <p:ph type="title"/>
          </p:nvPr>
        </p:nvSpPr>
        <p:spPr/>
        <p:txBody>
          <a:bodyPr/>
          <a:lstStyle/>
          <a:p>
            <a:r>
              <a:rPr lang="nl-NL" dirty="0"/>
              <a:t>“Big” data ... but how to use it?</a:t>
            </a:r>
          </a:p>
        </p:txBody>
      </p:sp>
      <p:sp>
        <p:nvSpPr>
          <p:cNvPr id="3" name="Content Placeholder 2">
            <a:extLst>
              <a:ext uri="{FF2B5EF4-FFF2-40B4-BE49-F238E27FC236}">
                <a16:creationId xmlns:a16="http://schemas.microsoft.com/office/drawing/2014/main" id="{7A517D56-7AB6-4BF6-AABD-678ADA2F049B}"/>
              </a:ext>
            </a:extLst>
          </p:cNvPr>
          <p:cNvSpPr>
            <a:spLocks noGrp="1"/>
          </p:cNvSpPr>
          <p:nvPr>
            <p:ph sz="half" idx="2"/>
          </p:nvPr>
        </p:nvSpPr>
        <p:spPr/>
        <p:txBody>
          <a:bodyPr/>
          <a:lstStyle/>
          <a:p>
            <a:r>
              <a:rPr lang="nl-NL" dirty="0"/>
              <a:t>Data have to be prepared</a:t>
            </a:r>
          </a:p>
          <a:p>
            <a:pPr lvl="1"/>
            <a:r>
              <a:rPr lang="nl-NL" dirty="0"/>
              <a:t>Collect, accumulate, curate</a:t>
            </a:r>
          </a:p>
          <a:p>
            <a:pPr lvl="1"/>
            <a:r>
              <a:rPr lang="nl-NL" dirty="0"/>
              <a:t>Pre-process</a:t>
            </a:r>
          </a:p>
          <a:p>
            <a:pPr lvl="2"/>
            <a:r>
              <a:rPr lang="nl-NL" dirty="0"/>
              <a:t>Including anonymization / pseudonymization / encoding</a:t>
            </a:r>
          </a:p>
          <a:p>
            <a:endParaRPr lang="nl-NL" dirty="0"/>
          </a:p>
          <a:p>
            <a:r>
              <a:rPr lang="nl-NL" dirty="0"/>
              <a:t>Data have to be used</a:t>
            </a:r>
          </a:p>
          <a:p>
            <a:pPr lvl="1"/>
            <a:r>
              <a:rPr lang="nl-NL" dirty="0"/>
              <a:t>By other researchers</a:t>
            </a:r>
          </a:p>
          <a:p>
            <a:pPr lvl="1"/>
            <a:r>
              <a:rPr lang="nl-NL" dirty="0"/>
              <a:t>By others</a:t>
            </a:r>
          </a:p>
        </p:txBody>
      </p:sp>
      <p:sp>
        <p:nvSpPr>
          <p:cNvPr id="4" name="Footer Placeholder 3">
            <a:extLst>
              <a:ext uri="{FF2B5EF4-FFF2-40B4-BE49-F238E27FC236}">
                <a16:creationId xmlns:a16="http://schemas.microsoft.com/office/drawing/2014/main" id="{815A2A63-3068-4997-B689-DD273B6C9B6E}"/>
              </a:ext>
            </a:extLst>
          </p:cNvPr>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Tree>
    <p:extLst>
      <p:ext uri="{BB962C8B-B14F-4D97-AF65-F5344CB8AC3E}">
        <p14:creationId xmlns:p14="http://schemas.microsoft.com/office/powerpoint/2010/main" val="22803978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Outline</a:t>
            </a:r>
          </a:p>
        </p:txBody>
      </p:sp>
      <p:sp>
        <p:nvSpPr>
          <p:cNvPr id="5" name="Tijdelijke aanduiding voor inhoud 4"/>
          <p:cNvSpPr>
            <a:spLocks noGrp="1"/>
          </p:cNvSpPr>
          <p:nvPr>
            <p:ph sz="half" idx="2"/>
          </p:nvPr>
        </p:nvSpPr>
        <p:spPr/>
        <p:txBody>
          <a:bodyPr/>
          <a:lstStyle/>
          <a:p>
            <a:r>
              <a:rPr lang="nl-NL" dirty="0" err="1"/>
              <a:t>Collaborative</a:t>
            </a:r>
            <a:r>
              <a:rPr lang="nl-NL" dirty="0"/>
              <a:t> research environments</a:t>
            </a:r>
          </a:p>
          <a:p>
            <a:pPr lvl="1"/>
            <a:r>
              <a:rPr lang="nl-NL" dirty="0"/>
              <a:t>Bringing researchers together</a:t>
            </a:r>
          </a:p>
          <a:p>
            <a:pPr lvl="1"/>
            <a:r>
              <a:rPr lang="nl-NL" dirty="0" err="1"/>
              <a:t>Examples</a:t>
            </a:r>
            <a:endParaRPr lang="nl-NL" dirty="0"/>
          </a:p>
          <a:p>
            <a:pPr marL="457200" lvl="1" indent="0">
              <a:buNone/>
            </a:pPr>
            <a:endParaRPr lang="nl-NL" dirty="0"/>
          </a:p>
          <a:p>
            <a:r>
              <a:rPr lang="nl-NL" dirty="0" err="1"/>
              <a:t>Crowd-sourced</a:t>
            </a:r>
            <a:r>
              <a:rPr lang="nl-NL" dirty="0"/>
              <a:t> </a:t>
            </a:r>
            <a:r>
              <a:rPr lang="nl-NL" dirty="0" err="1"/>
              <a:t>science</a:t>
            </a:r>
            <a:endParaRPr lang="nl-NL" dirty="0"/>
          </a:p>
          <a:p>
            <a:pPr lvl="1"/>
            <a:r>
              <a:rPr lang="nl-NL" dirty="0" err="1"/>
              <a:t>What</a:t>
            </a:r>
            <a:r>
              <a:rPr lang="nl-NL" dirty="0"/>
              <a:t> is </a:t>
            </a:r>
            <a:r>
              <a:rPr lang="nl-NL" dirty="0" err="1"/>
              <a:t>crowd-sourcing</a:t>
            </a:r>
            <a:r>
              <a:rPr lang="nl-NL" dirty="0"/>
              <a:t>?</a:t>
            </a:r>
          </a:p>
          <a:p>
            <a:pPr lvl="1"/>
            <a:r>
              <a:rPr lang="nl-NL" dirty="0"/>
              <a:t>Examples</a:t>
            </a:r>
          </a:p>
          <a:p>
            <a:pPr lvl="1"/>
            <a:r>
              <a:rPr lang="nl-NL" dirty="0"/>
              <a:t>How can we use it for MS?</a:t>
            </a:r>
          </a:p>
          <a:p>
            <a:endParaRPr lang="nl-NL" dirty="0"/>
          </a:p>
        </p:txBody>
      </p:sp>
      <p:sp>
        <p:nvSpPr>
          <p:cNvPr id="3" name="Tijdelijke aanduiding voor voettekst 2"/>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2" name="Tekstvak 1"/>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11</a:t>
            </a:fld>
            <a:endParaRPr lang="en-US" dirty="0">
              <a:solidFill>
                <a:schemeClr val="tx2">
                  <a:lumMod val="50000"/>
                </a:schemeClr>
              </a:solidFill>
            </a:endParaRPr>
          </a:p>
        </p:txBody>
      </p:sp>
    </p:spTree>
    <p:extLst>
      <p:ext uri="{BB962C8B-B14F-4D97-AF65-F5344CB8AC3E}">
        <p14:creationId xmlns:p14="http://schemas.microsoft.com/office/powerpoint/2010/main" val="687994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Outline</a:t>
            </a:r>
          </a:p>
        </p:txBody>
      </p:sp>
      <p:sp>
        <p:nvSpPr>
          <p:cNvPr id="5" name="Tijdelijke aanduiding voor inhoud 4"/>
          <p:cNvSpPr>
            <a:spLocks noGrp="1"/>
          </p:cNvSpPr>
          <p:nvPr>
            <p:ph sz="half" idx="2"/>
          </p:nvPr>
        </p:nvSpPr>
        <p:spPr/>
        <p:txBody>
          <a:bodyPr/>
          <a:lstStyle/>
          <a:p>
            <a:r>
              <a:rPr lang="nl-NL" dirty="0" err="1"/>
              <a:t>Collaborative</a:t>
            </a:r>
            <a:r>
              <a:rPr lang="nl-NL" dirty="0"/>
              <a:t> research environments</a:t>
            </a:r>
          </a:p>
          <a:p>
            <a:pPr lvl="1"/>
            <a:r>
              <a:rPr lang="nl-NL" dirty="0"/>
              <a:t>Bringing researchers together</a:t>
            </a:r>
          </a:p>
          <a:p>
            <a:pPr lvl="1"/>
            <a:r>
              <a:rPr lang="nl-NL" dirty="0" err="1"/>
              <a:t>Examples</a:t>
            </a:r>
            <a:endParaRPr lang="nl-NL" dirty="0"/>
          </a:p>
          <a:p>
            <a:pPr marL="457200" lvl="1" indent="0">
              <a:buNone/>
            </a:pPr>
            <a:endParaRPr lang="nl-NL" dirty="0"/>
          </a:p>
          <a:p>
            <a:pPr>
              <a:buClr>
                <a:schemeClr val="bg1">
                  <a:lumMod val="85000"/>
                </a:schemeClr>
              </a:buClr>
            </a:pPr>
            <a:r>
              <a:rPr lang="nl-NL" dirty="0" err="1">
                <a:solidFill>
                  <a:schemeClr val="bg1">
                    <a:lumMod val="85000"/>
                  </a:schemeClr>
                </a:solidFill>
              </a:rPr>
              <a:t>Crowd-sourced</a:t>
            </a:r>
            <a:r>
              <a:rPr lang="nl-NL" dirty="0">
                <a:solidFill>
                  <a:schemeClr val="bg1">
                    <a:lumMod val="85000"/>
                  </a:schemeClr>
                </a:solidFill>
              </a:rPr>
              <a:t> </a:t>
            </a:r>
            <a:r>
              <a:rPr lang="nl-NL" dirty="0" err="1">
                <a:solidFill>
                  <a:schemeClr val="bg1">
                    <a:lumMod val="85000"/>
                  </a:schemeClr>
                </a:solidFill>
              </a:rPr>
              <a:t>science</a:t>
            </a:r>
            <a:endParaRPr lang="nl-NL" dirty="0">
              <a:solidFill>
                <a:schemeClr val="bg1">
                  <a:lumMod val="85000"/>
                </a:schemeClr>
              </a:solidFill>
            </a:endParaRPr>
          </a:p>
          <a:p>
            <a:pPr lvl="1">
              <a:buClr>
                <a:schemeClr val="bg1">
                  <a:lumMod val="85000"/>
                </a:schemeClr>
              </a:buClr>
            </a:pPr>
            <a:r>
              <a:rPr lang="nl-NL" dirty="0" err="1">
                <a:solidFill>
                  <a:schemeClr val="bg1">
                    <a:lumMod val="85000"/>
                  </a:schemeClr>
                </a:solidFill>
              </a:rPr>
              <a:t>What</a:t>
            </a:r>
            <a:r>
              <a:rPr lang="nl-NL" dirty="0">
                <a:solidFill>
                  <a:schemeClr val="bg1">
                    <a:lumMod val="85000"/>
                  </a:schemeClr>
                </a:solidFill>
              </a:rPr>
              <a:t> is </a:t>
            </a:r>
            <a:r>
              <a:rPr lang="nl-NL" dirty="0" err="1">
                <a:solidFill>
                  <a:schemeClr val="bg1">
                    <a:lumMod val="85000"/>
                  </a:schemeClr>
                </a:solidFill>
              </a:rPr>
              <a:t>crowd-sourcing</a:t>
            </a:r>
            <a:r>
              <a:rPr lang="nl-NL" dirty="0">
                <a:solidFill>
                  <a:schemeClr val="bg1">
                    <a:lumMod val="85000"/>
                  </a:schemeClr>
                </a:solidFill>
              </a:rPr>
              <a:t>?</a:t>
            </a:r>
          </a:p>
          <a:p>
            <a:pPr lvl="1">
              <a:buClr>
                <a:schemeClr val="bg1">
                  <a:lumMod val="85000"/>
                </a:schemeClr>
              </a:buClr>
            </a:pPr>
            <a:r>
              <a:rPr lang="nl-NL" dirty="0">
                <a:solidFill>
                  <a:schemeClr val="bg1">
                    <a:lumMod val="85000"/>
                  </a:schemeClr>
                </a:solidFill>
              </a:rPr>
              <a:t>Examples</a:t>
            </a:r>
          </a:p>
          <a:p>
            <a:pPr lvl="1">
              <a:buClr>
                <a:schemeClr val="bg1">
                  <a:lumMod val="85000"/>
                </a:schemeClr>
              </a:buClr>
            </a:pPr>
            <a:r>
              <a:rPr lang="nl-NL" dirty="0">
                <a:solidFill>
                  <a:schemeClr val="bg1">
                    <a:lumMod val="85000"/>
                  </a:schemeClr>
                </a:solidFill>
              </a:rPr>
              <a:t>How can we use it for MS?</a:t>
            </a:r>
          </a:p>
          <a:p>
            <a:endParaRPr lang="nl-NL" dirty="0"/>
          </a:p>
        </p:txBody>
      </p:sp>
      <p:sp>
        <p:nvSpPr>
          <p:cNvPr id="3" name="Tijdelijke aanduiding voor voettekst 2"/>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2" name="Tekstvak 1"/>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12</a:t>
            </a:fld>
            <a:endParaRPr lang="en-US" dirty="0">
              <a:solidFill>
                <a:schemeClr val="tx2">
                  <a:lumMod val="50000"/>
                </a:schemeClr>
              </a:solidFill>
            </a:endParaRPr>
          </a:p>
        </p:txBody>
      </p:sp>
    </p:spTree>
    <p:extLst>
      <p:ext uri="{BB962C8B-B14F-4D97-AF65-F5344CB8AC3E}">
        <p14:creationId xmlns:p14="http://schemas.microsoft.com/office/powerpoint/2010/main" val="191623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err="1"/>
              <a:t>Collaborative</a:t>
            </a:r>
            <a:r>
              <a:rPr lang="nl-NL" dirty="0"/>
              <a:t> research environments</a:t>
            </a:r>
          </a:p>
        </p:txBody>
      </p:sp>
      <p:sp>
        <p:nvSpPr>
          <p:cNvPr id="5" name="Tijdelijke aanduiding voor inhoud 4"/>
          <p:cNvSpPr>
            <a:spLocks noGrp="1"/>
          </p:cNvSpPr>
          <p:nvPr>
            <p:ph sz="half" idx="2"/>
          </p:nvPr>
        </p:nvSpPr>
        <p:spPr/>
        <p:txBody>
          <a:bodyPr/>
          <a:lstStyle/>
          <a:p>
            <a:r>
              <a:rPr lang="nl-NL" dirty="0"/>
              <a:t>Databases / </a:t>
            </a:r>
            <a:r>
              <a:rPr lang="nl-NL" dirty="0" err="1"/>
              <a:t>repositories</a:t>
            </a:r>
            <a:endParaRPr lang="nl-NL" dirty="0"/>
          </a:p>
          <a:p>
            <a:pPr lvl="1"/>
            <a:r>
              <a:rPr lang="nl-NL" dirty="0"/>
              <a:t>Challenges</a:t>
            </a:r>
          </a:p>
          <a:p>
            <a:r>
              <a:rPr lang="nl-NL" dirty="0"/>
              <a:t>Processing environments / pipeline running</a:t>
            </a:r>
          </a:p>
          <a:p>
            <a:r>
              <a:rPr lang="nl-NL" dirty="0"/>
              <a:t>Interactive environments</a:t>
            </a:r>
          </a:p>
          <a:p>
            <a:pPr lvl="1"/>
            <a:r>
              <a:rPr lang="nl-NL" dirty="0"/>
              <a:t>SPINE</a:t>
            </a:r>
          </a:p>
          <a:p>
            <a:pPr lvl="1"/>
            <a:r>
              <a:rPr lang="nl-NL" dirty="0"/>
              <a:t>Open Neuroimaging Laboratory</a:t>
            </a:r>
          </a:p>
        </p:txBody>
      </p:sp>
      <p:sp>
        <p:nvSpPr>
          <p:cNvPr id="3" name="Tijdelijke aanduiding voor voettekst 2"/>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2" name="Tekstvak 1"/>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13</a:t>
            </a:fld>
            <a:endParaRPr lang="en-US" dirty="0">
              <a:solidFill>
                <a:schemeClr val="tx2">
                  <a:lumMod val="50000"/>
                </a:schemeClr>
              </a:solidFill>
            </a:endParaRPr>
          </a:p>
        </p:txBody>
      </p:sp>
    </p:spTree>
    <p:extLst>
      <p:ext uri="{BB962C8B-B14F-4D97-AF65-F5344CB8AC3E}">
        <p14:creationId xmlns:p14="http://schemas.microsoft.com/office/powerpoint/2010/main" val="12202160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pic>
        <p:nvPicPr>
          <p:cNvPr id="6" name="Afbeelding 5"/>
          <p:cNvPicPr>
            <a:picLocks noChangeAspect="1"/>
          </p:cNvPicPr>
          <p:nvPr/>
        </p:nvPicPr>
        <p:blipFill rotWithShape="1">
          <a:blip r:embed="rId3"/>
          <a:srcRect t="2125" b="3577"/>
          <a:stretch/>
        </p:blipFill>
        <p:spPr>
          <a:xfrm>
            <a:off x="1512000" y="828000"/>
            <a:ext cx="9144000" cy="5389124"/>
          </a:xfrm>
          <a:prstGeom prst="rect">
            <a:avLst/>
          </a:prstGeom>
        </p:spPr>
      </p:pic>
      <p:sp>
        <p:nvSpPr>
          <p:cNvPr id="7" name="Tekstvak 6"/>
          <p:cNvSpPr txBox="1"/>
          <p:nvPr/>
        </p:nvSpPr>
        <p:spPr>
          <a:xfrm>
            <a:off x="321012" y="2830750"/>
            <a:ext cx="1619354" cy="369332"/>
          </a:xfrm>
          <a:prstGeom prst="rect">
            <a:avLst/>
          </a:prstGeom>
          <a:solidFill>
            <a:schemeClr val="tx1"/>
          </a:solidFill>
          <a:ln w="28575">
            <a:solidFill>
              <a:srgbClr val="FF0000"/>
            </a:solidFill>
          </a:ln>
        </p:spPr>
        <p:txBody>
          <a:bodyPr wrap="none" rtlCol="0">
            <a:spAutoFit/>
          </a:bodyPr>
          <a:lstStyle/>
          <a:p>
            <a:r>
              <a:rPr lang="en-US" dirty="0">
                <a:solidFill>
                  <a:schemeClr val="bg1"/>
                </a:solidFill>
              </a:rPr>
              <a:t>https://osf.io</a:t>
            </a:r>
          </a:p>
        </p:txBody>
      </p:sp>
      <p:sp>
        <p:nvSpPr>
          <p:cNvPr id="8" name="Tekstvak 7"/>
          <p:cNvSpPr txBox="1"/>
          <p:nvPr/>
        </p:nvSpPr>
        <p:spPr>
          <a:xfrm>
            <a:off x="398835" y="4669278"/>
            <a:ext cx="1799617" cy="646331"/>
          </a:xfrm>
          <a:prstGeom prst="rect">
            <a:avLst/>
          </a:prstGeom>
          <a:noFill/>
        </p:spPr>
        <p:txBody>
          <a:bodyPr wrap="square" rtlCol="0">
            <a:spAutoFit/>
          </a:bodyPr>
          <a:lstStyle/>
          <a:p>
            <a:r>
              <a:rPr lang="en-US" dirty="0"/>
              <a:t>Data sharing environment…</a:t>
            </a:r>
          </a:p>
        </p:txBody>
      </p:sp>
      <p:sp>
        <p:nvSpPr>
          <p:cNvPr id="9" name="Tekstvak 1">
            <a:extLst>
              <a:ext uri="{FF2B5EF4-FFF2-40B4-BE49-F238E27FC236}">
                <a16:creationId xmlns:a16="http://schemas.microsoft.com/office/drawing/2014/main" id="{492A2E43-076A-42BF-A1E4-8D3C95E84B10}"/>
              </a:ext>
            </a:extLst>
          </p:cNvPr>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14</a:t>
            </a:fld>
            <a:endParaRPr lang="en-US" dirty="0">
              <a:solidFill>
                <a:schemeClr val="tx2">
                  <a:lumMod val="50000"/>
                </a:schemeClr>
              </a:solidFill>
            </a:endParaRPr>
          </a:p>
        </p:txBody>
      </p:sp>
    </p:spTree>
    <p:extLst>
      <p:ext uri="{BB962C8B-B14F-4D97-AF65-F5344CB8AC3E}">
        <p14:creationId xmlns:p14="http://schemas.microsoft.com/office/powerpoint/2010/main" val="41847590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pic>
        <p:nvPicPr>
          <p:cNvPr id="3" name="Afbeelding 2"/>
          <p:cNvPicPr>
            <a:picLocks noChangeAspect="1"/>
          </p:cNvPicPr>
          <p:nvPr/>
        </p:nvPicPr>
        <p:blipFill rotWithShape="1">
          <a:blip r:embed="rId3"/>
          <a:srcRect t="2193" b="3169"/>
          <a:stretch/>
        </p:blipFill>
        <p:spPr>
          <a:xfrm>
            <a:off x="1512000" y="828000"/>
            <a:ext cx="9144000" cy="5408579"/>
          </a:xfrm>
          <a:prstGeom prst="rect">
            <a:avLst/>
          </a:prstGeom>
        </p:spPr>
      </p:pic>
      <p:sp>
        <p:nvSpPr>
          <p:cNvPr id="7" name="Tekstvak 6"/>
          <p:cNvSpPr txBox="1"/>
          <p:nvPr/>
        </p:nvSpPr>
        <p:spPr>
          <a:xfrm>
            <a:off x="276726" y="2889116"/>
            <a:ext cx="2470548" cy="369332"/>
          </a:xfrm>
          <a:prstGeom prst="rect">
            <a:avLst/>
          </a:prstGeom>
          <a:solidFill>
            <a:schemeClr val="tx1"/>
          </a:solidFill>
          <a:ln w="28575">
            <a:solidFill>
              <a:srgbClr val="FF0000"/>
            </a:solidFill>
          </a:ln>
        </p:spPr>
        <p:txBody>
          <a:bodyPr wrap="none" rtlCol="0">
            <a:spAutoFit/>
          </a:bodyPr>
          <a:lstStyle/>
          <a:p>
            <a:r>
              <a:rPr lang="en-US" dirty="0">
                <a:solidFill>
                  <a:schemeClr val="bg1"/>
                </a:solidFill>
              </a:rPr>
              <a:t>https://osf.io/yp4qg/</a:t>
            </a:r>
          </a:p>
        </p:txBody>
      </p:sp>
      <p:sp>
        <p:nvSpPr>
          <p:cNvPr id="5" name="Tekstvak 1">
            <a:extLst>
              <a:ext uri="{FF2B5EF4-FFF2-40B4-BE49-F238E27FC236}">
                <a16:creationId xmlns:a16="http://schemas.microsoft.com/office/drawing/2014/main" id="{47C12306-38B8-49A3-803B-3F8676B7B3CD}"/>
              </a:ext>
            </a:extLst>
          </p:cNvPr>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15</a:t>
            </a:fld>
            <a:endParaRPr lang="en-US" dirty="0">
              <a:solidFill>
                <a:schemeClr val="tx2">
                  <a:lumMod val="50000"/>
                </a:schemeClr>
              </a:solidFill>
            </a:endParaRPr>
          </a:p>
        </p:txBody>
      </p:sp>
    </p:spTree>
    <p:extLst>
      <p:ext uri="{BB962C8B-B14F-4D97-AF65-F5344CB8AC3E}">
        <p14:creationId xmlns:p14="http://schemas.microsoft.com/office/powerpoint/2010/main" val="26103828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pic>
        <p:nvPicPr>
          <p:cNvPr id="5" name="Afbeelding 4"/>
          <p:cNvPicPr>
            <a:picLocks noChangeAspect="1"/>
          </p:cNvPicPr>
          <p:nvPr/>
        </p:nvPicPr>
        <p:blipFill rotWithShape="1">
          <a:blip r:embed="rId3"/>
          <a:srcRect t="2044" b="3149"/>
          <a:stretch/>
        </p:blipFill>
        <p:spPr>
          <a:xfrm>
            <a:off x="1512000" y="828000"/>
            <a:ext cx="9144000" cy="5418306"/>
          </a:xfrm>
          <a:prstGeom prst="rect">
            <a:avLst/>
          </a:prstGeom>
        </p:spPr>
      </p:pic>
      <p:sp>
        <p:nvSpPr>
          <p:cNvPr id="6" name="Tekstvak 5"/>
          <p:cNvSpPr txBox="1"/>
          <p:nvPr/>
        </p:nvSpPr>
        <p:spPr>
          <a:xfrm>
            <a:off x="1031132" y="2101175"/>
            <a:ext cx="1234633" cy="369332"/>
          </a:xfrm>
          <a:prstGeom prst="rect">
            <a:avLst/>
          </a:prstGeom>
          <a:noFill/>
        </p:spPr>
        <p:txBody>
          <a:bodyPr wrap="none" rtlCol="0">
            <a:spAutoFit/>
          </a:bodyPr>
          <a:lstStyle/>
          <a:p>
            <a:r>
              <a:rPr lang="en-US" dirty="0"/>
              <a:t>Datasets…</a:t>
            </a:r>
          </a:p>
        </p:txBody>
      </p:sp>
      <p:sp>
        <p:nvSpPr>
          <p:cNvPr id="7" name="Tekstvak 1">
            <a:extLst>
              <a:ext uri="{FF2B5EF4-FFF2-40B4-BE49-F238E27FC236}">
                <a16:creationId xmlns:a16="http://schemas.microsoft.com/office/drawing/2014/main" id="{35095AF0-C78E-4793-AC24-F8CBCDFCE53E}"/>
              </a:ext>
            </a:extLst>
          </p:cNvPr>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16</a:t>
            </a:fld>
            <a:endParaRPr lang="en-US" dirty="0">
              <a:solidFill>
                <a:schemeClr val="tx2">
                  <a:lumMod val="50000"/>
                </a:schemeClr>
              </a:solidFill>
            </a:endParaRPr>
          </a:p>
        </p:txBody>
      </p:sp>
    </p:spTree>
    <p:extLst>
      <p:ext uri="{BB962C8B-B14F-4D97-AF65-F5344CB8AC3E}">
        <p14:creationId xmlns:p14="http://schemas.microsoft.com/office/powerpoint/2010/main" val="14356207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pic>
        <p:nvPicPr>
          <p:cNvPr id="3" name="Afbeelding 2"/>
          <p:cNvPicPr>
            <a:picLocks noChangeAspect="1"/>
          </p:cNvPicPr>
          <p:nvPr/>
        </p:nvPicPr>
        <p:blipFill rotWithShape="1">
          <a:blip r:embed="rId3"/>
          <a:srcRect t="2212" b="3319"/>
          <a:stretch/>
        </p:blipFill>
        <p:spPr>
          <a:xfrm>
            <a:off x="1512000" y="828000"/>
            <a:ext cx="9144000" cy="5398851"/>
          </a:xfrm>
          <a:prstGeom prst="rect">
            <a:avLst/>
          </a:prstGeom>
        </p:spPr>
      </p:pic>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901" y="1410504"/>
            <a:ext cx="2438198" cy="512022"/>
          </a:xfrm>
          <a:prstGeom prst="rect">
            <a:avLst/>
          </a:prstGeom>
        </p:spPr>
      </p:pic>
      <p:sp>
        <p:nvSpPr>
          <p:cNvPr id="7" name="Tekstvak 6"/>
          <p:cNvSpPr txBox="1"/>
          <p:nvPr/>
        </p:nvSpPr>
        <p:spPr>
          <a:xfrm>
            <a:off x="1031132" y="2101175"/>
            <a:ext cx="1906621" cy="646331"/>
          </a:xfrm>
          <a:prstGeom prst="rect">
            <a:avLst/>
          </a:prstGeom>
          <a:noFill/>
        </p:spPr>
        <p:txBody>
          <a:bodyPr wrap="square" rtlCol="0">
            <a:spAutoFit/>
          </a:bodyPr>
          <a:lstStyle/>
          <a:p>
            <a:r>
              <a:rPr lang="en-US" dirty="0"/>
              <a:t>Sharing of data and tools…</a:t>
            </a:r>
          </a:p>
        </p:txBody>
      </p:sp>
      <p:sp>
        <p:nvSpPr>
          <p:cNvPr id="8" name="Tekstvak 7"/>
          <p:cNvSpPr txBox="1"/>
          <p:nvPr/>
        </p:nvSpPr>
        <p:spPr>
          <a:xfrm>
            <a:off x="292901" y="3011035"/>
            <a:ext cx="2519857" cy="369332"/>
          </a:xfrm>
          <a:prstGeom prst="rect">
            <a:avLst/>
          </a:prstGeom>
          <a:solidFill>
            <a:schemeClr val="tx1"/>
          </a:solidFill>
          <a:ln w="28575">
            <a:solidFill>
              <a:srgbClr val="FF0000"/>
            </a:solidFill>
          </a:ln>
        </p:spPr>
        <p:txBody>
          <a:bodyPr wrap="none" rtlCol="0">
            <a:spAutoFit/>
          </a:bodyPr>
          <a:lstStyle/>
          <a:p>
            <a:r>
              <a:rPr lang="en-US" dirty="0">
                <a:solidFill>
                  <a:schemeClr val="bg1"/>
                </a:solidFill>
              </a:rPr>
              <a:t>https://www.nitrc.org</a:t>
            </a:r>
          </a:p>
        </p:txBody>
      </p:sp>
      <p:sp>
        <p:nvSpPr>
          <p:cNvPr id="9" name="Tekstvak 1">
            <a:extLst>
              <a:ext uri="{FF2B5EF4-FFF2-40B4-BE49-F238E27FC236}">
                <a16:creationId xmlns:a16="http://schemas.microsoft.com/office/drawing/2014/main" id="{CC0223D8-7682-4C05-A972-DCF22C71754A}"/>
              </a:ext>
            </a:extLst>
          </p:cNvPr>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17</a:t>
            </a:fld>
            <a:endParaRPr lang="en-US" dirty="0">
              <a:solidFill>
                <a:schemeClr val="tx2">
                  <a:lumMod val="50000"/>
                </a:schemeClr>
              </a:solidFill>
            </a:endParaRPr>
          </a:p>
        </p:txBody>
      </p:sp>
    </p:spTree>
    <p:extLst>
      <p:ext uri="{BB962C8B-B14F-4D97-AF65-F5344CB8AC3E}">
        <p14:creationId xmlns:p14="http://schemas.microsoft.com/office/powerpoint/2010/main" val="22596951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pic>
        <p:nvPicPr>
          <p:cNvPr id="2" name="Afbeelding 1"/>
          <p:cNvPicPr>
            <a:picLocks noChangeAspect="1"/>
          </p:cNvPicPr>
          <p:nvPr/>
        </p:nvPicPr>
        <p:blipFill rotWithShape="1">
          <a:blip r:embed="rId3"/>
          <a:srcRect t="2193" b="3169"/>
          <a:stretch/>
        </p:blipFill>
        <p:spPr>
          <a:xfrm>
            <a:off x="1512000" y="828000"/>
            <a:ext cx="9144000" cy="5408579"/>
          </a:xfrm>
          <a:prstGeom prst="rect">
            <a:avLst/>
          </a:prstGeom>
        </p:spPr>
      </p:pic>
      <p:sp>
        <p:nvSpPr>
          <p:cNvPr id="5" name="Ovaal 4"/>
          <p:cNvSpPr/>
          <p:nvPr/>
        </p:nvSpPr>
        <p:spPr>
          <a:xfrm>
            <a:off x="4708187" y="1624519"/>
            <a:ext cx="1614792" cy="4085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vak 1">
            <a:extLst>
              <a:ext uri="{FF2B5EF4-FFF2-40B4-BE49-F238E27FC236}">
                <a16:creationId xmlns:a16="http://schemas.microsoft.com/office/drawing/2014/main" id="{E4E35238-30E2-4BBF-9123-A9514CD2E79C}"/>
              </a:ext>
            </a:extLst>
          </p:cNvPr>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18</a:t>
            </a:fld>
            <a:endParaRPr lang="en-US" dirty="0">
              <a:solidFill>
                <a:schemeClr val="tx2">
                  <a:lumMod val="50000"/>
                </a:schemeClr>
              </a:solidFill>
            </a:endParaRPr>
          </a:p>
        </p:txBody>
      </p:sp>
    </p:spTree>
    <p:extLst>
      <p:ext uri="{BB962C8B-B14F-4D97-AF65-F5344CB8AC3E}">
        <p14:creationId xmlns:p14="http://schemas.microsoft.com/office/powerpoint/2010/main" val="15507164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pic>
        <p:nvPicPr>
          <p:cNvPr id="3" name="Afbeelding 2"/>
          <p:cNvPicPr>
            <a:picLocks noChangeAspect="1"/>
          </p:cNvPicPr>
          <p:nvPr/>
        </p:nvPicPr>
        <p:blipFill rotWithShape="1">
          <a:blip r:embed="rId3"/>
          <a:srcRect t="2213" b="3320"/>
          <a:stretch/>
        </p:blipFill>
        <p:spPr>
          <a:xfrm>
            <a:off x="1512000" y="828000"/>
            <a:ext cx="9144000" cy="5398851"/>
          </a:xfrm>
          <a:prstGeom prst="rect">
            <a:avLst/>
          </a:prstGeom>
        </p:spPr>
      </p:pic>
      <p:sp>
        <p:nvSpPr>
          <p:cNvPr id="5" name="Tekstvak 4"/>
          <p:cNvSpPr txBox="1"/>
          <p:nvPr/>
        </p:nvSpPr>
        <p:spPr>
          <a:xfrm>
            <a:off x="1031132" y="2101175"/>
            <a:ext cx="1234633" cy="369332"/>
          </a:xfrm>
          <a:prstGeom prst="rect">
            <a:avLst/>
          </a:prstGeom>
          <a:noFill/>
        </p:spPr>
        <p:txBody>
          <a:bodyPr wrap="none" rtlCol="0">
            <a:spAutoFit/>
          </a:bodyPr>
          <a:lstStyle/>
          <a:p>
            <a:r>
              <a:rPr lang="en-US" dirty="0"/>
              <a:t>Datasets…</a:t>
            </a:r>
          </a:p>
        </p:txBody>
      </p:sp>
      <p:sp>
        <p:nvSpPr>
          <p:cNvPr id="6" name="Ovaal 5"/>
          <p:cNvSpPr/>
          <p:nvPr/>
        </p:nvSpPr>
        <p:spPr>
          <a:xfrm>
            <a:off x="4260713" y="2470506"/>
            <a:ext cx="2694563" cy="5061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kstvak 1">
            <a:extLst>
              <a:ext uri="{FF2B5EF4-FFF2-40B4-BE49-F238E27FC236}">
                <a16:creationId xmlns:a16="http://schemas.microsoft.com/office/drawing/2014/main" id="{7E97F33B-4EB4-4333-8F87-6419B7D407AD}"/>
              </a:ext>
            </a:extLst>
          </p:cNvPr>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19</a:t>
            </a:fld>
            <a:endParaRPr lang="en-US" dirty="0">
              <a:solidFill>
                <a:schemeClr val="tx2">
                  <a:lumMod val="50000"/>
                </a:schemeClr>
              </a:solidFill>
            </a:endParaRPr>
          </a:p>
        </p:txBody>
      </p:sp>
      <p:sp>
        <p:nvSpPr>
          <p:cNvPr id="2" name="Rectangle 1">
            <a:extLst>
              <a:ext uri="{FF2B5EF4-FFF2-40B4-BE49-F238E27FC236}">
                <a16:creationId xmlns:a16="http://schemas.microsoft.com/office/drawing/2014/main" id="{0B0A4BF5-3CBC-40CE-B88C-BBDBDF3D354E}"/>
              </a:ext>
            </a:extLst>
          </p:cNvPr>
          <p:cNvSpPr/>
          <p:nvPr/>
        </p:nvSpPr>
        <p:spPr>
          <a:xfrm>
            <a:off x="4734838" y="4759890"/>
            <a:ext cx="2694563" cy="4133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42946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2D4EC9-26B1-4E6A-A51F-8878FC657ECB}"/>
              </a:ext>
            </a:extLst>
          </p:cNvPr>
          <p:cNvSpPr/>
          <p:nvPr/>
        </p:nvSpPr>
        <p:spPr>
          <a:xfrm>
            <a:off x="0" y="-162838"/>
            <a:ext cx="12300559" cy="70208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Disclosures: </a:t>
            </a:r>
          </a:p>
          <a:p>
            <a:pPr algn="ctr"/>
            <a:endParaRPr lang="en-US" sz="2400"/>
          </a:p>
          <a:p>
            <a:pPr algn="ctr"/>
            <a:r>
              <a:rPr lang="en-US" sz="2400"/>
              <a:t>H</a:t>
            </a:r>
            <a:r>
              <a:rPr lang="en-US" sz="2400" dirty="0"/>
              <a:t>. Vrenken has received research grants from </a:t>
            </a:r>
            <a:r>
              <a:rPr lang="en-US" sz="2400" dirty="0" err="1"/>
              <a:t>MerckSerono</a:t>
            </a:r>
            <a:r>
              <a:rPr lang="en-US" sz="2400" dirty="0"/>
              <a:t>, Novartis and Teva, </a:t>
            </a:r>
            <a:br>
              <a:rPr lang="en-US" sz="2400" dirty="0"/>
            </a:br>
            <a:r>
              <a:rPr lang="en-US" sz="2400" dirty="0"/>
              <a:t>speaker honoraria from Novartis, and consulting fees from </a:t>
            </a:r>
            <a:r>
              <a:rPr lang="en-US" sz="2400" dirty="0" err="1"/>
              <a:t>MerckSerono</a:t>
            </a:r>
            <a:r>
              <a:rPr lang="en-US" sz="2400" dirty="0"/>
              <a:t>; </a:t>
            </a:r>
            <a:br>
              <a:rPr lang="en-US" sz="2400" dirty="0"/>
            </a:br>
            <a:r>
              <a:rPr lang="en-US" sz="2400" dirty="0"/>
              <a:t>all funds paid directly to his institution.</a:t>
            </a:r>
          </a:p>
          <a:p>
            <a:pPr algn="ctr"/>
            <a:endParaRPr lang="nl-NL" sz="2400" dirty="0"/>
          </a:p>
        </p:txBody>
      </p:sp>
    </p:spTree>
    <p:extLst>
      <p:ext uri="{BB962C8B-B14F-4D97-AF65-F5344CB8AC3E}">
        <p14:creationId xmlns:p14="http://schemas.microsoft.com/office/powerpoint/2010/main" val="3484633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pic>
        <p:nvPicPr>
          <p:cNvPr id="2" name="Afbeelding 1"/>
          <p:cNvPicPr>
            <a:picLocks noChangeAspect="1"/>
          </p:cNvPicPr>
          <p:nvPr/>
        </p:nvPicPr>
        <p:blipFill rotWithShape="1">
          <a:blip r:embed="rId3"/>
          <a:srcRect t="2212" b="3319"/>
          <a:stretch/>
        </p:blipFill>
        <p:spPr>
          <a:xfrm>
            <a:off x="1512000" y="828000"/>
            <a:ext cx="9144000" cy="5398851"/>
          </a:xfrm>
          <a:prstGeom prst="rect">
            <a:avLst/>
          </a:prstGeom>
        </p:spPr>
      </p:pic>
      <p:sp>
        <p:nvSpPr>
          <p:cNvPr id="5" name="Tekstvak 4"/>
          <p:cNvSpPr txBox="1"/>
          <p:nvPr/>
        </p:nvSpPr>
        <p:spPr>
          <a:xfrm>
            <a:off x="1031132" y="2101175"/>
            <a:ext cx="867673" cy="369332"/>
          </a:xfrm>
          <a:prstGeom prst="rect">
            <a:avLst/>
          </a:prstGeom>
          <a:noFill/>
        </p:spPr>
        <p:txBody>
          <a:bodyPr wrap="none" rtlCol="0">
            <a:spAutoFit/>
          </a:bodyPr>
          <a:lstStyle/>
          <a:p>
            <a:r>
              <a:rPr lang="en-US" dirty="0"/>
              <a:t>Tools…</a:t>
            </a:r>
          </a:p>
        </p:txBody>
      </p:sp>
      <p:sp>
        <p:nvSpPr>
          <p:cNvPr id="6" name="Ovaal 5"/>
          <p:cNvSpPr/>
          <p:nvPr/>
        </p:nvSpPr>
        <p:spPr>
          <a:xfrm>
            <a:off x="4396902" y="2470507"/>
            <a:ext cx="1614792" cy="3307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265" y="3876011"/>
            <a:ext cx="2438198" cy="512022"/>
          </a:xfrm>
          <a:prstGeom prst="rect">
            <a:avLst/>
          </a:prstGeom>
        </p:spPr>
      </p:pic>
      <p:sp>
        <p:nvSpPr>
          <p:cNvPr id="8" name="Tekstvak 7"/>
          <p:cNvSpPr txBox="1"/>
          <p:nvPr/>
        </p:nvSpPr>
        <p:spPr>
          <a:xfrm>
            <a:off x="1321318" y="2489515"/>
            <a:ext cx="1188146" cy="923330"/>
          </a:xfrm>
          <a:prstGeom prst="rect">
            <a:avLst/>
          </a:prstGeom>
          <a:noFill/>
        </p:spPr>
        <p:txBody>
          <a:bodyPr wrap="none" rtlCol="0">
            <a:spAutoFit/>
          </a:bodyPr>
          <a:lstStyle/>
          <a:p>
            <a:r>
              <a:rPr lang="en-US" dirty="0"/>
              <a:t>Download</a:t>
            </a:r>
          </a:p>
          <a:p>
            <a:r>
              <a:rPr lang="en-US" dirty="0"/>
              <a:t>Install</a:t>
            </a:r>
          </a:p>
          <a:p>
            <a:r>
              <a:rPr lang="en-US" dirty="0"/>
              <a:t>Run</a:t>
            </a:r>
          </a:p>
        </p:txBody>
      </p:sp>
      <p:sp>
        <p:nvSpPr>
          <p:cNvPr id="9" name="Tekstvak 8"/>
          <p:cNvSpPr txBox="1"/>
          <p:nvPr/>
        </p:nvSpPr>
        <p:spPr>
          <a:xfrm>
            <a:off x="201033" y="4661110"/>
            <a:ext cx="3761222" cy="646331"/>
          </a:xfrm>
          <a:prstGeom prst="rect">
            <a:avLst/>
          </a:prstGeom>
          <a:solidFill>
            <a:schemeClr val="bg1"/>
          </a:solidFill>
          <a:ln>
            <a:solidFill>
              <a:schemeClr val="accent1"/>
            </a:solidFill>
          </a:ln>
        </p:spPr>
        <p:txBody>
          <a:bodyPr wrap="none" rtlCol="0">
            <a:spAutoFit/>
          </a:bodyPr>
          <a:lstStyle/>
          <a:p>
            <a:r>
              <a:rPr lang="en-US" dirty="0"/>
              <a:t>Is NITRC for the</a:t>
            </a:r>
            <a:br>
              <a:rPr lang="en-US" dirty="0"/>
            </a:br>
            <a:r>
              <a:rPr lang="en-US" i="1" dirty="0"/>
              <a:t>Nerds in the Research Community?</a:t>
            </a:r>
          </a:p>
        </p:txBody>
      </p:sp>
      <p:sp>
        <p:nvSpPr>
          <p:cNvPr id="10" name="Tekstvak 1">
            <a:extLst>
              <a:ext uri="{FF2B5EF4-FFF2-40B4-BE49-F238E27FC236}">
                <a16:creationId xmlns:a16="http://schemas.microsoft.com/office/drawing/2014/main" id="{5C88411E-9D47-4410-9B68-D7DF8955DF8E}"/>
              </a:ext>
            </a:extLst>
          </p:cNvPr>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20</a:t>
            </a:fld>
            <a:endParaRPr lang="en-US" dirty="0">
              <a:solidFill>
                <a:schemeClr val="tx2">
                  <a:lumMod val="50000"/>
                </a:schemeClr>
              </a:solidFill>
            </a:endParaRPr>
          </a:p>
        </p:txBody>
      </p:sp>
    </p:spTree>
    <p:extLst>
      <p:ext uri="{BB962C8B-B14F-4D97-AF65-F5344CB8AC3E}">
        <p14:creationId xmlns:p14="http://schemas.microsoft.com/office/powerpoint/2010/main" val="25526013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pic>
        <p:nvPicPr>
          <p:cNvPr id="2" name="Afbeelding 1"/>
          <p:cNvPicPr>
            <a:picLocks noChangeAspect="1"/>
          </p:cNvPicPr>
          <p:nvPr/>
        </p:nvPicPr>
        <p:blipFill rotWithShape="1">
          <a:blip r:embed="rId3"/>
          <a:srcRect t="2384" b="3489"/>
          <a:stretch/>
        </p:blipFill>
        <p:spPr>
          <a:xfrm>
            <a:off x="1512000" y="828000"/>
            <a:ext cx="9144000" cy="5379397"/>
          </a:xfrm>
          <a:prstGeom prst="rect">
            <a:avLst/>
          </a:prstGeom>
        </p:spPr>
      </p:pic>
      <p:sp>
        <p:nvSpPr>
          <p:cNvPr id="6" name="Tekstvak 5"/>
          <p:cNvSpPr txBox="1"/>
          <p:nvPr/>
        </p:nvSpPr>
        <p:spPr>
          <a:xfrm>
            <a:off x="1031132" y="2101175"/>
            <a:ext cx="1770434" cy="923330"/>
          </a:xfrm>
          <a:prstGeom prst="rect">
            <a:avLst/>
          </a:prstGeom>
          <a:noFill/>
        </p:spPr>
        <p:txBody>
          <a:bodyPr wrap="square" rtlCol="0">
            <a:spAutoFit/>
          </a:bodyPr>
          <a:lstStyle/>
          <a:p>
            <a:r>
              <a:rPr lang="en-US" dirty="0"/>
              <a:t>Environment for executing pipelines…</a:t>
            </a:r>
          </a:p>
        </p:txBody>
      </p:sp>
      <p:sp>
        <p:nvSpPr>
          <p:cNvPr id="7" name="Tekstvak 6"/>
          <p:cNvSpPr txBox="1"/>
          <p:nvPr/>
        </p:nvSpPr>
        <p:spPr>
          <a:xfrm>
            <a:off x="667648" y="4854103"/>
            <a:ext cx="2282997" cy="369332"/>
          </a:xfrm>
          <a:prstGeom prst="rect">
            <a:avLst/>
          </a:prstGeom>
          <a:solidFill>
            <a:schemeClr val="tx1"/>
          </a:solidFill>
          <a:ln w="28575">
            <a:solidFill>
              <a:srgbClr val="FF0000"/>
            </a:solidFill>
          </a:ln>
        </p:spPr>
        <p:txBody>
          <a:bodyPr wrap="none" rtlCol="0">
            <a:spAutoFit/>
          </a:bodyPr>
          <a:lstStyle/>
          <a:p>
            <a:r>
              <a:rPr lang="en-US" dirty="0">
                <a:solidFill>
                  <a:schemeClr val="bg1"/>
                </a:solidFill>
              </a:rPr>
              <a:t>https://neugrid2.eu</a:t>
            </a:r>
          </a:p>
        </p:txBody>
      </p:sp>
      <p:sp>
        <p:nvSpPr>
          <p:cNvPr id="8" name="Tekstvak 1">
            <a:extLst>
              <a:ext uri="{FF2B5EF4-FFF2-40B4-BE49-F238E27FC236}">
                <a16:creationId xmlns:a16="http://schemas.microsoft.com/office/drawing/2014/main" id="{244984CA-59D3-4A1F-91EC-DC1F389581D7}"/>
              </a:ext>
            </a:extLst>
          </p:cNvPr>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21</a:t>
            </a:fld>
            <a:endParaRPr lang="en-US" dirty="0">
              <a:solidFill>
                <a:schemeClr val="tx2">
                  <a:lumMod val="50000"/>
                </a:schemeClr>
              </a:solidFill>
            </a:endParaRPr>
          </a:p>
        </p:txBody>
      </p:sp>
    </p:spTree>
    <p:extLst>
      <p:ext uri="{BB962C8B-B14F-4D97-AF65-F5344CB8AC3E}">
        <p14:creationId xmlns:p14="http://schemas.microsoft.com/office/powerpoint/2010/main" val="4638975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a:srcRect t="2959" b="3233"/>
          <a:stretch/>
        </p:blipFill>
        <p:spPr>
          <a:xfrm>
            <a:off x="1512000" y="828000"/>
            <a:ext cx="9144000" cy="5361141"/>
          </a:xfrm>
          <a:prstGeom prst="rect">
            <a:avLst/>
          </a:prstGeom>
        </p:spPr>
      </p:pic>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6" name="Tekstvak 5"/>
          <p:cNvSpPr txBox="1"/>
          <p:nvPr/>
        </p:nvSpPr>
        <p:spPr>
          <a:xfrm>
            <a:off x="1031132" y="2101175"/>
            <a:ext cx="1770434" cy="2031325"/>
          </a:xfrm>
          <a:prstGeom prst="rect">
            <a:avLst/>
          </a:prstGeom>
          <a:noFill/>
        </p:spPr>
        <p:txBody>
          <a:bodyPr wrap="square" rtlCol="0">
            <a:spAutoFit/>
          </a:bodyPr>
          <a:lstStyle/>
          <a:p>
            <a:r>
              <a:rPr lang="en-US" dirty="0"/>
              <a:t>Online access to pipelines from particular research centers, e.g., </a:t>
            </a:r>
            <a:r>
              <a:rPr lang="en-US" dirty="0" err="1"/>
              <a:t>NiftyWeb</a:t>
            </a:r>
            <a:r>
              <a:rPr lang="en-US" dirty="0"/>
              <a:t> from UCL</a:t>
            </a:r>
          </a:p>
        </p:txBody>
      </p:sp>
      <p:sp>
        <p:nvSpPr>
          <p:cNvPr id="7" name="Tekstvak 6"/>
          <p:cNvSpPr txBox="1"/>
          <p:nvPr/>
        </p:nvSpPr>
        <p:spPr>
          <a:xfrm>
            <a:off x="91452" y="4854103"/>
            <a:ext cx="3315331" cy="369332"/>
          </a:xfrm>
          <a:prstGeom prst="rect">
            <a:avLst/>
          </a:prstGeom>
          <a:solidFill>
            <a:schemeClr val="tx1"/>
          </a:solidFill>
          <a:ln w="28575">
            <a:solidFill>
              <a:srgbClr val="FF0000"/>
            </a:solidFill>
          </a:ln>
        </p:spPr>
        <p:txBody>
          <a:bodyPr wrap="none" rtlCol="0">
            <a:spAutoFit/>
          </a:bodyPr>
          <a:lstStyle/>
          <a:p>
            <a:r>
              <a:rPr lang="en-US" dirty="0">
                <a:solidFill>
                  <a:schemeClr val="bg1"/>
                </a:solidFill>
              </a:rPr>
              <a:t>http://niftyweb.cs.ucl.ac.uk/</a:t>
            </a:r>
          </a:p>
        </p:txBody>
      </p:sp>
      <p:sp>
        <p:nvSpPr>
          <p:cNvPr id="8" name="Tekstvak 1">
            <a:extLst>
              <a:ext uri="{FF2B5EF4-FFF2-40B4-BE49-F238E27FC236}">
                <a16:creationId xmlns:a16="http://schemas.microsoft.com/office/drawing/2014/main" id="{6F4DA10E-D185-49AA-B863-D63510E2AF6B}"/>
              </a:ext>
            </a:extLst>
          </p:cNvPr>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22</a:t>
            </a:fld>
            <a:endParaRPr lang="en-US" dirty="0">
              <a:solidFill>
                <a:schemeClr val="tx2">
                  <a:lumMod val="50000"/>
                </a:schemeClr>
              </a:solidFill>
            </a:endParaRPr>
          </a:p>
        </p:txBody>
      </p:sp>
    </p:spTree>
    <p:extLst>
      <p:ext uri="{BB962C8B-B14F-4D97-AF65-F5344CB8AC3E}">
        <p14:creationId xmlns:p14="http://schemas.microsoft.com/office/powerpoint/2010/main" val="7575815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BA926-D544-45CB-BF8C-57E53357B7A0}"/>
              </a:ext>
            </a:extLst>
          </p:cNvPr>
          <p:cNvSpPr>
            <a:spLocks noGrp="1"/>
          </p:cNvSpPr>
          <p:nvPr>
            <p:ph type="title"/>
          </p:nvPr>
        </p:nvSpPr>
        <p:spPr/>
        <p:txBody>
          <a:bodyPr/>
          <a:lstStyle/>
          <a:p>
            <a:r>
              <a:rPr lang="nl-NL" sz="3600" dirty="0"/>
              <a:t>Interactive collaborative research environments</a:t>
            </a:r>
          </a:p>
        </p:txBody>
      </p:sp>
      <p:sp>
        <p:nvSpPr>
          <p:cNvPr id="3" name="Content Placeholder 2">
            <a:extLst>
              <a:ext uri="{FF2B5EF4-FFF2-40B4-BE49-F238E27FC236}">
                <a16:creationId xmlns:a16="http://schemas.microsoft.com/office/drawing/2014/main" id="{08682ECB-E3AB-42AA-A3B8-A0CB28434E84}"/>
              </a:ext>
            </a:extLst>
          </p:cNvPr>
          <p:cNvSpPr>
            <a:spLocks noGrp="1"/>
          </p:cNvSpPr>
          <p:nvPr>
            <p:ph sz="half" idx="2"/>
          </p:nvPr>
        </p:nvSpPr>
        <p:spPr/>
        <p:txBody>
          <a:bodyPr/>
          <a:lstStyle/>
          <a:p>
            <a:r>
              <a:rPr lang="nl-NL" dirty="0"/>
              <a:t>Two examples:</a:t>
            </a:r>
          </a:p>
          <a:p>
            <a:pPr lvl="1"/>
            <a:r>
              <a:rPr lang="nl-NL" dirty="0"/>
              <a:t>The Open Neuroimaging Laboratory		(</a:t>
            </a:r>
            <a:r>
              <a:rPr lang="nl-NL" dirty="0">
                <a:hlinkClick r:id="rId2"/>
              </a:rPr>
              <a:t>http://openneu.ro</a:t>
            </a:r>
            <a:r>
              <a:rPr lang="nl-NL" dirty="0"/>
              <a:t>)</a:t>
            </a:r>
          </a:p>
          <a:p>
            <a:pPr lvl="1"/>
            <a:r>
              <a:rPr lang="nl-NL" dirty="0"/>
              <a:t>SPINE						(</a:t>
            </a:r>
            <a:r>
              <a:rPr lang="nl-NL" dirty="0">
                <a:hlinkClick r:id="rId3"/>
              </a:rPr>
              <a:t>https://spinevirtuallab.org</a:t>
            </a:r>
            <a:r>
              <a:rPr lang="nl-NL" dirty="0"/>
              <a:t>)</a:t>
            </a:r>
          </a:p>
          <a:p>
            <a:pPr lvl="1"/>
            <a:endParaRPr lang="nl-NL" dirty="0"/>
          </a:p>
          <a:p>
            <a:pPr marL="457200" lvl="1" indent="0">
              <a:buNone/>
            </a:pPr>
            <a:endParaRPr lang="nl-NL" dirty="0"/>
          </a:p>
        </p:txBody>
      </p:sp>
      <p:sp>
        <p:nvSpPr>
          <p:cNvPr id="4" name="Footer Placeholder 3">
            <a:extLst>
              <a:ext uri="{FF2B5EF4-FFF2-40B4-BE49-F238E27FC236}">
                <a16:creationId xmlns:a16="http://schemas.microsoft.com/office/drawing/2014/main" id="{5015C1EA-07E2-4C50-A1AD-0277372B6EA0}"/>
              </a:ext>
            </a:extLst>
          </p:cNvPr>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5" name="Tekstvak 4">
            <a:extLst>
              <a:ext uri="{FF2B5EF4-FFF2-40B4-BE49-F238E27FC236}">
                <a16:creationId xmlns:a16="http://schemas.microsoft.com/office/drawing/2014/main" id="{6A9EBD72-F295-4532-9A41-5E8D21F695D6}"/>
              </a:ext>
            </a:extLst>
          </p:cNvPr>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23</a:t>
            </a:fld>
            <a:endParaRPr lang="en-US" dirty="0">
              <a:solidFill>
                <a:schemeClr val="tx2">
                  <a:lumMod val="50000"/>
                </a:schemeClr>
              </a:solidFill>
            </a:endParaRPr>
          </a:p>
        </p:txBody>
      </p:sp>
    </p:spTree>
    <p:extLst>
      <p:ext uri="{BB962C8B-B14F-4D97-AF65-F5344CB8AC3E}">
        <p14:creationId xmlns:p14="http://schemas.microsoft.com/office/powerpoint/2010/main" val="33426356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rotWithShape="1">
          <a:blip r:embed="rId2"/>
          <a:srcRect t="2936" b="3672"/>
          <a:stretch/>
        </p:blipFill>
        <p:spPr>
          <a:xfrm>
            <a:off x="1512000" y="828000"/>
            <a:ext cx="9144000" cy="5337370"/>
          </a:xfrm>
          <a:prstGeom prst="rect">
            <a:avLst/>
          </a:prstGeom>
        </p:spPr>
      </p:pic>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5" name="Tekstvak 4"/>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24</a:t>
            </a:fld>
            <a:endParaRPr lang="en-US" dirty="0">
              <a:solidFill>
                <a:schemeClr val="tx2">
                  <a:lumMod val="50000"/>
                </a:schemeClr>
              </a:solidFill>
            </a:endParaRPr>
          </a:p>
        </p:txBody>
      </p:sp>
      <p:sp>
        <p:nvSpPr>
          <p:cNvPr id="13" name="Tekstvak 12"/>
          <p:cNvSpPr txBox="1"/>
          <p:nvPr/>
        </p:nvSpPr>
        <p:spPr>
          <a:xfrm>
            <a:off x="321012" y="2830750"/>
            <a:ext cx="2133918" cy="369332"/>
          </a:xfrm>
          <a:prstGeom prst="rect">
            <a:avLst/>
          </a:prstGeom>
          <a:solidFill>
            <a:schemeClr val="tx1"/>
          </a:solidFill>
          <a:ln w="28575">
            <a:solidFill>
              <a:srgbClr val="FF0000"/>
            </a:solidFill>
          </a:ln>
        </p:spPr>
        <p:txBody>
          <a:bodyPr wrap="none" rtlCol="0">
            <a:spAutoFit/>
          </a:bodyPr>
          <a:lstStyle/>
          <a:p>
            <a:r>
              <a:rPr lang="en-US" dirty="0">
                <a:solidFill>
                  <a:schemeClr val="bg1"/>
                </a:solidFill>
              </a:rPr>
              <a:t>http://openneu.ro</a:t>
            </a:r>
          </a:p>
        </p:txBody>
      </p:sp>
      <p:sp>
        <p:nvSpPr>
          <p:cNvPr id="6" name="Title 1">
            <a:extLst>
              <a:ext uri="{FF2B5EF4-FFF2-40B4-BE49-F238E27FC236}">
                <a16:creationId xmlns:a16="http://schemas.microsoft.com/office/drawing/2014/main" id="{30BBF8EE-3A74-4459-ABEA-B9202B94E105}"/>
              </a:ext>
            </a:extLst>
          </p:cNvPr>
          <p:cNvSpPr>
            <a:spLocks noGrp="1"/>
          </p:cNvSpPr>
          <p:nvPr>
            <p:ph type="title"/>
          </p:nvPr>
        </p:nvSpPr>
        <p:spPr>
          <a:xfrm>
            <a:off x="1011302" y="148117"/>
            <a:ext cx="10766044" cy="753760"/>
          </a:xfrm>
        </p:spPr>
        <p:txBody>
          <a:bodyPr/>
          <a:lstStyle/>
          <a:p>
            <a:pPr algn="r"/>
            <a:r>
              <a:rPr lang="nl-NL" sz="2800" dirty="0"/>
              <a:t>First example: 	    Open Neuroimaging Laboratory</a:t>
            </a:r>
          </a:p>
        </p:txBody>
      </p:sp>
    </p:spTree>
    <p:extLst>
      <p:ext uri="{BB962C8B-B14F-4D97-AF65-F5344CB8AC3E}">
        <p14:creationId xmlns:p14="http://schemas.microsoft.com/office/powerpoint/2010/main" val="26015000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5" name="Tekstvak 4"/>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25</a:t>
            </a:fld>
            <a:endParaRPr lang="en-US" dirty="0">
              <a:solidFill>
                <a:schemeClr val="tx2">
                  <a:lumMod val="50000"/>
                </a:schemeClr>
              </a:solidFill>
            </a:endParaRPr>
          </a:p>
        </p:txBody>
      </p:sp>
      <p:pic>
        <p:nvPicPr>
          <p:cNvPr id="2" name="Afbeelding 1"/>
          <p:cNvPicPr>
            <a:picLocks noChangeAspect="1"/>
          </p:cNvPicPr>
          <p:nvPr/>
        </p:nvPicPr>
        <p:blipFill rotWithShape="1">
          <a:blip r:embed="rId2"/>
          <a:srcRect t="2739" b="3452"/>
          <a:stretch/>
        </p:blipFill>
        <p:spPr>
          <a:xfrm>
            <a:off x="1512000" y="828000"/>
            <a:ext cx="9144000" cy="5361141"/>
          </a:xfrm>
          <a:prstGeom prst="rect">
            <a:avLst/>
          </a:prstGeom>
        </p:spPr>
      </p:pic>
      <p:sp>
        <p:nvSpPr>
          <p:cNvPr id="7" name="Ovaal 6"/>
          <p:cNvSpPr/>
          <p:nvPr/>
        </p:nvSpPr>
        <p:spPr>
          <a:xfrm>
            <a:off x="4672474" y="4048787"/>
            <a:ext cx="2717881" cy="7987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80130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5" name="Tekstvak 4"/>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26</a:t>
            </a:fld>
            <a:endParaRPr lang="en-US" dirty="0">
              <a:solidFill>
                <a:schemeClr val="tx2">
                  <a:lumMod val="50000"/>
                </a:schemeClr>
              </a:solidFill>
            </a:endParaRPr>
          </a:p>
        </p:txBody>
      </p:sp>
      <p:pic>
        <p:nvPicPr>
          <p:cNvPr id="3" name="Afbeelding 2"/>
          <p:cNvPicPr>
            <a:picLocks noChangeAspect="1"/>
          </p:cNvPicPr>
          <p:nvPr/>
        </p:nvPicPr>
        <p:blipFill rotWithShape="1">
          <a:blip r:embed="rId3"/>
          <a:srcRect t="2959" b="3233"/>
          <a:stretch/>
        </p:blipFill>
        <p:spPr>
          <a:xfrm>
            <a:off x="1512000" y="828000"/>
            <a:ext cx="9144000" cy="5361141"/>
          </a:xfrm>
          <a:prstGeom prst="rect">
            <a:avLst/>
          </a:prstGeom>
        </p:spPr>
      </p:pic>
      <p:sp>
        <p:nvSpPr>
          <p:cNvPr id="2" name="TextBox 1">
            <a:extLst>
              <a:ext uri="{FF2B5EF4-FFF2-40B4-BE49-F238E27FC236}">
                <a16:creationId xmlns:a16="http://schemas.microsoft.com/office/drawing/2014/main" id="{CDD99117-7194-452B-BF9D-0A0D8C14510B}"/>
              </a:ext>
            </a:extLst>
          </p:cNvPr>
          <p:cNvSpPr txBox="1"/>
          <p:nvPr/>
        </p:nvSpPr>
        <p:spPr>
          <a:xfrm>
            <a:off x="8492647" y="2968668"/>
            <a:ext cx="1500732" cy="1384995"/>
          </a:xfrm>
          <a:prstGeom prst="rect">
            <a:avLst/>
          </a:prstGeom>
          <a:noFill/>
        </p:spPr>
        <p:txBody>
          <a:bodyPr wrap="none" rtlCol="0">
            <a:spAutoFit/>
          </a:bodyPr>
          <a:lstStyle/>
          <a:p>
            <a:r>
              <a:rPr lang="nl-NL" sz="2800" dirty="0">
                <a:solidFill>
                  <a:srgbClr val="00AAF0"/>
                </a:solidFill>
              </a:rPr>
              <a:t>Inspect</a:t>
            </a:r>
          </a:p>
          <a:p>
            <a:r>
              <a:rPr lang="nl-NL" sz="2800" dirty="0">
                <a:solidFill>
                  <a:srgbClr val="00AAF0"/>
                </a:solidFill>
              </a:rPr>
              <a:t>Edit</a:t>
            </a:r>
          </a:p>
          <a:p>
            <a:r>
              <a:rPr lang="nl-NL" sz="2800" dirty="0">
                <a:solidFill>
                  <a:srgbClr val="00AAF0"/>
                </a:solidFill>
              </a:rPr>
              <a:t>Approve</a:t>
            </a:r>
          </a:p>
        </p:txBody>
      </p:sp>
    </p:spTree>
    <p:extLst>
      <p:ext uri="{BB962C8B-B14F-4D97-AF65-F5344CB8AC3E}">
        <p14:creationId xmlns:p14="http://schemas.microsoft.com/office/powerpoint/2010/main" val="2950159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grpSp>
        <p:nvGrpSpPr>
          <p:cNvPr id="6" name="Groep 5"/>
          <p:cNvGrpSpPr/>
          <p:nvPr/>
        </p:nvGrpSpPr>
        <p:grpSpPr>
          <a:xfrm>
            <a:off x="1512000" y="828000"/>
            <a:ext cx="9144000" cy="5379396"/>
            <a:chOff x="1620000" y="828000"/>
            <a:chExt cx="9144000" cy="5379396"/>
          </a:xfrm>
        </p:grpSpPr>
        <p:pic>
          <p:nvPicPr>
            <p:cNvPr id="3" name="Afbeelding 2"/>
            <p:cNvPicPr>
              <a:picLocks noChangeAspect="1"/>
            </p:cNvPicPr>
            <p:nvPr/>
          </p:nvPicPr>
          <p:blipFill rotWithShape="1">
            <a:blip r:embed="rId3"/>
            <a:srcRect t="2724" b="3149"/>
            <a:stretch/>
          </p:blipFill>
          <p:spPr>
            <a:xfrm>
              <a:off x="1620000" y="828000"/>
              <a:ext cx="9144000" cy="5379396"/>
            </a:xfrm>
            <a:prstGeom prst="rect">
              <a:avLst/>
            </a:prstGeom>
          </p:spPr>
        </p:pic>
        <p:sp>
          <p:nvSpPr>
            <p:cNvPr id="5" name="Rechthoek 4"/>
            <p:cNvSpPr/>
            <p:nvPr/>
          </p:nvSpPr>
          <p:spPr>
            <a:xfrm>
              <a:off x="2334638" y="847456"/>
              <a:ext cx="768485" cy="13503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kstvak 6"/>
          <p:cNvSpPr txBox="1"/>
          <p:nvPr/>
        </p:nvSpPr>
        <p:spPr>
          <a:xfrm>
            <a:off x="223736" y="4902742"/>
            <a:ext cx="2991525" cy="369332"/>
          </a:xfrm>
          <a:prstGeom prst="rect">
            <a:avLst/>
          </a:prstGeom>
          <a:solidFill>
            <a:schemeClr val="tx1"/>
          </a:solidFill>
          <a:ln w="28575">
            <a:solidFill>
              <a:srgbClr val="FF0000"/>
            </a:solidFill>
          </a:ln>
        </p:spPr>
        <p:txBody>
          <a:bodyPr wrap="none" rtlCol="0">
            <a:spAutoFit/>
          </a:bodyPr>
          <a:lstStyle/>
          <a:p>
            <a:r>
              <a:rPr lang="en-US" dirty="0">
                <a:solidFill>
                  <a:schemeClr val="bg1"/>
                </a:solidFill>
              </a:rPr>
              <a:t>https://spinevirtuallab.org</a:t>
            </a:r>
          </a:p>
        </p:txBody>
      </p:sp>
      <p:sp>
        <p:nvSpPr>
          <p:cNvPr id="9" name="Tekstvak 4">
            <a:extLst>
              <a:ext uri="{FF2B5EF4-FFF2-40B4-BE49-F238E27FC236}">
                <a16:creationId xmlns:a16="http://schemas.microsoft.com/office/drawing/2014/main" id="{EC8B864E-6403-462D-A563-2CCB1600A6DA}"/>
              </a:ext>
            </a:extLst>
          </p:cNvPr>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27</a:t>
            </a:fld>
            <a:endParaRPr lang="en-US" dirty="0">
              <a:solidFill>
                <a:schemeClr val="tx2">
                  <a:lumMod val="50000"/>
                </a:schemeClr>
              </a:solidFill>
            </a:endParaRPr>
          </a:p>
        </p:txBody>
      </p:sp>
      <p:sp>
        <p:nvSpPr>
          <p:cNvPr id="10" name="Title 1">
            <a:extLst>
              <a:ext uri="{FF2B5EF4-FFF2-40B4-BE49-F238E27FC236}">
                <a16:creationId xmlns:a16="http://schemas.microsoft.com/office/drawing/2014/main" id="{39F2004D-307A-49F6-B0E7-873301BD3DE9}"/>
              </a:ext>
            </a:extLst>
          </p:cNvPr>
          <p:cNvSpPr>
            <a:spLocks noGrp="1"/>
          </p:cNvSpPr>
          <p:nvPr>
            <p:ph type="title"/>
          </p:nvPr>
        </p:nvSpPr>
        <p:spPr>
          <a:xfrm>
            <a:off x="1011302" y="148117"/>
            <a:ext cx="10766044" cy="753760"/>
          </a:xfrm>
        </p:spPr>
        <p:txBody>
          <a:bodyPr/>
          <a:lstStyle/>
          <a:p>
            <a:pPr algn="r"/>
            <a:r>
              <a:rPr lang="nl-NL" sz="3600" dirty="0"/>
              <a:t>Second example: SPINE</a:t>
            </a:r>
          </a:p>
        </p:txBody>
      </p:sp>
    </p:spTree>
    <p:extLst>
      <p:ext uri="{BB962C8B-B14F-4D97-AF65-F5344CB8AC3E}">
        <p14:creationId xmlns:p14="http://schemas.microsoft.com/office/powerpoint/2010/main" val="31951697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grpSp>
        <p:nvGrpSpPr>
          <p:cNvPr id="8" name="Groep 7"/>
          <p:cNvGrpSpPr/>
          <p:nvPr/>
        </p:nvGrpSpPr>
        <p:grpSpPr>
          <a:xfrm>
            <a:off x="1512000" y="828000"/>
            <a:ext cx="9144000" cy="5350213"/>
            <a:chOff x="1512000" y="828000"/>
            <a:chExt cx="9144000" cy="5350213"/>
          </a:xfrm>
        </p:grpSpPr>
        <p:pic>
          <p:nvPicPr>
            <p:cNvPr id="2" name="Afbeelding 1"/>
            <p:cNvPicPr>
              <a:picLocks noChangeAspect="1"/>
            </p:cNvPicPr>
            <p:nvPr/>
          </p:nvPicPr>
          <p:blipFill rotWithShape="1">
            <a:blip r:embed="rId2"/>
            <a:srcRect t="3064" b="3320"/>
            <a:stretch/>
          </p:blipFill>
          <p:spPr>
            <a:xfrm>
              <a:off x="1512000" y="828000"/>
              <a:ext cx="9144000" cy="5350213"/>
            </a:xfrm>
            <a:prstGeom prst="rect">
              <a:avLst/>
            </a:prstGeom>
          </p:spPr>
        </p:pic>
        <p:sp>
          <p:nvSpPr>
            <p:cNvPr id="7" name="Rechthoek 6"/>
            <p:cNvSpPr/>
            <p:nvPr/>
          </p:nvSpPr>
          <p:spPr>
            <a:xfrm>
              <a:off x="2226638" y="847456"/>
              <a:ext cx="768485" cy="13503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kstvak 4">
            <a:extLst>
              <a:ext uri="{FF2B5EF4-FFF2-40B4-BE49-F238E27FC236}">
                <a16:creationId xmlns:a16="http://schemas.microsoft.com/office/drawing/2014/main" id="{64C78246-E75D-4AF9-8266-68D9F2584981}"/>
              </a:ext>
            </a:extLst>
          </p:cNvPr>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28</a:t>
            </a:fld>
            <a:endParaRPr lang="en-US" dirty="0">
              <a:solidFill>
                <a:schemeClr val="tx2">
                  <a:lumMod val="50000"/>
                </a:schemeClr>
              </a:solidFill>
            </a:endParaRPr>
          </a:p>
        </p:txBody>
      </p:sp>
    </p:spTree>
    <p:extLst>
      <p:ext uri="{BB962C8B-B14F-4D97-AF65-F5344CB8AC3E}">
        <p14:creationId xmlns:p14="http://schemas.microsoft.com/office/powerpoint/2010/main" val="13370800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grpSp>
        <p:nvGrpSpPr>
          <p:cNvPr id="6" name="Groep 5"/>
          <p:cNvGrpSpPr/>
          <p:nvPr/>
        </p:nvGrpSpPr>
        <p:grpSpPr>
          <a:xfrm>
            <a:off x="1512000" y="828000"/>
            <a:ext cx="9144000" cy="5359940"/>
            <a:chOff x="1512000" y="828000"/>
            <a:chExt cx="9144000" cy="5359940"/>
          </a:xfrm>
        </p:grpSpPr>
        <p:pic>
          <p:nvPicPr>
            <p:cNvPr id="3" name="Afbeelding 2"/>
            <p:cNvPicPr>
              <a:picLocks noChangeAspect="1"/>
            </p:cNvPicPr>
            <p:nvPr/>
          </p:nvPicPr>
          <p:blipFill rotWithShape="1">
            <a:blip r:embed="rId2"/>
            <a:srcRect t="2703" b="3510"/>
            <a:stretch/>
          </p:blipFill>
          <p:spPr>
            <a:xfrm>
              <a:off x="1512000" y="828000"/>
              <a:ext cx="9144000" cy="5359940"/>
            </a:xfrm>
            <a:prstGeom prst="rect">
              <a:avLst/>
            </a:prstGeom>
          </p:spPr>
        </p:pic>
        <p:sp>
          <p:nvSpPr>
            <p:cNvPr id="5" name="Rechthoek 4"/>
            <p:cNvSpPr/>
            <p:nvPr/>
          </p:nvSpPr>
          <p:spPr>
            <a:xfrm>
              <a:off x="2226638" y="847456"/>
              <a:ext cx="768485" cy="13503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Pijl-rechts 6"/>
          <p:cNvSpPr/>
          <p:nvPr/>
        </p:nvSpPr>
        <p:spPr>
          <a:xfrm rot="17925468">
            <a:off x="4961105" y="4435812"/>
            <a:ext cx="1177047" cy="3210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kstvak 4">
            <a:extLst>
              <a:ext uri="{FF2B5EF4-FFF2-40B4-BE49-F238E27FC236}">
                <a16:creationId xmlns:a16="http://schemas.microsoft.com/office/drawing/2014/main" id="{D500CE53-D810-4C65-9962-393758C3A343}"/>
              </a:ext>
            </a:extLst>
          </p:cNvPr>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29</a:t>
            </a:fld>
            <a:endParaRPr lang="en-US" dirty="0">
              <a:solidFill>
                <a:schemeClr val="tx2">
                  <a:lumMod val="50000"/>
                </a:schemeClr>
              </a:solidFill>
            </a:endParaRPr>
          </a:p>
        </p:txBody>
      </p:sp>
    </p:spTree>
    <p:extLst>
      <p:ext uri="{BB962C8B-B14F-4D97-AF65-F5344CB8AC3E}">
        <p14:creationId xmlns:p14="http://schemas.microsoft.com/office/powerpoint/2010/main" val="39792356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6A3B-B362-4A07-AF0C-407E2E48ABE7}"/>
              </a:ext>
            </a:extLst>
          </p:cNvPr>
          <p:cNvSpPr>
            <a:spLocks noGrp="1"/>
          </p:cNvSpPr>
          <p:nvPr>
            <p:ph type="title"/>
          </p:nvPr>
        </p:nvSpPr>
        <p:spPr/>
        <p:txBody>
          <a:bodyPr/>
          <a:lstStyle/>
          <a:p>
            <a:r>
              <a:rPr lang="nl-NL" dirty="0"/>
              <a:t>“Big” data ... but how to use it?</a:t>
            </a:r>
          </a:p>
        </p:txBody>
      </p:sp>
      <p:sp>
        <p:nvSpPr>
          <p:cNvPr id="3" name="Content Placeholder 2">
            <a:extLst>
              <a:ext uri="{FF2B5EF4-FFF2-40B4-BE49-F238E27FC236}">
                <a16:creationId xmlns:a16="http://schemas.microsoft.com/office/drawing/2014/main" id="{7A517D56-7AB6-4BF6-AABD-678ADA2F049B}"/>
              </a:ext>
            </a:extLst>
          </p:cNvPr>
          <p:cNvSpPr>
            <a:spLocks noGrp="1"/>
          </p:cNvSpPr>
          <p:nvPr>
            <p:ph sz="half" idx="2"/>
          </p:nvPr>
        </p:nvSpPr>
        <p:spPr/>
        <p:txBody>
          <a:bodyPr/>
          <a:lstStyle/>
          <a:p>
            <a:r>
              <a:rPr lang="nl-NL" dirty="0"/>
              <a:t>Data have to be prepared</a:t>
            </a:r>
          </a:p>
          <a:p>
            <a:pPr lvl="1"/>
            <a:r>
              <a:rPr lang="nl-NL" dirty="0"/>
              <a:t>Collect, accumulate, curate</a:t>
            </a:r>
          </a:p>
          <a:p>
            <a:pPr lvl="1"/>
            <a:r>
              <a:rPr lang="nl-NL" dirty="0"/>
              <a:t>Pre-process</a:t>
            </a:r>
          </a:p>
          <a:p>
            <a:pPr lvl="2"/>
            <a:r>
              <a:rPr lang="nl-NL" dirty="0"/>
              <a:t>Including anonymization / pseudonymization / encoding</a:t>
            </a:r>
          </a:p>
          <a:p>
            <a:endParaRPr lang="nl-NL" dirty="0"/>
          </a:p>
        </p:txBody>
      </p:sp>
      <p:sp>
        <p:nvSpPr>
          <p:cNvPr id="4" name="Footer Placeholder 3">
            <a:extLst>
              <a:ext uri="{FF2B5EF4-FFF2-40B4-BE49-F238E27FC236}">
                <a16:creationId xmlns:a16="http://schemas.microsoft.com/office/drawing/2014/main" id="{815A2A63-3068-4997-B689-DD273B6C9B6E}"/>
              </a:ext>
            </a:extLst>
          </p:cNvPr>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5" name="Tekstvak 4">
            <a:extLst>
              <a:ext uri="{FF2B5EF4-FFF2-40B4-BE49-F238E27FC236}">
                <a16:creationId xmlns:a16="http://schemas.microsoft.com/office/drawing/2014/main" id="{2C3DEF1C-497D-4712-ADFC-3D2BB959145E}"/>
              </a:ext>
            </a:extLst>
          </p:cNvPr>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3</a:t>
            </a:fld>
            <a:endParaRPr lang="en-US" dirty="0">
              <a:solidFill>
                <a:schemeClr val="tx2">
                  <a:lumMod val="50000"/>
                </a:schemeClr>
              </a:solidFill>
            </a:endParaRPr>
          </a:p>
        </p:txBody>
      </p:sp>
    </p:spTree>
    <p:extLst>
      <p:ext uri="{BB962C8B-B14F-4D97-AF65-F5344CB8AC3E}">
        <p14:creationId xmlns:p14="http://schemas.microsoft.com/office/powerpoint/2010/main" val="31057925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pic>
        <p:nvPicPr>
          <p:cNvPr id="7" name="Afbeelding 6"/>
          <p:cNvPicPr>
            <a:picLocks noChangeAspect="1"/>
          </p:cNvPicPr>
          <p:nvPr/>
        </p:nvPicPr>
        <p:blipFill rotWithShape="1">
          <a:blip r:embed="rId2"/>
          <a:srcRect t="3234" b="3320"/>
          <a:stretch/>
        </p:blipFill>
        <p:spPr>
          <a:xfrm>
            <a:off x="1512000" y="828000"/>
            <a:ext cx="9144000" cy="5340485"/>
          </a:xfrm>
          <a:prstGeom prst="rect">
            <a:avLst/>
          </a:prstGeom>
        </p:spPr>
      </p:pic>
      <p:sp>
        <p:nvSpPr>
          <p:cNvPr id="5" name="Tekstvak 4">
            <a:extLst>
              <a:ext uri="{FF2B5EF4-FFF2-40B4-BE49-F238E27FC236}">
                <a16:creationId xmlns:a16="http://schemas.microsoft.com/office/drawing/2014/main" id="{DA0F9CA6-4AE4-45F7-A418-48DE531BCC50}"/>
              </a:ext>
            </a:extLst>
          </p:cNvPr>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30</a:t>
            </a:fld>
            <a:endParaRPr lang="en-US" dirty="0">
              <a:solidFill>
                <a:schemeClr val="tx2">
                  <a:lumMod val="50000"/>
                </a:schemeClr>
              </a:solidFill>
            </a:endParaRPr>
          </a:p>
        </p:txBody>
      </p:sp>
    </p:spTree>
    <p:extLst>
      <p:ext uri="{BB962C8B-B14F-4D97-AF65-F5344CB8AC3E}">
        <p14:creationId xmlns:p14="http://schemas.microsoft.com/office/powerpoint/2010/main" val="20469014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9" name="Tekstvak 4">
            <a:extLst>
              <a:ext uri="{FF2B5EF4-FFF2-40B4-BE49-F238E27FC236}">
                <a16:creationId xmlns:a16="http://schemas.microsoft.com/office/drawing/2014/main" id="{EC8B864E-6403-462D-A563-2CCB1600A6DA}"/>
              </a:ext>
            </a:extLst>
          </p:cNvPr>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31</a:t>
            </a:fld>
            <a:endParaRPr lang="en-US" dirty="0">
              <a:solidFill>
                <a:schemeClr val="tx2">
                  <a:lumMod val="50000"/>
                </a:schemeClr>
              </a:solidFill>
            </a:endParaRPr>
          </a:p>
        </p:txBody>
      </p:sp>
      <p:sp>
        <p:nvSpPr>
          <p:cNvPr id="5" name="Title 1">
            <a:extLst>
              <a:ext uri="{FF2B5EF4-FFF2-40B4-BE49-F238E27FC236}">
                <a16:creationId xmlns:a16="http://schemas.microsoft.com/office/drawing/2014/main" id="{FD5DA4BE-7ED6-43C1-9C85-5FA503228E93}"/>
              </a:ext>
            </a:extLst>
          </p:cNvPr>
          <p:cNvSpPr>
            <a:spLocks noGrp="1"/>
          </p:cNvSpPr>
          <p:nvPr>
            <p:ph type="title"/>
          </p:nvPr>
        </p:nvSpPr>
        <p:spPr>
          <a:xfrm>
            <a:off x="1236770" y="148117"/>
            <a:ext cx="10766044" cy="753760"/>
          </a:xfrm>
        </p:spPr>
        <p:txBody>
          <a:bodyPr/>
          <a:lstStyle/>
          <a:p>
            <a:pPr algn="r"/>
            <a:r>
              <a:rPr lang="nl-NL" sz="3600" dirty="0"/>
              <a:t>Querying results in SPINE</a:t>
            </a:r>
          </a:p>
        </p:txBody>
      </p:sp>
      <p:pic>
        <p:nvPicPr>
          <p:cNvPr id="15" name="Picture 14">
            <a:extLst>
              <a:ext uri="{FF2B5EF4-FFF2-40B4-BE49-F238E27FC236}">
                <a16:creationId xmlns:a16="http://schemas.microsoft.com/office/drawing/2014/main" id="{08F4A0FB-CA0E-49D0-B870-2164430C848F}"/>
              </a:ext>
            </a:extLst>
          </p:cNvPr>
          <p:cNvPicPr>
            <a:picLocks noChangeAspect="1"/>
          </p:cNvPicPr>
          <p:nvPr/>
        </p:nvPicPr>
        <p:blipFill rotWithShape="1">
          <a:blip r:embed="rId3"/>
          <a:srcRect b="5861"/>
          <a:stretch/>
        </p:blipFill>
        <p:spPr>
          <a:xfrm>
            <a:off x="1327760" y="814191"/>
            <a:ext cx="9503080" cy="5591310"/>
          </a:xfrm>
          <a:prstGeom prst="rect">
            <a:avLst/>
          </a:prstGeom>
        </p:spPr>
      </p:pic>
    </p:spTree>
    <p:extLst>
      <p:ext uri="{BB962C8B-B14F-4D97-AF65-F5344CB8AC3E}">
        <p14:creationId xmlns:p14="http://schemas.microsoft.com/office/powerpoint/2010/main" val="29704194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9C83A1-D4E1-4A2E-AE58-7BC7680DFBE4}"/>
              </a:ext>
            </a:extLst>
          </p:cNvPr>
          <p:cNvPicPr>
            <a:picLocks noChangeAspect="1"/>
          </p:cNvPicPr>
          <p:nvPr/>
        </p:nvPicPr>
        <p:blipFill rotWithShape="1">
          <a:blip r:embed="rId3"/>
          <a:srcRect b="5555"/>
          <a:stretch/>
        </p:blipFill>
        <p:spPr>
          <a:xfrm>
            <a:off x="1328400" y="813600"/>
            <a:ext cx="9510249" cy="5613721"/>
          </a:xfrm>
          <a:prstGeom prst="rect">
            <a:avLst/>
          </a:prstGeom>
        </p:spPr>
      </p:pic>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9" name="Tekstvak 4">
            <a:extLst>
              <a:ext uri="{FF2B5EF4-FFF2-40B4-BE49-F238E27FC236}">
                <a16:creationId xmlns:a16="http://schemas.microsoft.com/office/drawing/2014/main" id="{EC8B864E-6403-462D-A563-2CCB1600A6DA}"/>
              </a:ext>
            </a:extLst>
          </p:cNvPr>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32</a:t>
            </a:fld>
            <a:endParaRPr lang="en-US" dirty="0">
              <a:solidFill>
                <a:schemeClr val="tx2">
                  <a:lumMod val="50000"/>
                </a:schemeClr>
              </a:solidFill>
            </a:endParaRPr>
          </a:p>
        </p:txBody>
      </p:sp>
      <p:sp>
        <p:nvSpPr>
          <p:cNvPr id="5" name="Title 1">
            <a:extLst>
              <a:ext uri="{FF2B5EF4-FFF2-40B4-BE49-F238E27FC236}">
                <a16:creationId xmlns:a16="http://schemas.microsoft.com/office/drawing/2014/main" id="{FD5DA4BE-7ED6-43C1-9C85-5FA503228E93}"/>
              </a:ext>
            </a:extLst>
          </p:cNvPr>
          <p:cNvSpPr>
            <a:spLocks noGrp="1"/>
          </p:cNvSpPr>
          <p:nvPr>
            <p:ph type="title"/>
          </p:nvPr>
        </p:nvSpPr>
        <p:spPr>
          <a:xfrm>
            <a:off x="1236770" y="148117"/>
            <a:ext cx="10766044" cy="753760"/>
          </a:xfrm>
        </p:spPr>
        <p:txBody>
          <a:bodyPr/>
          <a:lstStyle/>
          <a:p>
            <a:pPr algn="r"/>
            <a:r>
              <a:rPr lang="nl-NL" sz="3600" dirty="0"/>
              <a:t>Querying results in SPINE</a:t>
            </a:r>
          </a:p>
        </p:txBody>
      </p:sp>
    </p:spTree>
    <p:extLst>
      <p:ext uri="{BB962C8B-B14F-4D97-AF65-F5344CB8AC3E}">
        <p14:creationId xmlns:p14="http://schemas.microsoft.com/office/powerpoint/2010/main" val="5856269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sz="half" idx="2"/>
          </p:nvPr>
        </p:nvSpPr>
        <p:spPr>
          <a:xfrm>
            <a:off x="694944" y="2788909"/>
            <a:ext cx="5204815" cy="3751308"/>
          </a:xfrm>
        </p:spPr>
        <p:txBody>
          <a:bodyPr/>
          <a:lstStyle/>
          <a:p>
            <a:pPr marL="0" indent="0">
              <a:buNone/>
            </a:pPr>
            <a:r>
              <a:rPr lang="en-US" dirty="0">
                <a:solidFill>
                  <a:srgbClr val="00AAF0"/>
                </a:solidFill>
              </a:rPr>
              <a:t>Users can have different roles</a:t>
            </a:r>
          </a:p>
          <a:p>
            <a:pPr marL="342900" indent="-342900"/>
            <a:endParaRPr lang="en-US" dirty="0"/>
          </a:p>
          <a:p>
            <a:pPr marL="342900" indent="-342900"/>
            <a:r>
              <a:rPr lang="en-US" dirty="0"/>
              <a:t>Scientists </a:t>
            </a:r>
          </a:p>
          <a:p>
            <a:pPr marL="800100" lvl="1" indent="-342900"/>
            <a:r>
              <a:rPr lang="en-US" dirty="0"/>
              <a:t>define tasks</a:t>
            </a:r>
          </a:p>
          <a:p>
            <a:pPr marL="800100" lvl="1" indent="-342900"/>
            <a:r>
              <a:rPr lang="en-US" dirty="0"/>
              <a:t>make training material</a:t>
            </a:r>
          </a:p>
          <a:p>
            <a:pPr marL="800100" lvl="1" indent="-342900"/>
            <a:r>
              <a:rPr lang="en-US" dirty="0"/>
              <a:t>design experiments</a:t>
            </a:r>
          </a:p>
          <a:p>
            <a:pPr marL="800100" lvl="1" indent="-342900"/>
            <a:r>
              <a:rPr lang="en-US" dirty="0"/>
              <a:t>analyze results</a:t>
            </a:r>
            <a:endParaRPr lang="nl-NL" dirty="0"/>
          </a:p>
        </p:txBody>
      </p:sp>
      <p:sp>
        <p:nvSpPr>
          <p:cNvPr id="3" name="Tijdelijke aanduiding voor voettekst 2"/>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2" name="Tekstvak 1"/>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33</a:t>
            </a:fld>
            <a:endParaRPr lang="en-US" dirty="0">
              <a:solidFill>
                <a:schemeClr val="tx2">
                  <a:lumMod val="50000"/>
                </a:schemeClr>
              </a:solidFill>
            </a:endParaRPr>
          </a:p>
        </p:txBody>
      </p:sp>
      <p:sp>
        <p:nvSpPr>
          <p:cNvPr id="9" name="Titel 1">
            <a:extLst>
              <a:ext uri="{FF2B5EF4-FFF2-40B4-BE49-F238E27FC236}">
                <a16:creationId xmlns:a16="http://schemas.microsoft.com/office/drawing/2014/main" id="{5DDA1868-1E12-4344-900C-7CAE45E21B4A}"/>
              </a:ext>
            </a:extLst>
          </p:cNvPr>
          <p:cNvSpPr>
            <a:spLocks noGrp="1"/>
          </p:cNvSpPr>
          <p:nvPr>
            <p:ph type="title"/>
          </p:nvPr>
        </p:nvSpPr>
        <p:spPr>
          <a:xfrm>
            <a:off x="673100" y="1049988"/>
            <a:ext cx="10766044" cy="1325563"/>
          </a:xfrm>
        </p:spPr>
        <p:txBody>
          <a:bodyPr/>
          <a:lstStyle/>
          <a:p>
            <a:r>
              <a:rPr lang="en-US" dirty="0"/>
              <a:t>General approach of sites like </a:t>
            </a:r>
            <a:br>
              <a:rPr lang="en-US" dirty="0"/>
            </a:br>
            <a:r>
              <a:rPr lang="en-US" dirty="0"/>
              <a:t>Open Neuroimaging Laboratory and SPINE</a:t>
            </a:r>
          </a:p>
        </p:txBody>
      </p:sp>
      <p:sp>
        <p:nvSpPr>
          <p:cNvPr id="10" name="Tijdelijke aanduiding voor inhoud 4">
            <a:extLst>
              <a:ext uri="{FF2B5EF4-FFF2-40B4-BE49-F238E27FC236}">
                <a16:creationId xmlns:a16="http://schemas.microsoft.com/office/drawing/2014/main" id="{E337F6E1-CA1C-427C-8C41-7AB9D0CD78FB}"/>
              </a:ext>
            </a:extLst>
          </p:cNvPr>
          <p:cNvSpPr txBox="1">
            <a:spLocks/>
          </p:cNvSpPr>
          <p:nvPr/>
        </p:nvSpPr>
        <p:spPr>
          <a:xfrm>
            <a:off x="5630052" y="2788909"/>
            <a:ext cx="9009095" cy="3751308"/>
          </a:xfrm>
          <a:prstGeom prst="rect">
            <a:avLst/>
          </a:prstGeom>
        </p:spPr>
        <p:txBody>
          <a:bodyPr/>
          <a:lstStyle>
            <a:lvl1pPr marL="228600" indent="-228600" algn="l" defTabSz="914400" rtl="0" eaLnBrk="1" latinLnBrk="0" hangingPunct="1">
              <a:lnSpc>
                <a:spcPct val="125000"/>
              </a:lnSpc>
              <a:spcBef>
                <a:spcPts val="0"/>
              </a:spcBef>
              <a:buClr>
                <a:srgbClr val="00AAF0"/>
              </a:buClr>
              <a:buFont typeface="Arial" panose="020B0604020202020204" pitchFamily="34" charset="0"/>
              <a:buChar char="•"/>
              <a:defRPr sz="23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US" dirty="0"/>
          </a:p>
          <a:p>
            <a:pPr marL="342900" indent="-342900"/>
            <a:endParaRPr lang="en-US" dirty="0"/>
          </a:p>
          <a:p>
            <a:pPr marL="342900" indent="-342900"/>
            <a:r>
              <a:rPr lang="en-US" dirty="0"/>
              <a:t>Contributors </a:t>
            </a:r>
          </a:p>
          <a:p>
            <a:pPr marL="800100" lvl="1" indent="-342900"/>
            <a:r>
              <a:rPr lang="en-US" dirty="0"/>
              <a:t>perform tasks</a:t>
            </a:r>
          </a:p>
          <a:p>
            <a:pPr marL="1257300" lvl="2" indent="-342900"/>
            <a:r>
              <a:rPr lang="en-US" dirty="0"/>
              <a:t>can be in the form of a game</a:t>
            </a:r>
          </a:p>
          <a:p>
            <a:pPr marL="800100" lvl="1" indent="-342900"/>
            <a:r>
              <a:rPr lang="en-US" dirty="0"/>
              <a:t>interact with user community</a:t>
            </a:r>
          </a:p>
          <a:p>
            <a:endParaRPr lang="en-US" dirty="0"/>
          </a:p>
        </p:txBody>
      </p:sp>
    </p:spTree>
    <p:extLst>
      <p:ext uri="{BB962C8B-B14F-4D97-AF65-F5344CB8AC3E}">
        <p14:creationId xmlns:p14="http://schemas.microsoft.com/office/powerpoint/2010/main" val="22343381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Outline</a:t>
            </a:r>
          </a:p>
        </p:txBody>
      </p:sp>
      <p:sp>
        <p:nvSpPr>
          <p:cNvPr id="5" name="Tijdelijke aanduiding voor inhoud 4"/>
          <p:cNvSpPr>
            <a:spLocks noGrp="1"/>
          </p:cNvSpPr>
          <p:nvPr>
            <p:ph sz="half" idx="2"/>
          </p:nvPr>
        </p:nvSpPr>
        <p:spPr/>
        <p:txBody>
          <a:bodyPr/>
          <a:lstStyle/>
          <a:p>
            <a:r>
              <a:rPr lang="nl-NL" dirty="0" err="1"/>
              <a:t>Collaborative</a:t>
            </a:r>
            <a:r>
              <a:rPr lang="nl-NL" dirty="0"/>
              <a:t> research environments</a:t>
            </a:r>
          </a:p>
          <a:p>
            <a:pPr lvl="1"/>
            <a:r>
              <a:rPr lang="nl-NL" dirty="0"/>
              <a:t>Bringing researchers together</a:t>
            </a:r>
          </a:p>
          <a:p>
            <a:pPr lvl="1"/>
            <a:r>
              <a:rPr lang="nl-NL" dirty="0" err="1"/>
              <a:t>Examples</a:t>
            </a:r>
            <a:endParaRPr lang="nl-NL" dirty="0"/>
          </a:p>
          <a:p>
            <a:pPr marL="457200" lvl="1" indent="0">
              <a:buNone/>
            </a:pPr>
            <a:endParaRPr lang="nl-NL" dirty="0"/>
          </a:p>
          <a:p>
            <a:r>
              <a:rPr lang="nl-NL" dirty="0" err="1"/>
              <a:t>Crowd-sourced</a:t>
            </a:r>
            <a:r>
              <a:rPr lang="nl-NL" dirty="0"/>
              <a:t> </a:t>
            </a:r>
            <a:r>
              <a:rPr lang="nl-NL" dirty="0" err="1"/>
              <a:t>science</a:t>
            </a:r>
            <a:endParaRPr lang="nl-NL" dirty="0"/>
          </a:p>
          <a:p>
            <a:pPr lvl="1"/>
            <a:r>
              <a:rPr lang="nl-NL" dirty="0" err="1"/>
              <a:t>What</a:t>
            </a:r>
            <a:r>
              <a:rPr lang="nl-NL" dirty="0"/>
              <a:t> is </a:t>
            </a:r>
            <a:r>
              <a:rPr lang="nl-NL" dirty="0" err="1"/>
              <a:t>crowd-sourcing</a:t>
            </a:r>
            <a:r>
              <a:rPr lang="nl-NL" dirty="0"/>
              <a:t>?</a:t>
            </a:r>
          </a:p>
          <a:p>
            <a:pPr lvl="1"/>
            <a:r>
              <a:rPr lang="nl-NL" dirty="0"/>
              <a:t>Examples</a:t>
            </a:r>
          </a:p>
          <a:p>
            <a:pPr lvl="1"/>
            <a:r>
              <a:rPr lang="nl-NL" dirty="0"/>
              <a:t>How can we use it for MS?</a:t>
            </a:r>
          </a:p>
          <a:p>
            <a:endParaRPr lang="nl-NL" dirty="0"/>
          </a:p>
        </p:txBody>
      </p:sp>
      <p:sp>
        <p:nvSpPr>
          <p:cNvPr id="3" name="Tijdelijke aanduiding voor voettekst 2"/>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2" name="Tekstvak 1"/>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34</a:t>
            </a:fld>
            <a:endParaRPr lang="en-US" dirty="0">
              <a:solidFill>
                <a:schemeClr val="tx2">
                  <a:lumMod val="50000"/>
                </a:schemeClr>
              </a:solidFill>
            </a:endParaRPr>
          </a:p>
        </p:txBody>
      </p:sp>
    </p:spTree>
    <p:extLst>
      <p:ext uri="{BB962C8B-B14F-4D97-AF65-F5344CB8AC3E}">
        <p14:creationId xmlns:p14="http://schemas.microsoft.com/office/powerpoint/2010/main" val="34154695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Outline</a:t>
            </a:r>
          </a:p>
        </p:txBody>
      </p:sp>
      <p:sp>
        <p:nvSpPr>
          <p:cNvPr id="5" name="Tijdelijke aanduiding voor inhoud 4"/>
          <p:cNvSpPr>
            <a:spLocks noGrp="1"/>
          </p:cNvSpPr>
          <p:nvPr>
            <p:ph sz="half" idx="2"/>
          </p:nvPr>
        </p:nvSpPr>
        <p:spPr/>
        <p:txBody>
          <a:bodyPr/>
          <a:lstStyle/>
          <a:p>
            <a:pPr>
              <a:buClr>
                <a:schemeClr val="bg1">
                  <a:lumMod val="85000"/>
                </a:schemeClr>
              </a:buClr>
            </a:pPr>
            <a:r>
              <a:rPr lang="nl-NL" dirty="0" err="1">
                <a:solidFill>
                  <a:schemeClr val="bg1">
                    <a:lumMod val="85000"/>
                  </a:schemeClr>
                </a:solidFill>
              </a:rPr>
              <a:t>Collaborative</a:t>
            </a:r>
            <a:r>
              <a:rPr lang="nl-NL" dirty="0">
                <a:solidFill>
                  <a:schemeClr val="bg1">
                    <a:lumMod val="85000"/>
                  </a:schemeClr>
                </a:solidFill>
              </a:rPr>
              <a:t> research environments</a:t>
            </a:r>
          </a:p>
          <a:p>
            <a:pPr lvl="1"/>
            <a:r>
              <a:rPr lang="nl-NL" dirty="0">
                <a:solidFill>
                  <a:schemeClr val="bg1">
                    <a:lumMod val="85000"/>
                  </a:schemeClr>
                </a:solidFill>
              </a:rPr>
              <a:t>Bringing researchers together</a:t>
            </a:r>
          </a:p>
          <a:p>
            <a:pPr lvl="1"/>
            <a:r>
              <a:rPr lang="nl-NL" dirty="0" err="1">
                <a:solidFill>
                  <a:schemeClr val="bg1">
                    <a:lumMod val="85000"/>
                  </a:schemeClr>
                </a:solidFill>
              </a:rPr>
              <a:t>Examples</a:t>
            </a:r>
            <a:endParaRPr lang="nl-NL" dirty="0">
              <a:solidFill>
                <a:schemeClr val="bg1">
                  <a:lumMod val="85000"/>
                </a:schemeClr>
              </a:solidFill>
            </a:endParaRPr>
          </a:p>
          <a:p>
            <a:pPr marL="457200" lvl="1" indent="0">
              <a:buNone/>
            </a:pPr>
            <a:endParaRPr lang="nl-NL" dirty="0"/>
          </a:p>
          <a:p>
            <a:r>
              <a:rPr lang="nl-NL" dirty="0" err="1"/>
              <a:t>Crowd-sourced</a:t>
            </a:r>
            <a:r>
              <a:rPr lang="nl-NL" dirty="0"/>
              <a:t> </a:t>
            </a:r>
            <a:r>
              <a:rPr lang="nl-NL" dirty="0" err="1"/>
              <a:t>science</a:t>
            </a:r>
            <a:endParaRPr lang="nl-NL" dirty="0"/>
          </a:p>
          <a:p>
            <a:pPr lvl="1"/>
            <a:r>
              <a:rPr lang="nl-NL" dirty="0" err="1"/>
              <a:t>What</a:t>
            </a:r>
            <a:r>
              <a:rPr lang="nl-NL" dirty="0"/>
              <a:t> is </a:t>
            </a:r>
            <a:r>
              <a:rPr lang="nl-NL" dirty="0" err="1"/>
              <a:t>crowd-sourcing</a:t>
            </a:r>
            <a:r>
              <a:rPr lang="nl-NL" dirty="0"/>
              <a:t>?</a:t>
            </a:r>
          </a:p>
          <a:p>
            <a:pPr lvl="1"/>
            <a:r>
              <a:rPr lang="nl-NL" dirty="0"/>
              <a:t>Examples</a:t>
            </a:r>
          </a:p>
          <a:p>
            <a:pPr lvl="1"/>
            <a:r>
              <a:rPr lang="nl-NL" dirty="0"/>
              <a:t>How can we use it for MS?</a:t>
            </a:r>
          </a:p>
          <a:p>
            <a:endParaRPr lang="nl-NL" dirty="0"/>
          </a:p>
        </p:txBody>
      </p:sp>
      <p:sp>
        <p:nvSpPr>
          <p:cNvPr id="3" name="Tijdelijke aanduiding voor voettekst 2"/>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2" name="Tekstvak 1"/>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35</a:t>
            </a:fld>
            <a:endParaRPr lang="en-US" dirty="0">
              <a:solidFill>
                <a:schemeClr val="tx2">
                  <a:lumMod val="50000"/>
                </a:schemeClr>
              </a:solidFill>
            </a:endParaRPr>
          </a:p>
        </p:txBody>
      </p:sp>
    </p:spTree>
    <p:extLst>
      <p:ext uri="{BB962C8B-B14F-4D97-AF65-F5344CB8AC3E}">
        <p14:creationId xmlns:p14="http://schemas.microsoft.com/office/powerpoint/2010/main" val="6249244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Crowd-sourcing  - what is it?</a:t>
            </a:r>
          </a:p>
        </p:txBody>
      </p:sp>
      <p:sp>
        <p:nvSpPr>
          <p:cNvPr id="3" name="Tijdelijke aanduiding voor inhoud 2"/>
          <p:cNvSpPr>
            <a:spLocks noGrp="1"/>
          </p:cNvSpPr>
          <p:nvPr>
            <p:ph sz="half" idx="2"/>
          </p:nvPr>
        </p:nvSpPr>
        <p:spPr>
          <a:xfrm>
            <a:off x="694944" y="3439447"/>
            <a:ext cx="6670360" cy="3751308"/>
          </a:xfrm>
        </p:spPr>
        <p:txBody>
          <a:bodyPr/>
          <a:lstStyle/>
          <a:p>
            <a:r>
              <a:rPr lang="en-US" dirty="0"/>
              <a:t>Provide time &amp; effort rather than money</a:t>
            </a:r>
          </a:p>
          <a:p>
            <a:endParaRPr lang="en-US" dirty="0"/>
          </a:p>
          <a:p>
            <a:r>
              <a:rPr lang="en-US" dirty="0"/>
              <a:t>Anybody can contribute</a:t>
            </a:r>
          </a:p>
          <a:p>
            <a:endParaRPr lang="en-US" dirty="0"/>
          </a:p>
          <a:p>
            <a:r>
              <a:rPr lang="en-US" dirty="0"/>
              <a:t>Perform small tasks in actual scientific research projects</a:t>
            </a:r>
          </a:p>
          <a:p>
            <a:endParaRPr lang="en-US" dirty="0"/>
          </a:p>
          <a:p>
            <a:endParaRPr lang="en-US" dirty="0"/>
          </a:p>
        </p:txBody>
      </p:sp>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5" name="Tekstvak 4"/>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36</a:t>
            </a:fld>
            <a:endParaRPr lang="en-US" dirty="0">
              <a:solidFill>
                <a:schemeClr val="tx2">
                  <a:lumMod val="50000"/>
                </a:schemeClr>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
        <p:nvSpPr>
          <p:cNvPr id="8" name="Tekstvak 7"/>
          <p:cNvSpPr txBox="1"/>
          <p:nvPr/>
        </p:nvSpPr>
        <p:spPr>
          <a:xfrm>
            <a:off x="1666694" y="2328928"/>
            <a:ext cx="5288051" cy="769441"/>
          </a:xfrm>
          <a:prstGeom prst="rect">
            <a:avLst/>
          </a:prstGeom>
          <a:noFill/>
        </p:spPr>
        <p:txBody>
          <a:bodyPr wrap="none" rtlCol="0">
            <a:spAutoFit/>
          </a:bodyPr>
          <a:lstStyle/>
          <a:p>
            <a:r>
              <a:rPr lang="en-US" sz="4400" b="1" dirty="0">
                <a:solidFill>
                  <a:srgbClr val="FF0000"/>
                </a:solidFill>
              </a:rPr>
              <a:t>NOT crowd-</a:t>
            </a:r>
            <a:r>
              <a:rPr lang="en-US" sz="4400" b="1" i="1" dirty="0">
                <a:solidFill>
                  <a:srgbClr val="FF0000"/>
                </a:solidFill>
              </a:rPr>
              <a:t>funding</a:t>
            </a:r>
            <a:endParaRPr lang="en-US" sz="4400" b="1" dirty="0">
              <a:solidFill>
                <a:srgbClr val="FF0000"/>
              </a:solidFill>
            </a:endParaRPr>
          </a:p>
        </p:txBody>
      </p:sp>
      <p:sp>
        <p:nvSpPr>
          <p:cNvPr id="6" name="Multiplication Sign 5">
            <a:extLst>
              <a:ext uri="{FF2B5EF4-FFF2-40B4-BE49-F238E27FC236}">
                <a16:creationId xmlns:a16="http://schemas.microsoft.com/office/drawing/2014/main" id="{9E580A4B-D89D-4EBB-9BEF-07A94D1ED9B9}"/>
              </a:ext>
            </a:extLst>
          </p:cNvPr>
          <p:cNvSpPr/>
          <p:nvPr/>
        </p:nvSpPr>
        <p:spPr>
          <a:xfrm>
            <a:off x="6116541" y="104412"/>
            <a:ext cx="7374835" cy="7189143"/>
          </a:xfrm>
          <a:prstGeom prst="mathMultiply">
            <a:avLst>
              <a:gd name="adj1" fmla="val 6493"/>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656037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Crowd-sourcing</a:t>
            </a:r>
          </a:p>
        </p:txBody>
      </p:sp>
      <p:sp>
        <p:nvSpPr>
          <p:cNvPr id="3" name="Tijdelijke aanduiding voor inhoud 2"/>
          <p:cNvSpPr>
            <a:spLocks noGrp="1"/>
          </p:cNvSpPr>
          <p:nvPr>
            <p:ph sz="half" idx="2"/>
          </p:nvPr>
        </p:nvSpPr>
        <p:spPr/>
        <p:txBody>
          <a:bodyPr/>
          <a:lstStyle/>
          <a:p>
            <a:r>
              <a:rPr lang="en-US" dirty="0"/>
              <a:t>Examples exist in many fields</a:t>
            </a:r>
          </a:p>
          <a:p>
            <a:endParaRPr lang="en-US" dirty="0"/>
          </a:p>
          <a:p>
            <a:endParaRPr lang="en-US" dirty="0"/>
          </a:p>
        </p:txBody>
      </p:sp>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5" name="Tekstvak 4"/>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37</a:t>
            </a:fld>
            <a:endParaRPr lang="en-US" dirty="0">
              <a:solidFill>
                <a:schemeClr val="tx2">
                  <a:lumMod val="50000"/>
                </a:schemeClr>
              </a:solidFill>
            </a:endParaRPr>
          </a:p>
        </p:txBody>
      </p:sp>
      <p:pic>
        <p:nvPicPr>
          <p:cNvPr id="8" name="Afbeelding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1" y="4580835"/>
            <a:ext cx="3543300" cy="882351"/>
          </a:xfrm>
          <a:prstGeom prst="rect">
            <a:avLst/>
          </a:prstGeom>
        </p:spPr>
      </p:pic>
    </p:spTree>
    <p:extLst>
      <p:ext uri="{BB962C8B-B14F-4D97-AF65-F5344CB8AC3E}">
        <p14:creationId xmlns:p14="http://schemas.microsoft.com/office/powerpoint/2010/main" val="16230024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5" name="Tekstvak 4"/>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38</a:t>
            </a:fld>
            <a:endParaRPr lang="en-US" dirty="0">
              <a:solidFill>
                <a:schemeClr val="tx2">
                  <a:lumMod val="50000"/>
                </a:schemeClr>
              </a:solidFill>
            </a:endParaRPr>
          </a:p>
        </p:txBody>
      </p:sp>
      <p:pic>
        <p:nvPicPr>
          <p:cNvPr id="8" name="Afbeelding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8700" y="0"/>
            <a:ext cx="3543300" cy="882351"/>
          </a:xfrm>
          <a:prstGeom prst="rect">
            <a:avLst/>
          </a:prstGeom>
        </p:spPr>
      </p:pic>
      <p:pic>
        <p:nvPicPr>
          <p:cNvPr id="13" name="Picture 12">
            <a:extLst>
              <a:ext uri="{FF2B5EF4-FFF2-40B4-BE49-F238E27FC236}">
                <a16:creationId xmlns:a16="http://schemas.microsoft.com/office/drawing/2014/main" id="{E3FF7AD1-3D8E-482B-9AF2-5D797508EB31}"/>
              </a:ext>
            </a:extLst>
          </p:cNvPr>
          <p:cNvPicPr>
            <a:picLocks noChangeAspect="1"/>
          </p:cNvPicPr>
          <p:nvPr/>
        </p:nvPicPr>
        <p:blipFill rotWithShape="1">
          <a:blip r:embed="rId3"/>
          <a:srcRect t="6575" b="4110"/>
          <a:stretch/>
        </p:blipFill>
        <p:spPr>
          <a:xfrm>
            <a:off x="1020871" y="989556"/>
            <a:ext cx="10150258" cy="5099462"/>
          </a:xfrm>
          <a:prstGeom prst="rect">
            <a:avLst/>
          </a:prstGeom>
        </p:spPr>
      </p:pic>
    </p:spTree>
    <p:extLst>
      <p:ext uri="{BB962C8B-B14F-4D97-AF65-F5344CB8AC3E}">
        <p14:creationId xmlns:p14="http://schemas.microsoft.com/office/powerpoint/2010/main" val="42649726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Crowd-sourcing</a:t>
            </a:r>
          </a:p>
        </p:txBody>
      </p:sp>
      <p:sp>
        <p:nvSpPr>
          <p:cNvPr id="3" name="Tijdelijke aanduiding voor inhoud 2"/>
          <p:cNvSpPr>
            <a:spLocks noGrp="1"/>
          </p:cNvSpPr>
          <p:nvPr>
            <p:ph sz="half" idx="2"/>
          </p:nvPr>
        </p:nvSpPr>
        <p:spPr/>
        <p:txBody>
          <a:bodyPr/>
          <a:lstStyle/>
          <a:p>
            <a:r>
              <a:rPr lang="en-US" dirty="0"/>
              <a:t>Examples exist in many fields</a:t>
            </a:r>
          </a:p>
          <a:p>
            <a:endParaRPr lang="en-US" dirty="0"/>
          </a:p>
          <a:p>
            <a:r>
              <a:rPr lang="en-US" dirty="0"/>
              <a:t>… can it be useful in MS imaging?</a:t>
            </a:r>
          </a:p>
        </p:txBody>
      </p:sp>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5" name="Tekstvak 4"/>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39</a:t>
            </a:fld>
            <a:endParaRPr lang="en-US" dirty="0">
              <a:solidFill>
                <a:schemeClr val="tx2">
                  <a:lumMod val="50000"/>
                </a:schemeClr>
              </a:solidFill>
            </a:endParaRPr>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8550" y="762000"/>
            <a:ext cx="2705100" cy="1778000"/>
          </a:xfrm>
          <a:prstGeom prst="rect">
            <a:avLst/>
          </a:prstGeom>
        </p:spPr>
      </p:pic>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7025" y="774700"/>
            <a:ext cx="3132276" cy="2201059"/>
          </a:xfrm>
          <a:prstGeom prst="rect">
            <a:avLst/>
          </a:prstGeom>
        </p:spPr>
      </p:pic>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1" y="4580835"/>
            <a:ext cx="3543300" cy="882351"/>
          </a:xfrm>
          <a:prstGeom prst="rect">
            <a:avLst/>
          </a:prstGeom>
        </p:spPr>
      </p:pic>
      <p:pic>
        <p:nvPicPr>
          <p:cNvPr id="9" name="Afbeelding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4167" y="3313851"/>
            <a:ext cx="2358965" cy="2067564"/>
          </a:xfrm>
          <a:prstGeom prst="rect">
            <a:avLst/>
          </a:prstGeom>
        </p:spPr>
      </p:pic>
      <p:pic>
        <p:nvPicPr>
          <p:cNvPr id="10" name="Afbeelding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8868" y="4984132"/>
            <a:ext cx="2413000" cy="1135291"/>
          </a:xfrm>
          <a:prstGeom prst="rect">
            <a:avLst/>
          </a:prstGeom>
        </p:spPr>
      </p:pic>
    </p:spTree>
    <p:extLst>
      <p:ext uri="{BB962C8B-B14F-4D97-AF65-F5344CB8AC3E}">
        <p14:creationId xmlns:p14="http://schemas.microsoft.com/office/powerpoint/2010/main" val="1652107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How to protect participant privacy ?</a:t>
            </a:r>
          </a:p>
        </p:txBody>
      </p:sp>
      <p:sp>
        <p:nvSpPr>
          <p:cNvPr id="3" name="Tijdelijke aanduiding voor inhoud 2"/>
          <p:cNvSpPr>
            <a:spLocks noGrp="1"/>
          </p:cNvSpPr>
          <p:nvPr>
            <p:ph sz="half" idx="2"/>
          </p:nvPr>
        </p:nvSpPr>
        <p:spPr/>
        <p:txBody>
          <a:bodyPr/>
          <a:lstStyle/>
          <a:p>
            <a:r>
              <a:rPr lang="en-US" dirty="0"/>
              <a:t>Remove all identifying metadata</a:t>
            </a:r>
          </a:p>
          <a:p>
            <a:pPr lvl="1"/>
            <a:r>
              <a:rPr lang="en-US" dirty="0"/>
              <a:t>from shared databases with clinical and other participant data</a:t>
            </a:r>
          </a:p>
          <a:p>
            <a:pPr lvl="1"/>
            <a:r>
              <a:rPr lang="en-US" dirty="0"/>
              <a:t>from image files</a:t>
            </a:r>
          </a:p>
          <a:p>
            <a:pPr lvl="1"/>
            <a:endParaRPr lang="en-US" dirty="0"/>
          </a:p>
          <a:p>
            <a:pPr lvl="1"/>
            <a:r>
              <a:rPr lang="en-US" dirty="0"/>
              <a:t>… done ?</a:t>
            </a:r>
          </a:p>
        </p:txBody>
      </p:sp>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5" name="Tekstvak 4"/>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4</a:t>
            </a:fld>
            <a:endParaRPr lang="en-US" dirty="0">
              <a:solidFill>
                <a:schemeClr val="tx2">
                  <a:lumMod val="50000"/>
                </a:schemeClr>
              </a:solidFill>
            </a:endParaRPr>
          </a:p>
        </p:txBody>
      </p:sp>
    </p:spTree>
    <p:extLst>
      <p:ext uri="{BB962C8B-B14F-4D97-AF65-F5344CB8AC3E}">
        <p14:creationId xmlns:p14="http://schemas.microsoft.com/office/powerpoint/2010/main" val="37250365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3100" y="1020580"/>
            <a:ext cx="6093769" cy="1325563"/>
          </a:xfrm>
        </p:spPr>
        <p:txBody>
          <a:bodyPr/>
          <a:lstStyle/>
          <a:p>
            <a:r>
              <a:rPr lang="en-US" dirty="0"/>
              <a:t>Can crowd-sourcing </a:t>
            </a:r>
            <a:br>
              <a:rPr lang="en-US" dirty="0"/>
            </a:br>
            <a:r>
              <a:rPr lang="en-US" dirty="0"/>
              <a:t>be useful in MS imaging?</a:t>
            </a:r>
          </a:p>
        </p:txBody>
      </p:sp>
      <p:sp>
        <p:nvSpPr>
          <p:cNvPr id="3" name="Tijdelijke aanduiding voor inhoud 2"/>
          <p:cNvSpPr>
            <a:spLocks noGrp="1"/>
          </p:cNvSpPr>
          <p:nvPr>
            <p:ph sz="half" idx="2"/>
          </p:nvPr>
        </p:nvSpPr>
        <p:spPr/>
        <p:txBody>
          <a:bodyPr/>
          <a:lstStyle/>
          <a:p>
            <a:r>
              <a:rPr lang="en-US" dirty="0"/>
              <a:t>I would say yes…</a:t>
            </a:r>
          </a:p>
          <a:p>
            <a:pPr marL="457200" indent="-457200">
              <a:buFont typeface="+mj-lt"/>
              <a:buAutoNum type="arabicPeriod"/>
            </a:pPr>
            <a:endParaRPr lang="en-US" dirty="0"/>
          </a:p>
          <a:p>
            <a:pPr marL="457200" indent="-457200">
              <a:buFont typeface="+mj-lt"/>
              <a:buAutoNum type="arabicPeriod"/>
            </a:pPr>
            <a:r>
              <a:rPr lang="en-US" dirty="0"/>
              <a:t>General tasks like “curating” data, as in the ABIDE example</a:t>
            </a:r>
          </a:p>
          <a:p>
            <a:pPr marL="457200" indent="-457200">
              <a:buFont typeface="+mj-lt"/>
              <a:buAutoNum type="arabicPeriod"/>
            </a:pPr>
            <a:endParaRPr lang="en-US" dirty="0"/>
          </a:p>
          <a:p>
            <a:pPr marL="457200" indent="-457200">
              <a:buFont typeface="+mj-lt"/>
              <a:buAutoNum type="arabicPeriod"/>
            </a:pPr>
            <a:r>
              <a:rPr lang="en-US" dirty="0"/>
              <a:t>Helping to overcome specific problems in MS imaging</a:t>
            </a:r>
          </a:p>
        </p:txBody>
      </p:sp>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5" name="Tekstvak 4"/>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40</a:t>
            </a:fld>
            <a:endParaRPr lang="en-US" dirty="0">
              <a:solidFill>
                <a:schemeClr val="tx2">
                  <a:lumMod val="50000"/>
                </a:schemeClr>
              </a:solidFill>
            </a:endParaRPr>
          </a:p>
        </p:txBody>
      </p:sp>
      <p:pic>
        <p:nvPicPr>
          <p:cNvPr id="6" name="Afbeelding 2">
            <a:extLst>
              <a:ext uri="{FF2B5EF4-FFF2-40B4-BE49-F238E27FC236}">
                <a16:creationId xmlns:a16="http://schemas.microsoft.com/office/drawing/2014/main" id="{4335FFA7-A2A8-4911-A893-88BAA770BFA9}"/>
              </a:ext>
            </a:extLst>
          </p:cNvPr>
          <p:cNvPicPr>
            <a:picLocks noChangeAspect="1"/>
          </p:cNvPicPr>
          <p:nvPr/>
        </p:nvPicPr>
        <p:blipFill rotWithShape="1">
          <a:blip r:embed="rId2"/>
          <a:srcRect t="2959" b="3233"/>
          <a:stretch/>
        </p:blipFill>
        <p:spPr>
          <a:xfrm>
            <a:off x="6766869" y="181842"/>
            <a:ext cx="5131522" cy="3008619"/>
          </a:xfrm>
          <a:prstGeom prst="rect">
            <a:avLst/>
          </a:prstGeom>
        </p:spPr>
      </p:pic>
    </p:spTree>
    <p:extLst>
      <p:ext uri="{BB962C8B-B14F-4D97-AF65-F5344CB8AC3E}">
        <p14:creationId xmlns:p14="http://schemas.microsoft.com/office/powerpoint/2010/main" val="41451000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Example from structural imaging:</a:t>
            </a:r>
            <a:br>
              <a:rPr lang="en-US" dirty="0"/>
            </a:br>
            <a:r>
              <a:rPr lang="en-US" dirty="0"/>
              <a:t>	Atrophy measurement challenges in MS</a:t>
            </a:r>
          </a:p>
        </p:txBody>
      </p:sp>
      <p:sp>
        <p:nvSpPr>
          <p:cNvPr id="3" name="Tijdelijke aanduiding voor inhoud 2"/>
          <p:cNvSpPr>
            <a:spLocks noGrp="1"/>
          </p:cNvSpPr>
          <p:nvPr>
            <p:ph sz="half" idx="2"/>
          </p:nvPr>
        </p:nvSpPr>
        <p:spPr/>
        <p:txBody>
          <a:bodyPr/>
          <a:lstStyle/>
          <a:p>
            <a:r>
              <a:rPr lang="en-US" dirty="0"/>
              <a:t>Impaired performance of automated segmentation in MS</a:t>
            </a:r>
          </a:p>
          <a:p>
            <a:pPr lvl="1"/>
            <a:r>
              <a:rPr lang="en-US" dirty="0"/>
              <a:t>Due to lesions, atrophy, diffuse changes</a:t>
            </a:r>
          </a:p>
          <a:p>
            <a:pPr lvl="1"/>
            <a:r>
              <a:rPr lang="en-US" dirty="0"/>
              <a:t>These affect image intensity histograms, registration, brain extraction, …</a:t>
            </a:r>
          </a:p>
          <a:p>
            <a:pPr lvl="1"/>
            <a:endParaRPr lang="en-US" dirty="0"/>
          </a:p>
        </p:txBody>
      </p:sp>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5" name="Tekstvak 4"/>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41</a:t>
            </a:fld>
            <a:endParaRPr lang="en-US" dirty="0">
              <a:solidFill>
                <a:schemeClr val="tx2">
                  <a:lumMod val="50000"/>
                </a:schemeClr>
              </a:solidFill>
            </a:endParaRPr>
          </a:p>
        </p:txBody>
      </p:sp>
      <p:sp>
        <p:nvSpPr>
          <p:cNvPr id="6" name="TextBox 5">
            <a:extLst>
              <a:ext uri="{FF2B5EF4-FFF2-40B4-BE49-F238E27FC236}">
                <a16:creationId xmlns:a16="http://schemas.microsoft.com/office/drawing/2014/main" id="{BE42D195-FD61-447E-84B7-3F352396B4E2}"/>
              </a:ext>
            </a:extLst>
          </p:cNvPr>
          <p:cNvSpPr txBox="1"/>
          <p:nvPr/>
        </p:nvSpPr>
        <p:spPr>
          <a:xfrm>
            <a:off x="6470374" y="5804452"/>
            <a:ext cx="5283819" cy="369332"/>
          </a:xfrm>
          <a:prstGeom prst="rect">
            <a:avLst/>
          </a:prstGeom>
          <a:noFill/>
        </p:spPr>
        <p:txBody>
          <a:bodyPr wrap="none" rtlCol="0">
            <a:spAutoFit/>
          </a:bodyPr>
          <a:lstStyle/>
          <a:p>
            <a:r>
              <a:rPr lang="nl-NL" dirty="0">
                <a:solidFill>
                  <a:srgbClr val="00AAF0"/>
                </a:solidFill>
              </a:rPr>
              <a:t>Amiri, de Sitter </a:t>
            </a:r>
            <a:r>
              <a:rPr lang="nl-NL" i="1" dirty="0">
                <a:solidFill>
                  <a:srgbClr val="00AAF0"/>
                </a:solidFill>
              </a:rPr>
              <a:t>et al.</a:t>
            </a:r>
            <a:r>
              <a:rPr lang="nl-NL" dirty="0">
                <a:solidFill>
                  <a:srgbClr val="00AAF0"/>
                </a:solidFill>
              </a:rPr>
              <a:t>, Neuroimage: Clinical 2018</a:t>
            </a:r>
          </a:p>
        </p:txBody>
      </p:sp>
      <p:pic>
        <p:nvPicPr>
          <p:cNvPr id="7" name="Picture 6">
            <a:extLst>
              <a:ext uri="{FF2B5EF4-FFF2-40B4-BE49-F238E27FC236}">
                <a16:creationId xmlns:a16="http://schemas.microsoft.com/office/drawing/2014/main" id="{E9CAF86D-A9A9-4800-91C9-9C2E2D766FEC}"/>
              </a:ext>
            </a:extLst>
          </p:cNvPr>
          <p:cNvPicPr>
            <a:picLocks noChangeAspect="1"/>
          </p:cNvPicPr>
          <p:nvPr/>
        </p:nvPicPr>
        <p:blipFill rotWithShape="1">
          <a:blip r:embed="rId2"/>
          <a:srcRect l="13059" t="33972" r="14612" b="11328"/>
          <a:stretch/>
        </p:blipFill>
        <p:spPr>
          <a:xfrm>
            <a:off x="1678487" y="2950035"/>
            <a:ext cx="8818323" cy="3751309"/>
          </a:xfrm>
          <a:prstGeom prst="rect">
            <a:avLst/>
          </a:prstGeom>
        </p:spPr>
      </p:pic>
    </p:spTree>
    <p:extLst>
      <p:ext uri="{BB962C8B-B14F-4D97-AF65-F5344CB8AC3E}">
        <p14:creationId xmlns:p14="http://schemas.microsoft.com/office/powerpoint/2010/main" val="928693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11557" y="-128223"/>
            <a:ext cx="9392479" cy="1325563"/>
          </a:xfrm>
        </p:spPr>
        <p:txBody>
          <a:bodyPr/>
          <a:lstStyle/>
          <a:p>
            <a:r>
              <a:rPr lang="en-US" dirty="0"/>
              <a:t>WM lesions     affect GM segmentation</a:t>
            </a:r>
          </a:p>
        </p:txBody>
      </p:sp>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5" name="Tekstvak 4"/>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42</a:t>
            </a:fld>
            <a:endParaRPr lang="en-US" dirty="0">
              <a:solidFill>
                <a:schemeClr val="tx2">
                  <a:lumMod val="50000"/>
                </a:schemeClr>
              </a:solidFill>
            </a:endParaRPr>
          </a:p>
        </p:txBody>
      </p:sp>
      <p:sp>
        <p:nvSpPr>
          <p:cNvPr id="6" name="Tekstvak 1">
            <a:extLst>
              <a:ext uri="{FF2B5EF4-FFF2-40B4-BE49-F238E27FC236}">
                <a16:creationId xmlns:a16="http://schemas.microsoft.com/office/drawing/2014/main" id="{CBC44351-87D3-4B90-A02F-C6F8F211593B}"/>
              </a:ext>
            </a:extLst>
          </p:cNvPr>
          <p:cNvSpPr txBox="1">
            <a:spLocks noChangeArrowheads="1"/>
          </p:cNvSpPr>
          <p:nvPr/>
        </p:nvSpPr>
        <p:spPr bwMode="auto">
          <a:xfrm>
            <a:off x="2076836" y="5899819"/>
            <a:ext cx="9758212" cy="36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spAutoFit/>
          </a:bodyPr>
          <a:lstStyle>
            <a:lvl1pPr algn="l" eaLnBrk="0" hangingPunct="0">
              <a:spcBef>
                <a:spcPct val="20000"/>
              </a:spcBef>
              <a:buFont typeface="Arial" charset="0"/>
              <a:buChar char="•"/>
              <a:defRPr sz="2000">
                <a:solidFill>
                  <a:srgbClr val="17276A"/>
                </a:solidFill>
                <a:latin typeface="Arial" charset="0"/>
                <a:cs typeface="Arial" charset="0"/>
              </a:defRPr>
            </a:lvl1pPr>
            <a:lvl2pPr marL="742950" indent="-285750" algn="l" eaLnBrk="0" hangingPunct="0">
              <a:spcBef>
                <a:spcPct val="20000"/>
              </a:spcBef>
              <a:buFont typeface="Arial" charset="0"/>
              <a:buChar char="–"/>
              <a:defRPr>
                <a:solidFill>
                  <a:srgbClr val="17276A"/>
                </a:solidFill>
                <a:latin typeface="Arial" charset="0"/>
                <a:cs typeface="Arial" charset="0"/>
              </a:defRPr>
            </a:lvl2pPr>
            <a:lvl3pPr marL="1143000" indent="-228600" algn="l" eaLnBrk="0" hangingPunct="0">
              <a:spcBef>
                <a:spcPct val="20000"/>
              </a:spcBef>
              <a:buFont typeface="Arial" charset="0"/>
              <a:buChar char="•"/>
              <a:defRPr i="1">
                <a:solidFill>
                  <a:srgbClr val="17276A"/>
                </a:solidFill>
                <a:latin typeface="Arial" charset="0"/>
                <a:cs typeface="Arial" charset="0"/>
              </a:defRPr>
            </a:lvl3pPr>
            <a:lvl4pPr marL="1600200" indent="-228600" algn="l" eaLnBrk="0" hangingPunct="0">
              <a:spcBef>
                <a:spcPct val="20000"/>
              </a:spcBef>
              <a:buFont typeface="Arial" charset="0"/>
              <a:buChar char="–"/>
              <a:defRPr sz="1400">
                <a:solidFill>
                  <a:srgbClr val="17276A"/>
                </a:solidFill>
                <a:latin typeface="Arial" charset="0"/>
                <a:cs typeface="Arial" charset="0"/>
              </a:defRPr>
            </a:lvl4pPr>
            <a:lvl5pPr marL="2057400" indent="-228600" algn="l" eaLnBrk="0" hangingPunct="0">
              <a:spcBef>
                <a:spcPct val="20000"/>
              </a:spcBef>
              <a:buFont typeface="Arial" charset="0"/>
              <a:defRPr sz="2000">
                <a:solidFill>
                  <a:srgbClr val="17276A"/>
                </a:solidFill>
                <a:latin typeface="Arial" charset="0"/>
                <a:cs typeface="Arial" charset="0"/>
              </a:defRPr>
            </a:lvl5pPr>
            <a:lvl6pPr marL="2514600" indent="-228600" defTabSz="455613" eaLnBrk="0" fontAlgn="base" hangingPunct="0">
              <a:spcBef>
                <a:spcPct val="20000"/>
              </a:spcBef>
              <a:spcAft>
                <a:spcPct val="0"/>
              </a:spcAft>
              <a:buFont typeface="Arial" charset="0"/>
              <a:defRPr sz="2000">
                <a:solidFill>
                  <a:srgbClr val="17276A"/>
                </a:solidFill>
                <a:latin typeface="Arial" charset="0"/>
                <a:cs typeface="Arial" charset="0"/>
              </a:defRPr>
            </a:lvl6pPr>
            <a:lvl7pPr marL="2971800" indent="-228600" defTabSz="455613" eaLnBrk="0" fontAlgn="base" hangingPunct="0">
              <a:spcBef>
                <a:spcPct val="20000"/>
              </a:spcBef>
              <a:spcAft>
                <a:spcPct val="0"/>
              </a:spcAft>
              <a:buFont typeface="Arial" charset="0"/>
              <a:defRPr sz="2000">
                <a:solidFill>
                  <a:srgbClr val="17276A"/>
                </a:solidFill>
                <a:latin typeface="Arial" charset="0"/>
                <a:cs typeface="Arial" charset="0"/>
              </a:defRPr>
            </a:lvl7pPr>
            <a:lvl8pPr marL="3429000" indent="-228600" defTabSz="455613" eaLnBrk="0" fontAlgn="base" hangingPunct="0">
              <a:spcBef>
                <a:spcPct val="20000"/>
              </a:spcBef>
              <a:spcAft>
                <a:spcPct val="0"/>
              </a:spcAft>
              <a:buFont typeface="Arial" charset="0"/>
              <a:defRPr sz="2000">
                <a:solidFill>
                  <a:srgbClr val="17276A"/>
                </a:solidFill>
                <a:latin typeface="Arial" charset="0"/>
                <a:cs typeface="Arial" charset="0"/>
              </a:defRPr>
            </a:lvl8pPr>
            <a:lvl9pPr marL="3886200" indent="-228600" defTabSz="455613" eaLnBrk="0" fontAlgn="base" hangingPunct="0">
              <a:spcBef>
                <a:spcPct val="20000"/>
              </a:spcBef>
              <a:spcAft>
                <a:spcPct val="0"/>
              </a:spcAft>
              <a:buFont typeface="Arial" charset="0"/>
              <a:defRPr sz="2000">
                <a:solidFill>
                  <a:srgbClr val="17276A"/>
                </a:solidFill>
                <a:latin typeface="Arial" charset="0"/>
                <a:cs typeface="Arial" charset="0"/>
              </a:defRPr>
            </a:lvl9pPr>
          </a:lstStyle>
          <a:p>
            <a:pPr defTabSz="455540" eaLnBrk="1" hangingPunct="1">
              <a:spcBef>
                <a:spcPct val="0"/>
              </a:spcBef>
              <a:buNone/>
              <a:defRPr/>
            </a:pPr>
            <a:r>
              <a:rPr lang="en-US" altLang="nl-NL" sz="1800" dirty="0">
                <a:solidFill>
                  <a:srgbClr val="00AAF0"/>
                </a:solidFill>
                <a:latin typeface="+mj-lt"/>
              </a:rPr>
              <a:t>Popescu </a:t>
            </a:r>
            <a:r>
              <a:rPr lang="en-US" altLang="nl-NL" sz="1800" i="1" dirty="0">
                <a:solidFill>
                  <a:srgbClr val="00AAF0"/>
                </a:solidFill>
                <a:latin typeface="+mj-lt"/>
              </a:rPr>
              <a:t>et al.</a:t>
            </a:r>
            <a:r>
              <a:rPr lang="en-US" altLang="nl-NL" sz="1800" dirty="0">
                <a:solidFill>
                  <a:srgbClr val="00AAF0"/>
                </a:solidFill>
                <a:latin typeface="+mj-lt"/>
              </a:rPr>
              <a:t>, Neuroimage: Clinical 2014; </a:t>
            </a:r>
            <a:r>
              <a:rPr lang="en-US" altLang="nl-NL" sz="1800" dirty="0" err="1">
                <a:solidFill>
                  <a:srgbClr val="00AAF0"/>
                </a:solidFill>
                <a:latin typeface="+mj-lt"/>
              </a:rPr>
              <a:t>Amiri</a:t>
            </a:r>
            <a:r>
              <a:rPr lang="en-US" altLang="nl-NL" sz="1800" dirty="0">
                <a:solidFill>
                  <a:srgbClr val="00AAF0"/>
                </a:solidFill>
                <a:latin typeface="+mj-lt"/>
              </a:rPr>
              <a:t>, de Sitter </a:t>
            </a:r>
            <a:r>
              <a:rPr lang="en-US" altLang="nl-NL" sz="1800" i="1" dirty="0">
                <a:solidFill>
                  <a:srgbClr val="00AAF0"/>
                </a:solidFill>
                <a:latin typeface="+mj-lt"/>
              </a:rPr>
              <a:t>et al.</a:t>
            </a:r>
            <a:r>
              <a:rPr lang="en-US" altLang="nl-NL" sz="1800" dirty="0">
                <a:solidFill>
                  <a:srgbClr val="00AAF0"/>
                </a:solidFill>
                <a:latin typeface="+mj-lt"/>
              </a:rPr>
              <a:t>, Neuroimage: Clinical 2018</a:t>
            </a:r>
            <a:endParaRPr lang="nl-NL" altLang="nl-NL" sz="1800" dirty="0">
              <a:solidFill>
                <a:srgbClr val="00AAF0"/>
              </a:solidFill>
              <a:latin typeface="+mj-lt"/>
            </a:endParaRPr>
          </a:p>
        </p:txBody>
      </p:sp>
      <p:pic>
        <p:nvPicPr>
          <p:cNvPr id="8" name="Picture 2">
            <a:extLst>
              <a:ext uri="{FF2B5EF4-FFF2-40B4-BE49-F238E27FC236}">
                <a16:creationId xmlns:a16="http://schemas.microsoft.com/office/drawing/2014/main" id="{0F695A3B-ABF1-4510-AB91-A42451D496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4"/>
          <a:stretch/>
        </p:blipFill>
        <p:spPr bwMode="auto">
          <a:xfrm>
            <a:off x="3562349" y="1259131"/>
            <a:ext cx="4939908" cy="4089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ep 10">
            <a:extLst>
              <a:ext uri="{FF2B5EF4-FFF2-40B4-BE49-F238E27FC236}">
                <a16:creationId xmlns:a16="http://schemas.microsoft.com/office/drawing/2014/main" id="{FED34CC9-DB4F-4D60-9B4A-A362DDA8D360}"/>
              </a:ext>
            </a:extLst>
          </p:cNvPr>
          <p:cNvGrpSpPr>
            <a:grpSpLocks/>
          </p:cNvGrpSpPr>
          <p:nvPr/>
        </p:nvGrpSpPr>
        <p:grpSpPr bwMode="auto">
          <a:xfrm>
            <a:off x="7999639" y="1946228"/>
            <a:ext cx="3328879" cy="613373"/>
            <a:chOff x="4714081" y="2296056"/>
            <a:chExt cx="3930164" cy="723517"/>
          </a:xfrm>
        </p:grpSpPr>
        <p:cxnSp>
          <p:nvCxnSpPr>
            <p:cNvPr id="10" name="Rechte verbindingslijn met pijl 11">
              <a:extLst>
                <a:ext uri="{FF2B5EF4-FFF2-40B4-BE49-F238E27FC236}">
                  <a16:creationId xmlns:a16="http://schemas.microsoft.com/office/drawing/2014/main" id="{C29DB01D-9E89-4B09-8CA1-79EB5DBBD96E}"/>
                </a:ext>
              </a:extLst>
            </p:cNvPr>
            <p:cNvCxnSpPr>
              <a:cxnSpLocks noChangeShapeType="1"/>
            </p:cNvCxnSpPr>
            <p:nvPr/>
          </p:nvCxnSpPr>
          <p:spPr bwMode="auto">
            <a:xfrm flipH="1">
              <a:off x="4714081" y="2678100"/>
              <a:ext cx="1600943" cy="0"/>
            </a:xfrm>
            <a:prstGeom prst="straightConnector1">
              <a:avLst/>
            </a:prstGeom>
            <a:noFill/>
            <a:ln w="9525">
              <a:solidFill>
                <a:srgbClr val="C00000"/>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11" name="Tekstvak 7">
              <a:extLst>
                <a:ext uri="{FF2B5EF4-FFF2-40B4-BE49-F238E27FC236}">
                  <a16:creationId xmlns:a16="http://schemas.microsoft.com/office/drawing/2014/main" id="{0131604F-656C-406F-9777-CB384198DB60}"/>
                </a:ext>
              </a:extLst>
            </p:cNvPr>
            <p:cNvSpPr txBox="1">
              <a:spLocks noChangeArrowheads="1"/>
            </p:cNvSpPr>
            <p:nvPr/>
          </p:nvSpPr>
          <p:spPr bwMode="auto">
            <a:xfrm>
              <a:off x="6319556" y="2296056"/>
              <a:ext cx="2324689" cy="723517"/>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773113">
                <a:defRPr sz="2400">
                  <a:solidFill>
                    <a:schemeClr val="tx1"/>
                  </a:solidFill>
                  <a:latin typeface="Arial" panose="020B0604020202020204" pitchFamily="34" charset="0"/>
                  <a:ea typeface="ＭＳ Ｐゴシック" panose="020B0600070205080204" pitchFamily="34" charset="-128"/>
                </a:defRPr>
              </a:lvl1pPr>
              <a:lvl2pPr marL="742950" indent="-285750" defTabSz="773113">
                <a:defRPr sz="2400">
                  <a:solidFill>
                    <a:schemeClr val="tx1"/>
                  </a:solidFill>
                  <a:latin typeface="Arial" panose="020B0604020202020204" pitchFamily="34" charset="0"/>
                  <a:ea typeface="ＭＳ Ｐゴシック" panose="020B0600070205080204" pitchFamily="34" charset="-128"/>
                </a:defRPr>
              </a:lvl2pPr>
              <a:lvl3pPr marL="1143000" indent="-228600" defTabSz="773113">
                <a:defRPr sz="2400">
                  <a:solidFill>
                    <a:schemeClr val="tx1"/>
                  </a:solidFill>
                  <a:latin typeface="Arial" panose="020B0604020202020204" pitchFamily="34" charset="0"/>
                  <a:ea typeface="ＭＳ Ｐゴシック" panose="020B0600070205080204" pitchFamily="34" charset="-128"/>
                </a:defRPr>
              </a:lvl3pPr>
              <a:lvl4pPr marL="1600200" indent="-228600" defTabSz="773113">
                <a:defRPr sz="2400">
                  <a:solidFill>
                    <a:schemeClr val="tx1"/>
                  </a:solidFill>
                  <a:latin typeface="Arial" panose="020B0604020202020204" pitchFamily="34" charset="0"/>
                  <a:ea typeface="ＭＳ Ｐゴシック" panose="020B0600070205080204" pitchFamily="34" charset="-128"/>
                </a:defRPr>
              </a:lvl4pPr>
              <a:lvl5pPr marL="2057400" indent="-228600" defTabSz="773113">
                <a:defRPr sz="2400">
                  <a:solidFill>
                    <a:schemeClr val="tx1"/>
                  </a:solidFill>
                  <a:latin typeface="Arial" panose="020B0604020202020204" pitchFamily="34" charset="0"/>
                  <a:ea typeface="ＭＳ Ｐゴシック" panose="020B0600070205080204" pitchFamily="34" charset="-128"/>
                </a:defRPr>
              </a:lvl5pPr>
              <a:lvl6pPr marL="2514600" indent="-228600" defTabSz="7731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7731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7731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7731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nl-NL" sz="1693">
                  <a:solidFill>
                    <a:srgbClr val="C00000"/>
                  </a:solidFill>
                  <a:cs typeface="Arial" panose="020B0604020202020204" pitchFamily="34" charset="0"/>
                </a:rPr>
                <a:t>Overestimation inside lesions</a:t>
              </a:r>
              <a:endParaRPr lang="nl-NL" altLang="nl-NL" sz="1693">
                <a:solidFill>
                  <a:srgbClr val="C00000"/>
                </a:solidFill>
                <a:cs typeface="Arial" panose="020B0604020202020204" pitchFamily="34" charset="0"/>
              </a:endParaRPr>
            </a:p>
          </p:txBody>
        </p:sp>
      </p:grpSp>
      <p:grpSp>
        <p:nvGrpSpPr>
          <p:cNvPr id="12" name="Groep 13">
            <a:extLst>
              <a:ext uri="{FF2B5EF4-FFF2-40B4-BE49-F238E27FC236}">
                <a16:creationId xmlns:a16="http://schemas.microsoft.com/office/drawing/2014/main" id="{006EBC2E-8FDB-4B5D-9253-18E8C8E6680C}"/>
              </a:ext>
            </a:extLst>
          </p:cNvPr>
          <p:cNvGrpSpPr>
            <a:grpSpLocks/>
          </p:cNvGrpSpPr>
          <p:nvPr/>
        </p:nvGrpSpPr>
        <p:grpSpPr bwMode="auto">
          <a:xfrm>
            <a:off x="7887809" y="4293876"/>
            <a:ext cx="3547937" cy="613373"/>
            <a:chOff x="4637881" y="3905309"/>
            <a:chExt cx="4191000" cy="724902"/>
          </a:xfrm>
        </p:grpSpPr>
        <p:cxnSp>
          <p:nvCxnSpPr>
            <p:cNvPr id="13" name="Rechte verbindingslijn met pijl 14">
              <a:extLst>
                <a:ext uri="{FF2B5EF4-FFF2-40B4-BE49-F238E27FC236}">
                  <a16:creationId xmlns:a16="http://schemas.microsoft.com/office/drawing/2014/main" id="{2A3F7A02-8CB4-420D-9558-C9AA85C5E292}"/>
                </a:ext>
              </a:extLst>
            </p:cNvPr>
            <p:cNvCxnSpPr>
              <a:cxnSpLocks noChangeShapeType="1"/>
            </p:cNvCxnSpPr>
            <p:nvPr/>
          </p:nvCxnSpPr>
          <p:spPr bwMode="auto">
            <a:xfrm flipH="1">
              <a:off x="4637881" y="4288084"/>
              <a:ext cx="1600200" cy="0"/>
            </a:xfrm>
            <a:prstGeom prst="straightConnector1">
              <a:avLst/>
            </a:prstGeom>
            <a:noFill/>
            <a:ln w="9525">
              <a:solidFill>
                <a:srgbClr val="7ABB3E"/>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14" name="Tekstvak 12">
              <a:extLst>
                <a:ext uri="{FF2B5EF4-FFF2-40B4-BE49-F238E27FC236}">
                  <a16:creationId xmlns:a16="http://schemas.microsoft.com/office/drawing/2014/main" id="{909E3AA3-69C2-4CD0-AAC4-435BE67AE193}"/>
                </a:ext>
              </a:extLst>
            </p:cNvPr>
            <p:cNvSpPr txBox="1">
              <a:spLocks noChangeArrowheads="1"/>
            </p:cNvSpPr>
            <p:nvPr/>
          </p:nvSpPr>
          <p:spPr bwMode="auto">
            <a:xfrm>
              <a:off x="6243358" y="3905309"/>
              <a:ext cx="2585523" cy="724902"/>
            </a:xfrm>
            <a:prstGeom prst="rect">
              <a:avLst/>
            </a:prstGeom>
            <a:noFill/>
            <a:ln w="9525">
              <a:solidFill>
                <a:srgbClr val="7ABB3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773113">
                <a:defRPr sz="2400">
                  <a:solidFill>
                    <a:schemeClr val="tx1"/>
                  </a:solidFill>
                  <a:latin typeface="Arial" panose="020B0604020202020204" pitchFamily="34" charset="0"/>
                  <a:ea typeface="ＭＳ Ｐゴシック" panose="020B0600070205080204" pitchFamily="34" charset="-128"/>
                </a:defRPr>
              </a:lvl1pPr>
              <a:lvl2pPr marL="742950" indent="-285750" defTabSz="773113">
                <a:defRPr sz="2400">
                  <a:solidFill>
                    <a:schemeClr val="tx1"/>
                  </a:solidFill>
                  <a:latin typeface="Arial" panose="020B0604020202020204" pitchFamily="34" charset="0"/>
                  <a:ea typeface="ＭＳ Ｐゴシック" panose="020B0600070205080204" pitchFamily="34" charset="-128"/>
                </a:defRPr>
              </a:lvl2pPr>
              <a:lvl3pPr marL="1143000" indent="-228600" defTabSz="773113">
                <a:defRPr sz="2400">
                  <a:solidFill>
                    <a:schemeClr val="tx1"/>
                  </a:solidFill>
                  <a:latin typeface="Arial" panose="020B0604020202020204" pitchFamily="34" charset="0"/>
                  <a:ea typeface="ＭＳ Ｐゴシック" panose="020B0600070205080204" pitchFamily="34" charset="-128"/>
                </a:defRPr>
              </a:lvl3pPr>
              <a:lvl4pPr marL="1600200" indent="-228600" defTabSz="773113">
                <a:defRPr sz="2400">
                  <a:solidFill>
                    <a:schemeClr val="tx1"/>
                  </a:solidFill>
                  <a:latin typeface="Arial" panose="020B0604020202020204" pitchFamily="34" charset="0"/>
                  <a:ea typeface="ＭＳ Ｐゴシック" panose="020B0600070205080204" pitchFamily="34" charset="-128"/>
                </a:defRPr>
              </a:lvl4pPr>
              <a:lvl5pPr marL="2057400" indent="-228600" defTabSz="773113">
                <a:defRPr sz="2400">
                  <a:solidFill>
                    <a:schemeClr val="tx1"/>
                  </a:solidFill>
                  <a:latin typeface="Arial" panose="020B0604020202020204" pitchFamily="34" charset="0"/>
                  <a:ea typeface="ＭＳ Ｐゴシック" panose="020B0600070205080204" pitchFamily="34" charset="-128"/>
                </a:defRPr>
              </a:lvl5pPr>
              <a:lvl6pPr marL="2514600" indent="-228600" defTabSz="7731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7731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7731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7731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nl-NL" sz="1693" dirty="0">
                  <a:solidFill>
                    <a:srgbClr val="7ABB3E"/>
                  </a:solidFill>
                  <a:cs typeface="Arial" panose="020B0604020202020204" pitchFamily="34" charset="0"/>
                </a:rPr>
                <a:t>Underestimation outside lesions</a:t>
              </a:r>
              <a:endParaRPr lang="nl-NL" altLang="nl-NL" sz="1693" dirty="0">
                <a:solidFill>
                  <a:srgbClr val="7ABB3E"/>
                </a:solidFill>
                <a:cs typeface="Arial" panose="020B0604020202020204" pitchFamily="34" charset="0"/>
              </a:endParaRPr>
            </a:p>
          </p:txBody>
        </p:sp>
      </p:grpSp>
      <p:sp>
        <p:nvSpPr>
          <p:cNvPr id="15" name="Tekstvak 15">
            <a:extLst>
              <a:ext uri="{FF2B5EF4-FFF2-40B4-BE49-F238E27FC236}">
                <a16:creationId xmlns:a16="http://schemas.microsoft.com/office/drawing/2014/main" id="{458DC654-687F-4828-A5B8-4C11395CB957}"/>
              </a:ext>
            </a:extLst>
          </p:cNvPr>
          <p:cNvSpPr txBox="1">
            <a:spLocks noChangeArrowheads="1"/>
          </p:cNvSpPr>
          <p:nvPr/>
        </p:nvSpPr>
        <p:spPr bwMode="auto">
          <a:xfrm>
            <a:off x="1076293" y="1132038"/>
            <a:ext cx="2428351"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nl-NL" altLang="nl-NL" sz="1800" b="1" dirty="0">
                <a:solidFill>
                  <a:srgbClr val="000000"/>
                </a:solidFill>
              </a:rPr>
              <a:t>GM volume </a:t>
            </a:r>
            <a:r>
              <a:rPr lang="nl-NL" altLang="nl-NL" sz="1800" b="1" dirty="0" err="1">
                <a:solidFill>
                  <a:srgbClr val="000000"/>
                </a:solidFill>
              </a:rPr>
              <a:t>difference</a:t>
            </a:r>
            <a:r>
              <a:rPr lang="nl-NL" altLang="nl-NL" sz="1800" b="1" dirty="0">
                <a:solidFill>
                  <a:srgbClr val="000000"/>
                </a:solidFill>
              </a:rPr>
              <a:t> </a:t>
            </a:r>
            <a:r>
              <a:rPr lang="nl-NL" altLang="nl-NL" sz="1800" b="1" dirty="0" err="1">
                <a:solidFill>
                  <a:srgbClr val="000000"/>
                </a:solidFill>
              </a:rPr>
              <a:t>from</a:t>
            </a:r>
            <a:r>
              <a:rPr lang="nl-NL" altLang="nl-NL" sz="1800" b="1" dirty="0">
                <a:solidFill>
                  <a:srgbClr val="000000"/>
                </a:solidFill>
              </a:rPr>
              <a:t> gold standard (</a:t>
            </a:r>
            <a:r>
              <a:rPr lang="nl-NL" altLang="nl-NL" sz="1800" b="1" dirty="0" err="1">
                <a:solidFill>
                  <a:srgbClr val="000000"/>
                </a:solidFill>
              </a:rPr>
              <a:t>mL</a:t>
            </a:r>
            <a:r>
              <a:rPr lang="nl-NL" altLang="nl-NL" sz="1800" b="1" dirty="0">
                <a:solidFill>
                  <a:srgbClr val="000000"/>
                </a:solidFill>
              </a:rPr>
              <a:t>)</a:t>
            </a:r>
          </a:p>
        </p:txBody>
      </p:sp>
      <p:sp>
        <p:nvSpPr>
          <p:cNvPr id="16" name="Tekstvak 16">
            <a:extLst>
              <a:ext uri="{FF2B5EF4-FFF2-40B4-BE49-F238E27FC236}">
                <a16:creationId xmlns:a16="http://schemas.microsoft.com/office/drawing/2014/main" id="{6B26B3CB-5473-425B-8F22-64EC32949350}"/>
              </a:ext>
            </a:extLst>
          </p:cNvPr>
          <p:cNvSpPr txBox="1">
            <a:spLocks noChangeArrowheads="1"/>
          </p:cNvSpPr>
          <p:nvPr/>
        </p:nvSpPr>
        <p:spPr bwMode="auto">
          <a:xfrm>
            <a:off x="5494930" y="5410596"/>
            <a:ext cx="2969749"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nl-NL" altLang="nl-NL" sz="1800" b="1" dirty="0" err="1">
                <a:solidFill>
                  <a:srgbClr val="000000"/>
                </a:solidFill>
              </a:rPr>
              <a:t>Lesion</a:t>
            </a:r>
            <a:r>
              <a:rPr lang="nl-NL" altLang="nl-NL" sz="1800" b="1" dirty="0">
                <a:solidFill>
                  <a:srgbClr val="000000"/>
                </a:solidFill>
              </a:rPr>
              <a:t> volume (</a:t>
            </a:r>
            <a:r>
              <a:rPr lang="nl-NL" altLang="nl-NL" sz="1800" b="1" dirty="0" err="1">
                <a:solidFill>
                  <a:srgbClr val="000000"/>
                </a:solidFill>
              </a:rPr>
              <a:t>mL</a:t>
            </a:r>
            <a:r>
              <a:rPr lang="nl-NL" altLang="nl-NL" sz="1800" b="1" dirty="0">
                <a:solidFill>
                  <a:srgbClr val="000000"/>
                </a:solidFill>
              </a:rPr>
              <a:t>)</a:t>
            </a:r>
          </a:p>
        </p:txBody>
      </p:sp>
      <p:pic>
        <p:nvPicPr>
          <p:cNvPr id="18" name="Picture 17">
            <a:extLst>
              <a:ext uri="{FF2B5EF4-FFF2-40B4-BE49-F238E27FC236}">
                <a16:creationId xmlns:a16="http://schemas.microsoft.com/office/drawing/2014/main" id="{168588D8-3479-4A12-9F10-AE8E5425B344}"/>
              </a:ext>
            </a:extLst>
          </p:cNvPr>
          <p:cNvPicPr>
            <a:picLocks noChangeAspect="1"/>
          </p:cNvPicPr>
          <p:nvPr/>
        </p:nvPicPr>
        <p:blipFill rotWithShape="1">
          <a:blip r:embed="rId4"/>
          <a:srcRect t="4393" r="50087" b="50233"/>
          <a:stretch/>
        </p:blipFill>
        <p:spPr>
          <a:xfrm>
            <a:off x="407951" y="2559601"/>
            <a:ext cx="2761133" cy="3032703"/>
          </a:xfrm>
          <a:prstGeom prst="rect">
            <a:avLst/>
          </a:prstGeom>
        </p:spPr>
      </p:pic>
      <p:sp>
        <p:nvSpPr>
          <p:cNvPr id="19" name="TextBox 18">
            <a:extLst>
              <a:ext uri="{FF2B5EF4-FFF2-40B4-BE49-F238E27FC236}">
                <a16:creationId xmlns:a16="http://schemas.microsoft.com/office/drawing/2014/main" id="{987C3517-58D1-403F-800A-C7D1B25FE50D}"/>
              </a:ext>
            </a:extLst>
          </p:cNvPr>
          <p:cNvSpPr txBox="1"/>
          <p:nvPr/>
        </p:nvSpPr>
        <p:spPr>
          <a:xfrm>
            <a:off x="1778696" y="6400800"/>
            <a:ext cx="6614696" cy="369332"/>
          </a:xfrm>
          <a:prstGeom prst="rect">
            <a:avLst/>
          </a:prstGeom>
          <a:noFill/>
          <a:ln>
            <a:solidFill>
              <a:schemeClr val="tx1"/>
            </a:solidFill>
          </a:ln>
        </p:spPr>
        <p:txBody>
          <a:bodyPr wrap="none" rtlCol="0">
            <a:spAutoFit/>
          </a:bodyPr>
          <a:lstStyle/>
          <a:p>
            <a:r>
              <a:rPr lang="nl-NL" b="1" dirty="0"/>
              <a:t>Poster P896 presents some of our recent work on this topic</a:t>
            </a:r>
          </a:p>
        </p:txBody>
      </p:sp>
    </p:spTree>
    <p:extLst>
      <p:ext uri="{BB962C8B-B14F-4D97-AF65-F5344CB8AC3E}">
        <p14:creationId xmlns:p14="http://schemas.microsoft.com/office/powerpoint/2010/main" val="23461332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a:extLst>
              <a:ext uri="{FF2B5EF4-FFF2-40B4-BE49-F238E27FC236}">
                <a16:creationId xmlns:a16="http://schemas.microsoft.com/office/drawing/2014/main" id="{D52A973E-F82C-4797-A546-A8336E274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262" y="2249111"/>
            <a:ext cx="5417868" cy="2640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673100" y="642888"/>
            <a:ext cx="10766044" cy="1325563"/>
          </a:xfrm>
        </p:spPr>
        <p:txBody>
          <a:bodyPr/>
          <a:lstStyle/>
          <a:p>
            <a:r>
              <a:rPr lang="en-US" dirty="0"/>
              <a:t>Automated segmentation in MS also affected by atrophy and diffuse/subtle changes</a:t>
            </a:r>
          </a:p>
        </p:txBody>
      </p:sp>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5" name="Tekstvak 4"/>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43</a:t>
            </a:fld>
            <a:endParaRPr lang="en-US" dirty="0">
              <a:solidFill>
                <a:schemeClr val="tx2">
                  <a:lumMod val="50000"/>
                </a:schemeClr>
              </a:solidFill>
            </a:endParaRPr>
          </a:p>
        </p:txBody>
      </p:sp>
      <p:pic>
        <p:nvPicPr>
          <p:cNvPr id="7" name="Picture 2">
            <a:extLst>
              <a:ext uri="{FF2B5EF4-FFF2-40B4-BE49-F238E27FC236}">
                <a16:creationId xmlns:a16="http://schemas.microsoft.com/office/drawing/2014/main" id="{FF1CA6AA-D4AA-44C2-8206-BF39DD211D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531" y="2409709"/>
            <a:ext cx="5764052" cy="328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 name="Text Box 7">
            <a:extLst>
              <a:ext uri="{FF2B5EF4-FFF2-40B4-BE49-F238E27FC236}">
                <a16:creationId xmlns:a16="http://schemas.microsoft.com/office/drawing/2014/main" id="{95892876-FDD4-4ACF-9B87-242C1B05FF2D}"/>
              </a:ext>
            </a:extLst>
          </p:cNvPr>
          <p:cNvSpPr txBox="1">
            <a:spLocks noChangeArrowheads="1"/>
          </p:cNvSpPr>
          <p:nvPr/>
        </p:nvSpPr>
        <p:spPr bwMode="auto">
          <a:xfrm>
            <a:off x="297289" y="5773530"/>
            <a:ext cx="2640934" cy="355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384" tIns="38693" rIns="77384" bIns="38693">
            <a:spAutoFit/>
          </a:bodyPr>
          <a:lstStyle>
            <a:lvl1pPr algn="l" defTabSz="773113" eaLnBrk="0" hangingPunct="0">
              <a:spcBef>
                <a:spcPct val="20000"/>
              </a:spcBef>
              <a:buFont typeface="Arial" charset="0"/>
              <a:buChar char="•"/>
              <a:defRPr sz="2000">
                <a:solidFill>
                  <a:srgbClr val="17276A"/>
                </a:solidFill>
                <a:latin typeface="Arial" charset="0"/>
                <a:cs typeface="Arial" charset="0"/>
              </a:defRPr>
            </a:lvl1pPr>
            <a:lvl2pPr marL="742950" indent="-285750" algn="l" defTabSz="773113" eaLnBrk="0" hangingPunct="0">
              <a:spcBef>
                <a:spcPct val="20000"/>
              </a:spcBef>
              <a:buFont typeface="Arial" charset="0"/>
              <a:buChar char="–"/>
              <a:defRPr>
                <a:solidFill>
                  <a:srgbClr val="17276A"/>
                </a:solidFill>
                <a:latin typeface="Arial" charset="0"/>
                <a:cs typeface="Arial" charset="0"/>
              </a:defRPr>
            </a:lvl2pPr>
            <a:lvl3pPr marL="1143000" indent="-228600" algn="l" defTabSz="773113" eaLnBrk="0" hangingPunct="0">
              <a:spcBef>
                <a:spcPct val="20000"/>
              </a:spcBef>
              <a:buFont typeface="Arial" charset="0"/>
              <a:buChar char="•"/>
              <a:defRPr i="1">
                <a:solidFill>
                  <a:srgbClr val="17276A"/>
                </a:solidFill>
                <a:latin typeface="Arial" charset="0"/>
                <a:cs typeface="Arial" charset="0"/>
              </a:defRPr>
            </a:lvl3pPr>
            <a:lvl4pPr marL="1600200" indent="-228600" algn="l" defTabSz="773113" eaLnBrk="0" hangingPunct="0">
              <a:spcBef>
                <a:spcPct val="20000"/>
              </a:spcBef>
              <a:buFont typeface="Arial" charset="0"/>
              <a:buChar char="–"/>
              <a:defRPr sz="1400">
                <a:solidFill>
                  <a:srgbClr val="17276A"/>
                </a:solidFill>
                <a:latin typeface="Arial" charset="0"/>
                <a:cs typeface="Arial" charset="0"/>
              </a:defRPr>
            </a:lvl4pPr>
            <a:lvl5pPr marL="2057400" indent="-228600" algn="l" defTabSz="773113" eaLnBrk="0" hangingPunct="0">
              <a:spcBef>
                <a:spcPct val="20000"/>
              </a:spcBef>
              <a:buFont typeface="Arial" charset="0"/>
              <a:defRPr sz="2000">
                <a:solidFill>
                  <a:srgbClr val="17276A"/>
                </a:solidFill>
                <a:latin typeface="Arial" charset="0"/>
                <a:cs typeface="Arial" charset="0"/>
              </a:defRPr>
            </a:lvl5pPr>
            <a:lvl6pPr marL="2514600" indent="-228600" defTabSz="773113" eaLnBrk="0" fontAlgn="base" hangingPunct="0">
              <a:spcBef>
                <a:spcPct val="20000"/>
              </a:spcBef>
              <a:spcAft>
                <a:spcPct val="0"/>
              </a:spcAft>
              <a:buFont typeface="Arial" charset="0"/>
              <a:defRPr sz="2000">
                <a:solidFill>
                  <a:srgbClr val="17276A"/>
                </a:solidFill>
                <a:latin typeface="Arial" charset="0"/>
                <a:cs typeface="Arial" charset="0"/>
              </a:defRPr>
            </a:lvl6pPr>
            <a:lvl7pPr marL="2971800" indent="-228600" defTabSz="773113" eaLnBrk="0" fontAlgn="base" hangingPunct="0">
              <a:spcBef>
                <a:spcPct val="20000"/>
              </a:spcBef>
              <a:spcAft>
                <a:spcPct val="0"/>
              </a:spcAft>
              <a:buFont typeface="Arial" charset="0"/>
              <a:defRPr sz="2000">
                <a:solidFill>
                  <a:srgbClr val="17276A"/>
                </a:solidFill>
                <a:latin typeface="Arial" charset="0"/>
                <a:cs typeface="Arial" charset="0"/>
              </a:defRPr>
            </a:lvl7pPr>
            <a:lvl8pPr marL="3429000" indent="-228600" defTabSz="773113" eaLnBrk="0" fontAlgn="base" hangingPunct="0">
              <a:spcBef>
                <a:spcPct val="20000"/>
              </a:spcBef>
              <a:spcAft>
                <a:spcPct val="0"/>
              </a:spcAft>
              <a:buFont typeface="Arial" charset="0"/>
              <a:defRPr sz="2000">
                <a:solidFill>
                  <a:srgbClr val="17276A"/>
                </a:solidFill>
                <a:latin typeface="Arial" charset="0"/>
                <a:cs typeface="Arial" charset="0"/>
              </a:defRPr>
            </a:lvl8pPr>
            <a:lvl9pPr marL="3886200" indent="-228600" defTabSz="773113" eaLnBrk="0" fontAlgn="base" hangingPunct="0">
              <a:spcBef>
                <a:spcPct val="20000"/>
              </a:spcBef>
              <a:spcAft>
                <a:spcPct val="0"/>
              </a:spcAft>
              <a:buFont typeface="Arial" charset="0"/>
              <a:defRPr sz="2000">
                <a:solidFill>
                  <a:srgbClr val="17276A"/>
                </a:solidFill>
                <a:latin typeface="Arial" charset="0"/>
                <a:cs typeface="Arial" charset="0"/>
              </a:defRPr>
            </a:lvl9pPr>
          </a:lstStyle>
          <a:p>
            <a:pPr>
              <a:spcBef>
                <a:spcPct val="0"/>
              </a:spcBef>
              <a:buFontTx/>
              <a:buNone/>
              <a:defRPr/>
            </a:pPr>
            <a:r>
              <a:rPr lang="en-US" altLang="nl-NL" sz="1800" dirty="0" err="1">
                <a:solidFill>
                  <a:srgbClr val="00AAF0"/>
                </a:solidFill>
                <a:latin typeface="+mj-lt"/>
              </a:rPr>
              <a:t>Djamanakova</a:t>
            </a:r>
            <a:r>
              <a:rPr lang="en-US" altLang="nl-NL" sz="1800" dirty="0">
                <a:solidFill>
                  <a:srgbClr val="00AAF0"/>
                </a:solidFill>
                <a:latin typeface="+mj-lt"/>
              </a:rPr>
              <a:t> JMRI 2013</a:t>
            </a:r>
          </a:p>
        </p:txBody>
      </p:sp>
      <p:sp>
        <p:nvSpPr>
          <p:cNvPr id="9" name="Arrow: Down 8">
            <a:extLst>
              <a:ext uri="{FF2B5EF4-FFF2-40B4-BE49-F238E27FC236}">
                <a16:creationId xmlns:a16="http://schemas.microsoft.com/office/drawing/2014/main" id="{2281AD81-6871-4D52-A6FA-905CC4B57834}"/>
              </a:ext>
            </a:extLst>
          </p:cNvPr>
          <p:cNvSpPr/>
          <p:nvPr/>
        </p:nvSpPr>
        <p:spPr>
          <a:xfrm>
            <a:off x="2226365" y="1838739"/>
            <a:ext cx="139148" cy="497054"/>
          </a:xfrm>
          <a:prstGeom prst="downArrow">
            <a:avLst/>
          </a:prstGeom>
          <a:solidFill>
            <a:srgbClr val="00AA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Arrow: Down 9">
            <a:extLst>
              <a:ext uri="{FF2B5EF4-FFF2-40B4-BE49-F238E27FC236}">
                <a16:creationId xmlns:a16="http://schemas.microsoft.com/office/drawing/2014/main" id="{82965312-D53C-4E68-BC0D-790DBB4E99DB}"/>
              </a:ext>
            </a:extLst>
          </p:cNvPr>
          <p:cNvSpPr/>
          <p:nvPr/>
        </p:nvSpPr>
        <p:spPr>
          <a:xfrm>
            <a:off x="6841424" y="1832115"/>
            <a:ext cx="139148" cy="497054"/>
          </a:xfrm>
          <a:prstGeom prst="downArrow">
            <a:avLst/>
          </a:prstGeom>
          <a:solidFill>
            <a:srgbClr val="00AA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xt Box 7">
            <a:extLst>
              <a:ext uri="{FF2B5EF4-FFF2-40B4-BE49-F238E27FC236}">
                <a16:creationId xmlns:a16="http://schemas.microsoft.com/office/drawing/2014/main" id="{2B4A2272-8484-4503-A642-541EE03AD626}"/>
              </a:ext>
            </a:extLst>
          </p:cNvPr>
          <p:cNvSpPr txBox="1">
            <a:spLocks noChangeArrowheads="1"/>
          </p:cNvSpPr>
          <p:nvPr/>
        </p:nvSpPr>
        <p:spPr bwMode="auto">
          <a:xfrm>
            <a:off x="8955157" y="5590803"/>
            <a:ext cx="2918615" cy="355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7384" tIns="38693" rIns="77384" bIns="38693">
            <a:spAutoFit/>
          </a:bodyPr>
          <a:lstStyle>
            <a:lvl1pPr algn="l" defTabSz="773113" eaLnBrk="0" hangingPunct="0">
              <a:spcBef>
                <a:spcPct val="20000"/>
              </a:spcBef>
              <a:buFont typeface="Arial" charset="0"/>
              <a:buChar char="•"/>
              <a:defRPr sz="2000">
                <a:solidFill>
                  <a:srgbClr val="17276A"/>
                </a:solidFill>
                <a:latin typeface="Arial" charset="0"/>
                <a:cs typeface="Arial" charset="0"/>
              </a:defRPr>
            </a:lvl1pPr>
            <a:lvl2pPr marL="742950" indent="-285750" algn="l" defTabSz="773113" eaLnBrk="0" hangingPunct="0">
              <a:spcBef>
                <a:spcPct val="20000"/>
              </a:spcBef>
              <a:buFont typeface="Arial" charset="0"/>
              <a:buChar char="–"/>
              <a:defRPr>
                <a:solidFill>
                  <a:srgbClr val="17276A"/>
                </a:solidFill>
                <a:latin typeface="Arial" charset="0"/>
                <a:cs typeface="Arial" charset="0"/>
              </a:defRPr>
            </a:lvl2pPr>
            <a:lvl3pPr marL="1143000" indent="-228600" algn="l" defTabSz="773113" eaLnBrk="0" hangingPunct="0">
              <a:spcBef>
                <a:spcPct val="20000"/>
              </a:spcBef>
              <a:buFont typeface="Arial" charset="0"/>
              <a:buChar char="•"/>
              <a:defRPr i="1">
                <a:solidFill>
                  <a:srgbClr val="17276A"/>
                </a:solidFill>
                <a:latin typeface="Arial" charset="0"/>
                <a:cs typeface="Arial" charset="0"/>
              </a:defRPr>
            </a:lvl3pPr>
            <a:lvl4pPr marL="1600200" indent="-228600" algn="l" defTabSz="773113" eaLnBrk="0" hangingPunct="0">
              <a:spcBef>
                <a:spcPct val="20000"/>
              </a:spcBef>
              <a:buFont typeface="Arial" charset="0"/>
              <a:buChar char="–"/>
              <a:defRPr sz="1400">
                <a:solidFill>
                  <a:srgbClr val="17276A"/>
                </a:solidFill>
                <a:latin typeface="Arial" charset="0"/>
                <a:cs typeface="Arial" charset="0"/>
              </a:defRPr>
            </a:lvl4pPr>
            <a:lvl5pPr marL="2057400" indent="-228600" algn="l" defTabSz="773113" eaLnBrk="0" hangingPunct="0">
              <a:spcBef>
                <a:spcPct val="20000"/>
              </a:spcBef>
              <a:buFont typeface="Arial" charset="0"/>
              <a:defRPr sz="2000">
                <a:solidFill>
                  <a:srgbClr val="17276A"/>
                </a:solidFill>
                <a:latin typeface="Arial" charset="0"/>
                <a:cs typeface="Arial" charset="0"/>
              </a:defRPr>
            </a:lvl5pPr>
            <a:lvl6pPr marL="2514600" indent="-228600" defTabSz="773113" eaLnBrk="0" fontAlgn="base" hangingPunct="0">
              <a:spcBef>
                <a:spcPct val="20000"/>
              </a:spcBef>
              <a:spcAft>
                <a:spcPct val="0"/>
              </a:spcAft>
              <a:buFont typeface="Arial" charset="0"/>
              <a:defRPr sz="2000">
                <a:solidFill>
                  <a:srgbClr val="17276A"/>
                </a:solidFill>
                <a:latin typeface="Arial" charset="0"/>
                <a:cs typeface="Arial" charset="0"/>
              </a:defRPr>
            </a:lvl6pPr>
            <a:lvl7pPr marL="2971800" indent="-228600" defTabSz="773113" eaLnBrk="0" fontAlgn="base" hangingPunct="0">
              <a:spcBef>
                <a:spcPct val="20000"/>
              </a:spcBef>
              <a:spcAft>
                <a:spcPct val="0"/>
              </a:spcAft>
              <a:buFont typeface="Arial" charset="0"/>
              <a:defRPr sz="2000">
                <a:solidFill>
                  <a:srgbClr val="17276A"/>
                </a:solidFill>
                <a:latin typeface="Arial" charset="0"/>
                <a:cs typeface="Arial" charset="0"/>
              </a:defRPr>
            </a:lvl7pPr>
            <a:lvl8pPr marL="3429000" indent="-228600" defTabSz="773113" eaLnBrk="0" fontAlgn="base" hangingPunct="0">
              <a:spcBef>
                <a:spcPct val="20000"/>
              </a:spcBef>
              <a:spcAft>
                <a:spcPct val="0"/>
              </a:spcAft>
              <a:buFont typeface="Arial" charset="0"/>
              <a:defRPr sz="2000">
                <a:solidFill>
                  <a:srgbClr val="17276A"/>
                </a:solidFill>
                <a:latin typeface="Arial" charset="0"/>
                <a:cs typeface="Arial" charset="0"/>
              </a:defRPr>
            </a:lvl8pPr>
            <a:lvl9pPr marL="3886200" indent="-228600" defTabSz="773113" eaLnBrk="0" fontAlgn="base" hangingPunct="0">
              <a:spcBef>
                <a:spcPct val="20000"/>
              </a:spcBef>
              <a:spcAft>
                <a:spcPct val="0"/>
              </a:spcAft>
              <a:buFont typeface="Arial" charset="0"/>
              <a:defRPr sz="2000">
                <a:solidFill>
                  <a:srgbClr val="17276A"/>
                </a:solidFill>
                <a:latin typeface="Arial" charset="0"/>
                <a:cs typeface="Arial" charset="0"/>
              </a:defRPr>
            </a:lvl9pPr>
          </a:lstStyle>
          <a:p>
            <a:pPr>
              <a:spcBef>
                <a:spcPct val="0"/>
              </a:spcBef>
              <a:buFontTx/>
              <a:buNone/>
              <a:defRPr/>
            </a:pPr>
            <a:r>
              <a:rPr lang="en-US" altLang="nl-NL" sz="1800" dirty="0" err="1">
                <a:solidFill>
                  <a:srgbClr val="00AAF0"/>
                </a:solidFill>
                <a:latin typeface="+mj-lt"/>
              </a:rPr>
              <a:t>Westlye</a:t>
            </a:r>
            <a:r>
              <a:rPr lang="en-US" altLang="nl-NL" sz="1800" dirty="0">
                <a:solidFill>
                  <a:srgbClr val="00AAF0"/>
                </a:solidFill>
                <a:latin typeface="+mj-lt"/>
              </a:rPr>
              <a:t> Neuroimage 2009</a:t>
            </a:r>
          </a:p>
        </p:txBody>
      </p:sp>
    </p:spTree>
    <p:extLst>
      <p:ext uri="{BB962C8B-B14F-4D97-AF65-F5344CB8AC3E}">
        <p14:creationId xmlns:p14="http://schemas.microsoft.com/office/powerpoint/2010/main" val="19270895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F92AF-F7B0-4491-8CC0-EFCB53A58796}"/>
              </a:ext>
            </a:extLst>
          </p:cNvPr>
          <p:cNvSpPr>
            <a:spLocks noGrp="1"/>
          </p:cNvSpPr>
          <p:nvPr>
            <p:ph type="title"/>
          </p:nvPr>
        </p:nvSpPr>
        <p:spPr/>
        <p:txBody>
          <a:bodyPr/>
          <a:lstStyle/>
          <a:p>
            <a:r>
              <a:rPr lang="nl-NL" dirty="0"/>
              <a:t>Annotations in MS image data can help!</a:t>
            </a:r>
          </a:p>
        </p:txBody>
      </p:sp>
      <p:sp>
        <p:nvSpPr>
          <p:cNvPr id="4" name="Content Placeholder 3">
            <a:extLst>
              <a:ext uri="{FF2B5EF4-FFF2-40B4-BE49-F238E27FC236}">
                <a16:creationId xmlns:a16="http://schemas.microsoft.com/office/drawing/2014/main" id="{D5A37A81-C2F8-4EA9-9FD8-4BCA77058554}"/>
              </a:ext>
            </a:extLst>
          </p:cNvPr>
          <p:cNvSpPr>
            <a:spLocks noGrp="1"/>
          </p:cNvSpPr>
          <p:nvPr>
            <p:ph sz="half" idx="2"/>
          </p:nvPr>
        </p:nvSpPr>
        <p:spPr/>
        <p:txBody>
          <a:bodyPr/>
          <a:lstStyle/>
          <a:p>
            <a:pPr marL="0" indent="0">
              <a:buNone/>
            </a:pPr>
            <a:r>
              <a:rPr lang="nl-NL" dirty="0"/>
              <a:t>“Annotations” could be:</a:t>
            </a:r>
          </a:p>
          <a:p>
            <a:pPr lvl="1"/>
            <a:r>
              <a:rPr lang="nl-NL" dirty="0"/>
              <a:t>outlines of anatomical structures</a:t>
            </a:r>
          </a:p>
          <a:p>
            <a:pPr lvl="1"/>
            <a:r>
              <a:rPr lang="nl-NL" dirty="0"/>
              <a:t>markers on lesions</a:t>
            </a:r>
          </a:p>
          <a:p>
            <a:pPr lvl="1"/>
            <a:r>
              <a:rPr lang="nl-NL" dirty="0"/>
              <a:t>corrections on automated analyses</a:t>
            </a:r>
          </a:p>
          <a:p>
            <a:pPr lvl="1"/>
            <a:r>
              <a:rPr lang="nl-NL" dirty="0"/>
              <a:t>etc.</a:t>
            </a:r>
          </a:p>
        </p:txBody>
      </p:sp>
      <p:sp>
        <p:nvSpPr>
          <p:cNvPr id="5" name="Footer Placeholder 4">
            <a:extLst>
              <a:ext uri="{FF2B5EF4-FFF2-40B4-BE49-F238E27FC236}">
                <a16:creationId xmlns:a16="http://schemas.microsoft.com/office/drawing/2014/main" id="{108F1B39-B11A-4290-8986-BDEC2AEE8667}"/>
              </a:ext>
            </a:extLst>
          </p:cNvPr>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6" name="Tekstvak 4">
            <a:extLst>
              <a:ext uri="{FF2B5EF4-FFF2-40B4-BE49-F238E27FC236}">
                <a16:creationId xmlns:a16="http://schemas.microsoft.com/office/drawing/2014/main" id="{10F1D5E4-2EA4-423C-8E55-C381B369C34E}"/>
              </a:ext>
            </a:extLst>
          </p:cNvPr>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44</a:t>
            </a:fld>
            <a:endParaRPr lang="en-US" dirty="0">
              <a:solidFill>
                <a:schemeClr val="tx2">
                  <a:lumMod val="50000"/>
                </a:schemeClr>
              </a:solidFill>
            </a:endParaRPr>
          </a:p>
        </p:txBody>
      </p:sp>
      <p:pic>
        <p:nvPicPr>
          <p:cNvPr id="8" name="Afbeelding 2">
            <a:extLst>
              <a:ext uri="{FF2B5EF4-FFF2-40B4-BE49-F238E27FC236}">
                <a16:creationId xmlns:a16="http://schemas.microsoft.com/office/drawing/2014/main" id="{28ECC308-047E-45D9-B9CB-12A15C4EBB9C}"/>
              </a:ext>
            </a:extLst>
          </p:cNvPr>
          <p:cNvPicPr>
            <a:picLocks noChangeAspect="1"/>
          </p:cNvPicPr>
          <p:nvPr/>
        </p:nvPicPr>
        <p:blipFill rotWithShape="1">
          <a:blip r:embed="rId2"/>
          <a:srcRect t="2959" b="3233"/>
          <a:stretch/>
        </p:blipFill>
        <p:spPr>
          <a:xfrm>
            <a:off x="769407" y="2273688"/>
            <a:ext cx="5131522" cy="3008619"/>
          </a:xfrm>
          <a:prstGeom prst="rect">
            <a:avLst/>
          </a:prstGeom>
        </p:spPr>
      </p:pic>
    </p:spTree>
    <p:extLst>
      <p:ext uri="{BB962C8B-B14F-4D97-AF65-F5344CB8AC3E}">
        <p14:creationId xmlns:p14="http://schemas.microsoft.com/office/powerpoint/2010/main" val="15897944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F92AF-F7B0-4491-8CC0-EFCB53A58796}"/>
              </a:ext>
            </a:extLst>
          </p:cNvPr>
          <p:cNvSpPr>
            <a:spLocks noGrp="1"/>
          </p:cNvSpPr>
          <p:nvPr>
            <p:ph type="title"/>
          </p:nvPr>
        </p:nvSpPr>
        <p:spPr/>
        <p:txBody>
          <a:bodyPr/>
          <a:lstStyle/>
          <a:p>
            <a:r>
              <a:rPr lang="nl-NL" dirty="0"/>
              <a:t>Annotations in MS image data can help!</a:t>
            </a:r>
          </a:p>
        </p:txBody>
      </p:sp>
      <p:sp>
        <p:nvSpPr>
          <p:cNvPr id="4" name="Content Placeholder 3">
            <a:extLst>
              <a:ext uri="{FF2B5EF4-FFF2-40B4-BE49-F238E27FC236}">
                <a16:creationId xmlns:a16="http://schemas.microsoft.com/office/drawing/2014/main" id="{D5A37A81-C2F8-4EA9-9FD8-4BCA77058554}"/>
              </a:ext>
            </a:extLst>
          </p:cNvPr>
          <p:cNvSpPr>
            <a:spLocks noGrp="1"/>
          </p:cNvSpPr>
          <p:nvPr>
            <p:ph sz="half" idx="2"/>
          </p:nvPr>
        </p:nvSpPr>
        <p:spPr/>
        <p:txBody>
          <a:bodyPr/>
          <a:lstStyle/>
          <a:p>
            <a:r>
              <a:rPr lang="nl-NL" dirty="0"/>
              <a:t>“Annotations” could be:</a:t>
            </a:r>
          </a:p>
          <a:p>
            <a:pPr lvl="1"/>
            <a:r>
              <a:rPr lang="nl-NL" dirty="0"/>
              <a:t>outlines of anatomical structures</a:t>
            </a:r>
          </a:p>
          <a:p>
            <a:pPr lvl="1"/>
            <a:r>
              <a:rPr lang="nl-NL" dirty="0">
                <a:solidFill>
                  <a:schemeClr val="bg1">
                    <a:lumMod val="85000"/>
                  </a:schemeClr>
                </a:solidFill>
              </a:rPr>
              <a:t>markers on lesions</a:t>
            </a:r>
          </a:p>
          <a:p>
            <a:pPr lvl="1"/>
            <a:r>
              <a:rPr lang="nl-NL" dirty="0">
                <a:solidFill>
                  <a:schemeClr val="bg1">
                    <a:lumMod val="85000"/>
                  </a:schemeClr>
                </a:solidFill>
              </a:rPr>
              <a:t>corrections on automated analyses</a:t>
            </a:r>
          </a:p>
          <a:p>
            <a:pPr lvl="1"/>
            <a:r>
              <a:rPr lang="nl-NL" dirty="0">
                <a:solidFill>
                  <a:schemeClr val="bg1">
                    <a:lumMod val="85000"/>
                  </a:schemeClr>
                </a:solidFill>
              </a:rPr>
              <a:t>etc.</a:t>
            </a:r>
          </a:p>
        </p:txBody>
      </p:sp>
      <p:sp>
        <p:nvSpPr>
          <p:cNvPr id="5" name="Footer Placeholder 4">
            <a:extLst>
              <a:ext uri="{FF2B5EF4-FFF2-40B4-BE49-F238E27FC236}">
                <a16:creationId xmlns:a16="http://schemas.microsoft.com/office/drawing/2014/main" id="{108F1B39-B11A-4290-8986-BDEC2AEE8667}"/>
              </a:ext>
            </a:extLst>
          </p:cNvPr>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6" name="Tekstvak 4">
            <a:extLst>
              <a:ext uri="{FF2B5EF4-FFF2-40B4-BE49-F238E27FC236}">
                <a16:creationId xmlns:a16="http://schemas.microsoft.com/office/drawing/2014/main" id="{10F1D5E4-2EA4-423C-8E55-C381B369C34E}"/>
              </a:ext>
            </a:extLst>
          </p:cNvPr>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45</a:t>
            </a:fld>
            <a:endParaRPr lang="en-US" dirty="0">
              <a:solidFill>
                <a:schemeClr val="tx2">
                  <a:lumMod val="50000"/>
                </a:schemeClr>
              </a:solidFill>
            </a:endParaRPr>
          </a:p>
        </p:txBody>
      </p:sp>
      <p:pic>
        <p:nvPicPr>
          <p:cNvPr id="7" name="Afbeelding 6">
            <a:extLst>
              <a:ext uri="{FF2B5EF4-FFF2-40B4-BE49-F238E27FC236}">
                <a16:creationId xmlns:a16="http://schemas.microsoft.com/office/drawing/2014/main" id="{B440753F-167D-47B8-99C2-8662E696E49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65670" y="2572872"/>
            <a:ext cx="5590452" cy="3456873"/>
          </a:xfrm>
          <a:prstGeom prst="rect">
            <a:avLst/>
          </a:prstGeom>
        </p:spPr>
      </p:pic>
      <p:sp>
        <p:nvSpPr>
          <p:cNvPr id="3" name="Arrow: Up 2">
            <a:extLst>
              <a:ext uri="{FF2B5EF4-FFF2-40B4-BE49-F238E27FC236}">
                <a16:creationId xmlns:a16="http://schemas.microsoft.com/office/drawing/2014/main" id="{252777F8-7A95-4202-92BA-EDD9F03B59C4}"/>
              </a:ext>
            </a:extLst>
          </p:cNvPr>
          <p:cNvSpPr/>
          <p:nvPr/>
        </p:nvSpPr>
        <p:spPr>
          <a:xfrm rot="17368055">
            <a:off x="6092289" y="4711770"/>
            <a:ext cx="397565" cy="1580322"/>
          </a:xfrm>
          <a:prstGeom prst="upArrow">
            <a:avLst/>
          </a:prstGeom>
          <a:solidFill>
            <a:srgbClr val="00AAF0"/>
          </a:solidFill>
          <a:ln>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xtBox 7">
            <a:extLst>
              <a:ext uri="{FF2B5EF4-FFF2-40B4-BE49-F238E27FC236}">
                <a16:creationId xmlns:a16="http://schemas.microsoft.com/office/drawing/2014/main" id="{8B1705AA-CE27-43A8-99DF-B64418C74C53}"/>
              </a:ext>
            </a:extLst>
          </p:cNvPr>
          <p:cNvSpPr txBox="1"/>
          <p:nvPr/>
        </p:nvSpPr>
        <p:spPr>
          <a:xfrm>
            <a:off x="6958821" y="5501931"/>
            <a:ext cx="3465339" cy="707886"/>
          </a:xfrm>
          <a:prstGeom prst="rect">
            <a:avLst/>
          </a:prstGeom>
          <a:solidFill>
            <a:srgbClr val="00AAF0"/>
          </a:solidFill>
          <a:ln>
            <a:solidFill>
              <a:srgbClr val="003741"/>
            </a:solidFill>
          </a:ln>
        </p:spPr>
        <p:txBody>
          <a:bodyPr wrap="none" rtlCol="0">
            <a:noAutofit/>
          </a:bodyPr>
          <a:lstStyle/>
          <a:p>
            <a:r>
              <a:rPr lang="nl-NL" sz="2000" dirty="0">
                <a:solidFill>
                  <a:schemeClr val="bg1"/>
                </a:solidFill>
              </a:rPr>
              <a:t>Outline on every single slice </a:t>
            </a:r>
            <a:br>
              <a:rPr lang="nl-NL" sz="2000" dirty="0">
                <a:solidFill>
                  <a:schemeClr val="bg1"/>
                </a:solidFill>
              </a:rPr>
            </a:br>
            <a:r>
              <a:rPr lang="nl-NL" sz="2000" dirty="0">
                <a:solidFill>
                  <a:schemeClr val="bg1"/>
                </a:solidFill>
              </a:rPr>
              <a:t>at 1x1x1 mm</a:t>
            </a:r>
            <a:r>
              <a:rPr lang="nl-NL" sz="2000" baseline="30000" dirty="0">
                <a:solidFill>
                  <a:schemeClr val="bg1"/>
                </a:solidFill>
              </a:rPr>
              <a:t>3</a:t>
            </a:r>
            <a:r>
              <a:rPr lang="nl-NL" sz="2000" dirty="0">
                <a:solidFill>
                  <a:schemeClr val="bg1"/>
                </a:solidFill>
              </a:rPr>
              <a:t> resolution</a:t>
            </a:r>
          </a:p>
        </p:txBody>
      </p:sp>
      <p:sp>
        <p:nvSpPr>
          <p:cNvPr id="9" name="TextBox 8">
            <a:extLst>
              <a:ext uri="{FF2B5EF4-FFF2-40B4-BE49-F238E27FC236}">
                <a16:creationId xmlns:a16="http://schemas.microsoft.com/office/drawing/2014/main" id="{45C09C92-8CDB-4EF7-88F6-D48FEC8EE7C9}"/>
              </a:ext>
            </a:extLst>
          </p:cNvPr>
          <p:cNvSpPr txBox="1"/>
          <p:nvPr/>
        </p:nvSpPr>
        <p:spPr>
          <a:xfrm>
            <a:off x="7376160" y="4958080"/>
            <a:ext cx="4697120" cy="523220"/>
          </a:xfrm>
          <a:prstGeom prst="rect">
            <a:avLst/>
          </a:prstGeom>
          <a:noFill/>
          <a:ln w="38100">
            <a:solidFill>
              <a:srgbClr val="FF0000"/>
            </a:solidFill>
          </a:ln>
        </p:spPr>
        <p:txBody>
          <a:bodyPr wrap="none" rtlCol="0">
            <a:spAutoFit/>
          </a:bodyPr>
          <a:lstStyle/>
          <a:p>
            <a:r>
              <a:rPr lang="nl-NL" sz="2800" b="1" dirty="0">
                <a:ln w="12700" cmpd="sng">
                  <a:solidFill>
                    <a:srgbClr val="00AAF0"/>
                  </a:solidFill>
                  <a:prstDash val="solid"/>
                </a:ln>
                <a:solidFill>
                  <a:schemeClr val="accent1">
                    <a:lumMod val="20000"/>
                    <a:lumOff val="80000"/>
                  </a:schemeClr>
                </a:solidFill>
              </a:rPr>
              <a:t>Experts are too expensive!</a:t>
            </a:r>
          </a:p>
        </p:txBody>
      </p:sp>
      <p:sp>
        <p:nvSpPr>
          <p:cNvPr id="10" name="TextBox 9">
            <a:extLst>
              <a:ext uri="{FF2B5EF4-FFF2-40B4-BE49-F238E27FC236}">
                <a16:creationId xmlns:a16="http://schemas.microsoft.com/office/drawing/2014/main" id="{0ACC9008-605B-47F8-AF10-A16CD888D051}"/>
              </a:ext>
            </a:extLst>
          </p:cNvPr>
          <p:cNvSpPr txBox="1"/>
          <p:nvPr/>
        </p:nvSpPr>
        <p:spPr>
          <a:xfrm>
            <a:off x="1960317" y="4066538"/>
            <a:ext cx="4095993" cy="461665"/>
          </a:xfrm>
          <a:prstGeom prst="rect">
            <a:avLst/>
          </a:prstGeom>
          <a:noFill/>
        </p:spPr>
        <p:txBody>
          <a:bodyPr wrap="none" rtlCol="0">
            <a:spAutoFit/>
          </a:bodyPr>
          <a:lstStyle/>
          <a:p>
            <a:r>
              <a:rPr lang="nl-NL" sz="2400" b="1" dirty="0">
                <a:solidFill>
                  <a:srgbClr val="FF0000"/>
                </a:solidFill>
              </a:rPr>
              <a:t>Use </a:t>
            </a:r>
            <a:r>
              <a:rPr lang="nl-NL" sz="2400" b="1" u="sng" dirty="0">
                <a:solidFill>
                  <a:srgbClr val="FF0000"/>
                </a:solidFill>
              </a:rPr>
              <a:t>these</a:t>
            </a:r>
            <a:r>
              <a:rPr lang="nl-NL" sz="2400" b="1" dirty="0">
                <a:solidFill>
                  <a:srgbClr val="FF0000"/>
                </a:solidFill>
              </a:rPr>
              <a:t> to train software</a:t>
            </a:r>
          </a:p>
        </p:txBody>
      </p:sp>
      <p:cxnSp>
        <p:nvCxnSpPr>
          <p:cNvPr id="12" name="Straight Arrow Connector 11">
            <a:extLst>
              <a:ext uri="{FF2B5EF4-FFF2-40B4-BE49-F238E27FC236}">
                <a16:creationId xmlns:a16="http://schemas.microsoft.com/office/drawing/2014/main" id="{EAFDA80E-9882-4C89-983B-F44678B66597}"/>
              </a:ext>
            </a:extLst>
          </p:cNvPr>
          <p:cNvCxnSpPr/>
          <p:nvPr/>
        </p:nvCxnSpPr>
        <p:spPr>
          <a:xfrm flipH="1">
            <a:off x="1979111" y="4462670"/>
            <a:ext cx="1191472" cy="4412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7D7FEB1-6EF4-40AE-BB48-C604923DE9F1}"/>
              </a:ext>
            </a:extLst>
          </p:cNvPr>
          <p:cNvCxnSpPr>
            <a:cxnSpLocks/>
          </p:cNvCxnSpPr>
          <p:nvPr/>
        </p:nvCxnSpPr>
        <p:spPr>
          <a:xfrm>
            <a:off x="3170583" y="4462670"/>
            <a:ext cx="234950" cy="4412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079EA16-7366-419E-9FE2-CC7F5FAECC72}"/>
              </a:ext>
            </a:extLst>
          </p:cNvPr>
          <p:cNvCxnSpPr>
            <a:cxnSpLocks/>
          </p:cNvCxnSpPr>
          <p:nvPr/>
        </p:nvCxnSpPr>
        <p:spPr>
          <a:xfrm>
            <a:off x="3190033" y="4485974"/>
            <a:ext cx="1713513" cy="4721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25968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3100" y="543503"/>
            <a:ext cx="7404100" cy="1325563"/>
          </a:xfrm>
        </p:spPr>
        <p:txBody>
          <a:bodyPr/>
          <a:lstStyle/>
          <a:p>
            <a:r>
              <a:rPr lang="en-US" sz="2800" dirty="0"/>
              <a:t>Opportunities for crowd-sourced analysis</a:t>
            </a:r>
          </a:p>
        </p:txBody>
      </p:sp>
      <p:sp>
        <p:nvSpPr>
          <p:cNvPr id="3" name="Tijdelijke aanduiding voor inhoud 2"/>
          <p:cNvSpPr>
            <a:spLocks noGrp="1"/>
          </p:cNvSpPr>
          <p:nvPr>
            <p:ph sz="half" idx="2"/>
          </p:nvPr>
        </p:nvSpPr>
        <p:spPr>
          <a:xfrm>
            <a:off x="694944" y="1500809"/>
            <a:ext cx="10744200" cy="4676154"/>
          </a:xfrm>
        </p:spPr>
        <p:txBody>
          <a:bodyPr/>
          <a:lstStyle/>
          <a:p>
            <a:r>
              <a:rPr lang="en-US" dirty="0"/>
              <a:t>Outlining of anatomical structures by non-experts?</a:t>
            </a:r>
          </a:p>
          <a:p>
            <a:pPr lvl="1"/>
            <a:r>
              <a:rPr lang="en-US" dirty="0"/>
              <a:t>Will they be good enough?</a:t>
            </a:r>
          </a:p>
          <a:p>
            <a:pPr lvl="1"/>
            <a:r>
              <a:rPr lang="en-US" dirty="0"/>
              <a:t>There is some encouraging data…</a:t>
            </a:r>
          </a:p>
        </p:txBody>
      </p:sp>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5" name="Tekstvak 4"/>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46</a:t>
            </a:fld>
            <a:endParaRPr lang="en-US" dirty="0">
              <a:solidFill>
                <a:schemeClr val="tx2">
                  <a:lumMod val="50000"/>
                </a:schemeClr>
              </a:solidFill>
            </a:endParaRPr>
          </a:p>
        </p:txBody>
      </p:sp>
      <p:pic>
        <p:nvPicPr>
          <p:cNvPr id="6" name="Afbeelding 6">
            <a:extLst>
              <a:ext uri="{FF2B5EF4-FFF2-40B4-BE49-F238E27FC236}">
                <a16:creationId xmlns:a16="http://schemas.microsoft.com/office/drawing/2014/main" id="{CD9AEC1B-729C-40C7-8A67-CD612D30C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9553" y="2826372"/>
            <a:ext cx="2367527" cy="3818107"/>
          </a:xfrm>
          <a:prstGeom prst="rect">
            <a:avLst/>
          </a:prstGeom>
        </p:spPr>
      </p:pic>
      <p:sp>
        <p:nvSpPr>
          <p:cNvPr id="7" name="TextBox 6">
            <a:extLst>
              <a:ext uri="{FF2B5EF4-FFF2-40B4-BE49-F238E27FC236}">
                <a16:creationId xmlns:a16="http://schemas.microsoft.com/office/drawing/2014/main" id="{08453AAC-9EF2-48D6-A9AE-75C9F7897319}"/>
              </a:ext>
            </a:extLst>
          </p:cNvPr>
          <p:cNvSpPr txBox="1"/>
          <p:nvPr/>
        </p:nvSpPr>
        <p:spPr>
          <a:xfrm>
            <a:off x="4238924" y="5861486"/>
            <a:ext cx="2831224" cy="369332"/>
          </a:xfrm>
          <a:prstGeom prst="rect">
            <a:avLst/>
          </a:prstGeom>
          <a:noFill/>
        </p:spPr>
        <p:txBody>
          <a:bodyPr wrap="none" rtlCol="0">
            <a:spAutoFit/>
          </a:bodyPr>
          <a:lstStyle/>
          <a:p>
            <a:r>
              <a:rPr lang="nl-NL" dirty="0">
                <a:solidFill>
                  <a:srgbClr val="00AAF0"/>
                </a:solidFill>
              </a:rPr>
              <a:t>Bogovic Neuroimage 2013</a:t>
            </a:r>
          </a:p>
        </p:txBody>
      </p:sp>
      <p:pic>
        <p:nvPicPr>
          <p:cNvPr id="8" name="Afbeelding 5">
            <a:extLst>
              <a:ext uri="{FF2B5EF4-FFF2-40B4-BE49-F238E27FC236}">
                <a16:creationId xmlns:a16="http://schemas.microsoft.com/office/drawing/2014/main" id="{9C9658A0-1259-4C35-8AB7-D7AEC00A12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4221" y="87375"/>
            <a:ext cx="3934877" cy="5073587"/>
          </a:xfrm>
          <a:prstGeom prst="rect">
            <a:avLst/>
          </a:prstGeom>
        </p:spPr>
      </p:pic>
    </p:spTree>
    <p:extLst>
      <p:ext uri="{BB962C8B-B14F-4D97-AF65-F5344CB8AC3E}">
        <p14:creationId xmlns:p14="http://schemas.microsoft.com/office/powerpoint/2010/main" val="3544970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8300" y="1345156"/>
            <a:ext cx="5451475" cy="1325563"/>
          </a:xfrm>
        </p:spPr>
        <p:txBody>
          <a:bodyPr/>
          <a:lstStyle/>
          <a:p>
            <a:r>
              <a:rPr lang="en-US" sz="3600" dirty="0"/>
              <a:t>“Non-experts” can produce good outlines</a:t>
            </a:r>
          </a:p>
        </p:txBody>
      </p:sp>
      <p:sp>
        <p:nvSpPr>
          <p:cNvPr id="3" name="Tijdelijke aanduiding voor inhoud 2"/>
          <p:cNvSpPr>
            <a:spLocks noGrp="1"/>
          </p:cNvSpPr>
          <p:nvPr>
            <p:ph sz="half" idx="2"/>
          </p:nvPr>
        </p:nvSpPr>
        <p:spPr>
          <a:xfrm>
            <a:off x="161925" y="3041373"/>
            <a:ext cx="6109666" cy="3135589"/>
          </a:xfrm>
        </p:spPr>
        <p:txBody>
          <a:bodyPr/>
          <a:lstStyle/>
          <a:p>
            <a:r>
              <a:rPr lang="en-US" dirty="0"/>
              <a:t>Cerebellar sub-labeling in 3-D by “moderately trained” non-experts gives </a:t>
            </a:r>
            <a:r>
              <a:rPr lang="en-US" b="1" dirty="0"/>
              <a:t>good performance</a:t>
            </a:r>
          </a:p>
          <a:p>
            <a:endParaRPr lang="en-US" b="1" dirty="0"/>
          </a:p>
          <a:p>
            <a:r>
              <a:rPr lang="en-US" dirty="0"/>
              <a:t>“moderately trained” = 150 h of training !!</a:t>
            </a:r>
          </a:p>
        </p:txBody>
      </p:sp>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5" name="Tekstvak 4"/>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47</a:t>
            </a:fld>
            <a:endParaRPr lang="en-US" dirty="0">
              <a:solidFill>
                <a:schemeClr val="tx2">
                  <a:lumMod val="50000"/>
                </a:schemeClr>
              </a:solidFill>
            </a:endParaRPr>
          </a:p>
        </p:txBody>
      </p:sp>
      <p:pic>
        <p:nvPicPr>
          <p:cNvPr id="8" name="Afbeelding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7975" y="202838"/>
            <a:ext cx="5187597" cy="6051055"/>
          </a:xfrm>
          <a:prstGeom prst="rect">
            <a:avLst/>
          </a:prstGeom>
        </p:spPr>
      </p:pic>
    </p:spTree>
    <p:extLst>
      <p:ext uri="{BB962C8B-B14F-4D97-AF65-F5344CB8AC3E}">
        <p14:creationId xmlns:p14="http://schemas.microsoft.com/office/powerpoint/2010/main" val="29436585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3100" y="801920"/>
            <a:ext cx="10766044" cy="1325563"/>
          </a:xfrm>
        </p:spPr>
        <p:txBody>
          <a:bodyPr/>
          <a:lstStyle/>
          <a:p>
            <a:r>
              <a:rPr lang="en-US" sz="3200" dirty="0"/>
              <a:t>Opportunities – analysis of MS images by non-experts</a:t>
            </a:r>
          </a:p>
        </p:txBody>
      </p:sp>
      <p:sp>
        <p:nvSpPr>
          <p:cNvPr id="3" name="Tijdelijke aanduiding voor inhoud 2"/>
          <p:cNvSpPr>
            <a:spLocks noGrp="1"/>
          </p:cNvSpPr>
          <p:nvPr>
            <p:ph sz="half" idx="2"/>
          </p:nvPr>
        </p:nvSpPr>
        <p:spPr>
          <a:xfrm>
            <a:off x="694944" y="1839246"/>
            <a:ext cx="10744200" cy="3751308"/>
          </a:xfrm>
        </p:spPr>
        <p:txBody>
          <a:bodyPr/>
          <a:lstStyle/>
          <a:p>
            <a:r>
              <a:rPr lang="en-US" dirty="0"/>
              <a:t>Outlining of anatomical structures by non-experts?</a:t>
            </a:r>
          </a:p>
          <a:p>
            <a:r>
              <a:rPr lang="en-US" dirty="0"/>
              <a:t>Relevance in MS</a:t>
            </a:r>
          </a:p>
          <a:p>
            <a:pPr lvl="1"/>
            <a:r>
              <a:rPr lang="en-US" dirty="0"/>
              <a:t>Impaired performance of automated segmentation</a:t>
            </a:r>
          </a:p>
          <a:p>
            <a:pPr lvl="2"/>
            <a:r>
              <a:rPr lang="en-US" dirty="0"/>
              <a:t>Due to lesions, atrophy, diffuse changes</a:t>
            </a:r>
          </a:p>
          <a:p>
            <a:pPr lvl="1"/>
            <a:endParaRPr lang="en-US" dirty="0"/>
          </a:p>
          <a:p>
            <a:r>
              <a:rPr lang="en-US" dirty="0"/>
              <a:t>Possible road to success:</a:t>
            </a:r>
          </a:p>
          <a:p>
            <a:pPr lvl="1"/>
            <a:r>
              <a:rPr lang="en-US" dirty="0"/>
              <a:t>Create reference segmentations through “the crowd”</a:t>
            </a:r>
          </a:p>
          <a:p>
            <a:pPr lvl="1"/>
            <a:r>
              <a:rPr lang="en-US" dirty="0"/>
              <a:t>Use MS outlines to train better, MS-specific software</a:t>
            </a:r>
          </a:p>
          <a:p>
            <a:pPr lvl="1"/>
            <a:endParaRPr lang="en-US" dirty="0"/>
          </a:p>
          <a:p>
            <a:r>
              <a:rPr lang="en-US" dirty="0"/>
              <a:t>But reduce workload:</a:t>
            </a:r>
          </a:p>
          <a:p>
            <a:pPr lvl="1"/>
            <a:r>
              <a:rPr lang="en-US" dirty="0"/>
              <a:t>Outline fewer slices and reconstruct full shape</a:t>
            </a:r>
          </a:p>
        </p:txBody>
      </p:sp>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5" name="Tekstvak 4"/>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48</a:t>
            </a:fld>
            <a:endParaRPr lang="en-US" dirty="0">
              <a:solidFill>
                <a:schemeClr val="tx2">
                  <a:lumMod val="50000"/>
                </a:schemeClr>
              </a:solidFill>
            </a:endParaRPr>
          </a:p>
        </p:txBody>
      </p:sp>
    </p:spTree>
    <p:extLst>
      <p:ext uri="{BB962C8B-B14F-4D97-AF65-F5344CB8AC3E}">
        <p14:creationId xmlns:p14="http://schemas.microsoft.com/office/powerpoint/2010/main" val="18264505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3100" y="635022"/>
            <a:ext cx="10766044" cy="1325563"/>
          </a:xfrm>
        </p:spPr>
        <p:txBody>
          <a:bodyPr/>
          <a:lstStyle/>
          <a:p>
            <a:r>
              <a:rPr lang="en-US" dirty="0"/>
              <a:t>Sparse outlining of GM structures in MS</a:t>
            </a:r>
          </a:p>
        </p:txBody>
      </p:sp>
      <p:pic>
        <p:nvPicPr>
          <p:cNvPr id="6" name="Tijdelijke aanduiding voor inhoud 5"/>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6476343" y="2693504"/>
            <a:ext cx="5490371" cy="1928191"/>
          </a:xfrm>
        </p:spPr>
      </p:pic>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5" name="Tekstvak 4"/>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49</a:t>
            </a:fld>
            <a:endParaRPr lang="en-US" dirty="0">
              <a:solidFill>
                <a:schemeClr val="tx2">
                  <a:lumMod val="50000"/>
                </a:schemeClr>
              </a:solidFill>
            </a:endParaRPr>
          </a:p>
        </p:txBody>
      </p:sp>
      <p:pic>
        <p:nvPicPr>
          <p:cNvPr id="11" name="Afbeelding 6">
            <a:extLst>
              <a:ext uri="{FF2B5EF4-FFF2-40B4-BE49-F238E27FC236}">
                <a16:creationId xmlns:a16="http://schemas.microsoft.com/office/drawing/2014/main" id="{80FFFB4C-2168-4E0F-8B13-85EF1DBA17C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65670" y="1897009"/>
            <a:ext cx="5590452" cy="3456873"/>
          </a:xfrm>
          <a:prstGeom prst="rect">
            <a:avLst/>
          </a:prstGeom>
        </p:spPr>
      </p:pic>
    </p:spTree>
    <p:extLst>
      <p:ext uri="{BB962C8B-B14F-4D97-AF65-F5344CB8AC3E}">
        <p14:creationId xmlns:p14="http://schemas.microsoft.com/office/powerpoint/2010/main" val="19921570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73100" y="973783"/>
            <a:ext cx="10766044" cy="1325563"/>
          </a:xfrm>
        </p:spPr>
        <p:txBody>
          <a:bodyPr/>
          <a:lstStyle/>
          <a:p>
            <a:r>
              <a:rPr lang="nl-NL" dirty="0"/>
              <a:t>From structural MRI, we can reconstruct facial features</a:t>
            </a:r>
          </a:p>
        </p:txBody>
      </p:sp>
      <p:pic>
        <p:nvPicPr>
          <p:cNvPr id="8" name="Tijdelijke aanduiding voor inhoud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654" y="2605887"/>
            <a:ext cx="11375815" cy="2691668"/>
          </a:xfrm>
        </p:spPr>
      </p:pic>
      <p:sp>
        <p:nvSpPr>
          <p:cNvPr id="3" name="Tijdelijke aanduiding voor voettekst 2"/>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2" name="Tekstvak 1"/>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5</a:t>
            </a:fld>
            <a:endParaRPr lang="en-US" dirty="0">
              <a:solidFill>
                <a:schemeClr val="tx2">
                  <a:lumMod val="50000"/>
                </a:schemeClr>
              </a:solidFill>
            </a:endParaRPr>
          </a:p>
        </p:txBody>
      </p:sp>
      <p:sp>
        <p:nvSpPr>
          <p:cNvPr id="5" name="Rectangle 4">
            <a:extLst>
              <a:ext uri="{FF2B5EF4-FFF2-40B4-BE49-F238E27FC236}">
                <a16:creationId xmlns:a16="http://schemas.microsoft.com/office/drawing/2014/main" id="{62B21CA6-C14B-4EBC-BBD5-0F912FAEA87C}"/>
              </a:ext>
            </a:extLst>
          </p:cNvPr>
          <p:cNvSpPr/>
          <p:nvPr/>
        </p:nvSpPr>
        <p:spPr>
          <a:xfrm>
            <a:off x="3448878" y="2299346"/>
            <a:ext cx="8536591" cy="31075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5">
            <a:extLst>
              <a:ext uri="{FF2B5EF4-FFF2-40B4-BE49-F238E27FC236}">
                <a16:creationId xmlns:a16="http://schemas.microsoft.com/office/drawing/2014/main" id="{F4078446-A3F0-4193-A032-D2E6C683246E}"/>
              </a:ext>
            </a:extLst>
          </p:cNvPr>
          <p:cNvSpPr/>
          <p:nvPr/>
        </p:nvSpPr>
        <p:spPr>
          <a:xfrm>
            <a:off x="487017" y="2605887"/>
            <a:ext cx="417444" cy="4354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xtBox 6">
            <a:extLst>
              <a:ext uri="{FF2B5EF4-FFF2-40B4-BE49-F238E27FC236}">
                <a16:creationId xmlns:a16="http://schemas.microsoft.com/office/drawing/2014/main" id="{CA60AFA0-5798-4148-9A2F-34C8AB70ECFD}"/>
              </a:ext>
            </a:extLst>
          </p:cNvPr>
          <p:cNvSpPr txBox="1"/>
          <p:nvPr/>
        </p:nvSpPr>
        <p:spPr>
          <a:xfrm>
            <a:off x="3617843" y="5715000"/>
            <a:ext cx="2862450" cy="523220"/>
          </a:xfrm>
          <a:prstGeom prst="rect">
            <a:avLst/>
          </a:prstGeom>
          <a:noFill/>
        </p:spPr>
        <p:txBody>
          <a:bodyPr wrap="none" rtlCol="0">
            <a:spAutoFit/>
          </a:bodyPr>
          <a:lstStyle/>
          <a:p>
            <a:r>
              <a:rPr lang="nl-NL" sz="2800" dirty="0"/>
              <a:t>Problem solved ?</a:t>
            </a:r>
          </a:p>
        </p:txBody>
      </p:sp>
      <p:sp>
        <p:nvSpPr>
          <p:cNvPr id="9" name="TextBox 8">
            <a:extLst>
              <a:ext uri="{FF2B5EF4-FFF2-40B4-BE49-F238E27FC236}">
                <a16:creationId xmlns:a16="http://schemas.microsoft.com/office/drawing/2014/main" id="{4B4F22CA-9BC4-4C9C-8C2F-9E4120A2CD89}"/>
              </a:ext>
            </a:extLst>
          </p:cNvPr>
          <p:cNvSpPr txBox="1"/>
          <p:nvPr/>
        </p:nvSpPr>
        <p:spPr>
          <a:xfrm>
            <a:off x="7613374" y="5864088"/>
            <a:ext cx="3778599" cy="369332"/>
          </a:xfrm>
          <a:prstGeom prst="rect">
            <a:avLst/>
          </a:prstGeom>
          <a:noFill/>
        </p:spPr>
        <p:txBody>
          <a:bodyPr wrap="none" rtlCol="0">
            <a:spAutoFit/>
          </a:bodyPr>
          <a:lstStyle/>
          <a:p>
            <a:r>
              <a:rPr lang="nl-NL" dirty="0">
                <a:solidFill>
                  <a:srgbClr val="00AAF0"/>
                </a:solidFill>
              </a:rPr>
              <a:t>de Sitter et al., Eur Radiol </a:t>
            </a:r>
            <a:r>
              <a:rPr lang="nl-NL" i="1" dirty="0">
                <a:solidFill>
                  <a:srgbClr val="00AAF0"/>
                </a:solidFill>
              </a:rPr>
              <a:t>in press</a:t>
            </a:r>
          </a:p>
        </p:txBody>
      </p:sp>
    </p:spTree>
    <p:extLst>
      <p:ext uri="{BB962C8B-B14F-4D97-AF65-F5344CB8AC3E}">
        <p14:creationId xmlns:p14="http://schemas.microsoft.com/office/powerpoint/2010/main" val="24646774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3100" y="1112103"/>
            <a:ext cx="10766044" cy="1325563"/>
          </a:xfrm>
        </p:spPr>
        <p:txBody>
          <a:bodyPr/>
          <a:lstStyle/>
          <a:p>
            <a:r>
              <a:rPr lang="en-US" dirty="0"/>
              <a:t>Sparse outlining of GM structures in MS</a:t>
            </a:r>
          </a:p>
        </p:txBody>
      </p:sp>
      <p:pic>
        <p:nvPicPr>
          <p:cNvPr id="6" name="Tijdelijke aanduiding voor inhoud 5"/>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848190" y="2926522"/>
            <a:ext cx="10330993" cy="2221948"/>
          </a:xfrm>
        </p:spPr>
      </p:pic>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5" name="Tekstvak 4"/>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50</a:t>
            </a:fld>
            <a:endParaRPr lang="en-US" dirty="0">
              <a:solidFill>
                <a:schemeClr val="tx2">
                  <a:lumMod val="50000"/>
                </a:schemeClr>
              </a:solidFill>
            </a:endParaRPr>
          </a:p>
        </p:txBody>
      </p:sp>
      <p:sp>
        <p:nvSpPr>
          <p:cNvPr id="3" name="TextBox 2">
            <a:extLst>
              <a:ext uri="{FF2B5EF4-FFF2-40B4-BE49-F238E27FC236}">
                <a16:creationId xmlns:a16="http://schemas.microsoft.com/office/drawing/2014/main" id="{E95C47B2-24D2-4D27-B7D2-EE4FBA64EF33}"/>
              </a:ext>
            </a:extLst>
          </p:cNvPr>
          <p:cNvSpPr txBox="1"/>
          <p:nvPr/>
        </p:nvSpPr>
        <p:spPr>
          <a:xfrm>
            <a:off x="6798368" y="2355579"/>
            <a:ext cx="5137945" cy="461665"/>
          </a:xfrm>
          <a:prstGeom prst="rect">
            <a:avLst/>
          </a:prstGeom>
          <a:noFill/>
        </p:spPr>
        <p:txBody>
          <a:bodyPr wrap="none" rtlCol="0">
            <a:spAutoFit/>
          </a:bodyPr>
          <a:lstStyle/>
          <a:p>
            <a:r>
              <a:rPr lang="nl-NL" sz="2400" dirty="0">
                <a:solidFill>
                  <a:srgbClr val="00AAF0"/>
                </a:solidFill>
              </a:rPr>
              <a:t>Sparse outlining – not on every slice</a:t>
            </a:r>
          </a:p>
        </p:txBody>
      </p:sp>
      <p:sp>
        <p:nvSpPr>
          <p:cNvPr id="7" name="TextBox 6">
            <a:extLst>
              <a:ext uri="{FF2B5EF4-FFF2-40B4-BE49-F238E27FC236}">
                <a16:creationId xmlns:a16="http://schemas.microsoft.com/office/drawing/2014/main" id="{0F5321D4-FFB7-4B08-83F4-9C40714633E4}"/>
              </a:ext>
            </a:extLst>
          </p:cNvPr>
          <p:cNvSpPr txBox="1"/>
          <p:nvPr/>
        </p:nvSpPr>
        <p:spPr>
          <a:xfrm>
            <a:off x="6271591" y="5506278"/>
            <a:ext cx="5166864" cy="369332"/>
          </a:xfrm>
          <a:prstGeom prst="rect">
            <a:avLst/>
          </a:prstGeom>
          <a:noFill/>
        </p:spPr>
        <p:txBody>
          <a:bodyPr wrap="none" rtlCol="0">
            <a:spAutoFit/>
          </a:bodyPr>
          <a:lstStyle/>
          <a:p>
            <a:r>
              <a:rPr lang="nl-NL" b="1" dirty="0">
                <a:solidFill>
                  <a:srgbClr val="00AAF0"/>
                </a:solidFill>
              </a:rPr>
              <a:t>FASTSURF method:</a:t>
            </a:r>
            <a:r>
              <a:rPr lang="nl-NL" dirty="0">
                <a:solidFill>
                  <a:srgbClr val="00AAF0"/>
                </a:solidFill>
              </a:rPr>
              <a:t> Bartel et al., Plos One 2019</a:t>
            </a:r>
          </a:p>
        </p:txBody>
      </p:sp>
    </p:spTree>
    <p:extLst>
      <p:ext uri="{BB962C8B-B14F-4D97-AF65-F5344CB8AC3E}">
        <p14:creationId xmlns:p14="http://schemas.microsoft.com/office/powerpoint/2010/main" val="39884441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867682" y="2855358"/>
            <a:ext cx="9979317" cy="1325563"/>
          </a:xfrm>
        </p:spPr>
      </p:pic>
      <p:sp>
        <p:nvSpPr>
          <p:cNvPr id="2" name="Titel 1"/>
          <p:cNvSpPr>
            <a:spLocks noGrp="1"/>
          </p:cNvSpPr>
          <p:nvPr>
            <p:ph type="title"/>
          </p:nvPr>
        </p:nvSpPr>
        <p:spPr>
          <a:xfrm>
            <a:off x="673100" y="237461"/>
            <a:ext cx="10766044" cy="726636"/>
          </a:xfrm>
        </p:spPr>
        <p:txBody>
          <a:bodyPr/>
          <a:lstStyle/>
          <a:p>
            <a:pPr algn="r"/>
            <a:r>
              <a:rPr lang="en-US" sz="3600" dirty="0"/>
              <a:t>Sparse outlining</a:t>
            </a:r>
            <a:br>
              <a:rPr lang="en-US" sz="3600" dirty="0"/>
            </a:br>
            <a:r>
              <a:rPr lang="en-US" sz="3600" dirty="0"/>
              <a:t> of GM structures in MS</a:t>
            </a:r>
          </a:p>
        </p:txBody>
      </p:sp>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5" name="Tekstvak 4"/>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51</a:t>
            </a:fld>
            <a:endParaRPr lang="en-US" dirty="0">
              <a:solidFill>
                <a:schemeClr val="tx2">
                  <a:lumMod val="50000"/>
                </a:schemeClr>
              </a:solidFill>
            </a:endParaRPr>
          </a:p>
        </p:txBody>
      </p:sp>
      <p:sp>
        <p:nvSpPr>
          <p:cNvPr id="3" name="Rectangle 2">
            <a:extLst>
              <a:ext uri="{FF2B5EF4-FFF2-40B4-BE49-F238E27FC236}">
                <a16:creationId xmlns:a16="http://schemas.microsoft.com/office/drawing/2014/main" id="{9CE92B6C-D8CE-456C-93F2-9D57A30CBCA2}"/>
              </a:ext>
            </a:extLst>
          </p:cNvPr>
          <p:cNvSpPr/>
          <p:nvPr/>
        </p:nvSpPr>
        <p:spPr>
          <a:xfrm>
            <a:off x="121920" y="2967067"/>
            <a:ext cx="6666506" cy="13862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34" y="83168"/>
            <a:ext cx="5105579" cy="6200483"/>
          </a:xfrm>
          <a:prstGeom prst="rect">
            <a:avLst/>
          </a:prstGeom>
        </p:spPr>
      </p:pic>
      <p:sp>
        <p:nvSpPr>
          <p:cNvPr id="11" name="TextBox 10">
            <a:extLst>
              <a:ext uri="{FF2B5EF4-FFF2-40B4-BE49-F238E27FC236}">
                <a16:creationId xmlns:a16="http://schemas.microsoft.com/office/drawing/2014/main" id="{674540A6-86BC-4382-8F3B-1353743767AC}"/>
              </a:ext>
            </a:extLst>
          </p:cNvPr>
          <p:cNvSpPr txBox="1"/>
          <p:nvPr/>
        </p:nvSpPr>
        <p:spPr>
          <a:xfrm>
            <a:off x="8712768" y="5702850"/>
            <a:ext cx="2843664" cy="369332"/>
          </a:xfrm>
          <a:prstGeom prst="rect">
            <a:avLst/>
          </a:prstGeom>
          <a:noFill/>
        </p:spPr>
        <p:txBody>
          <a:bodyPr wrap="none" rtlCol="0">
            <a:spAutoFit/>
          </a:bodyPr>
          <a:lstStyle/>
          <a:p>
            <a:r>
              <a:rPr lang="nl-NL" b="1" dirty="0">
                <a:solidFill>
                  <a:srgbClr val="00AAF0"/>
                </a:solidFill>
              </a:rPr>
              <a:t>de Sitter, </a:t>
            </a:r>
            <a:r>
              <a:rPr lang="nl-NL" b="1" i="1" dirty="0">
                <a:solidFill>
                  <a:srgbClr val="00AAF0"/>
                </a:solidFill>
              </a:rPr>
              <a:t>in preparation</a:t>
            </a:r>
            <a:endParaRPr lang="nl-NL" i="1" dirty="0">
              <a:solidFill>
                <a:srgbClr val="00AAF0"/>
              </a:solidFill>
            </a:endParaRPr>
          </a:p>
        </p:txBody>
      </p:sp>
    </p:spTree>
    <p:extLst>
      <p:ext uri="{BB962C8B-B14F-4D97-AF65-F5344CB8AC3E}">
        <p14:creationId xmlns:p14="http://schemas.microsoft.com/office/powerpoint/2010/main" val="25091319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5" name="Tekstvak 4"/>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52</a:t>
            </a:fld>
            <a:endParaRPr lang="en-US" dirty="0">
              <a:solidFill>
                <a:schemeClr val="tx2">
                  <a:lumMod val="50000"/>
                </a:schemeClr>
              </a:solidFill>
            </a:endParaRPr>
          </a:p>
        </p:txBody>
      </p:sp>
      <p:pic>
        <p:nvPicPr>
          <p:cNvPr id="8" name="Afbeelding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183" y="78142"/>
            <a:ext cx="4823727" cy="6686970"/>
          </a:xfrm>
          <a:prstGeom prst="rect">
            <a:avLst/>
          </a:prstGeom>
        </p:spPr>
      </p:pic>
      <p:pic>
        <p:nvPicPr>
          <p:cNvPr id="10" name="Afbeelding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672" y="1238975"/>
            <a:ext cx="3930728" cy="4895543"/>
          </a:xfrm>
          <a:prstGeom prst="rect">
            <a:avLst/>
          </a:prstGeom>
        </p:spPr>
      </p:pic>
      <p:sp>
        <p:nvSpPr>
          <p:cNvPr id="13" name="TextBox 12">
            <a:extLst>
              <a:ext uri="{FF2B5EF4-FFF2-40B4-BE49-F238E27FC236}">
                <a16:creationId xmlns:a16="http://schemas.microsoft.com/office/drawing/2014/main" id="{D12FCF54-F41C-439C-A1A7-137A3788BB32}"/>
              </a:ext>
            </a:extLst>
          </p:cNvPr>
          <p:cNvSpPr txBox="1"/>
          <p:nvPr/>
        </p:nvSpPr>
        <p:spPr>
          <a:xfrm>
            <a:off x="6096000" y="2425147"/>
            <a:ext cx="3206327" cy="369332"/>
          </a:xfrm>
          <a:prstGeom prst="rect">
            <a:avLst/>
          </a:prstGeom>
          <a:solidFill>
            <a:schemeClr val="bg1"/>
          </a:solidFill>
          <a:ln>
            <a:solidFill>
              <a:srgbClr val="00AAF0"/>
            </a:solidFill>
          </a:ln>
        </p:spPr>
        <p:txBody>
          <a:bodyPr wrap="none" rtlCol="0">
            <a:spAutoFit/>
          </a:bodyPr>
          <a:lstStyle/>
          <a:p>
            <a:r>
              <a:rPr lang="nl-NL" b="1" dirty="0">
                <a:solidFill>
                  <a:srgbClr val="00AAF0"/>
                </a:solidFill>
              </a:rPr>
              <a:t>Good agreement of volumes</a:t>
            </a:r>
          </a:p>
        </p:txBody>
      </p:sp>
      <p:sp>
        <p:nvSpPr>
          <p:cNvPr id="14" name="TextBox 13">
            <a:extLst>
              <a:ext uri="{FF2B5EF4-FFF2-40B4-BE49-F238E27FC236}">
                <a16:creationId xmlns:a16="http://schemas.microsoft.com/office/drawing/2014/main" id="{60020250-901A-4504-88FF-923C7FA92A8F}"/>
              </a:ext>
            </a:extLst>
          </p:cNvPr>
          <p:cNvSpPr txBox="1"/>
          <p:nvPr/>
        </p:nvSpPr>
        <p:spPr>
          <a:xfrm>
            <a:off x="1001438" y="810009"/>
            <a:ext cx="3855543" cy="369332"/>
          </a:xfrm>
          <a:prstGeom prst="rect">
            <a:avLst/>
          </a:prstGeom>
          <a:solidFill>
            <a:schemeClr val="bg1"/>
          </a:solidFill>
          <a:ln>
            <a:solidFill>
              <a:srgbClr val="00AAF0"/>
            </a:solidFill>
          </a:ln>
        </p:spPr>
        <p:txBody>
          <a:bodyPr wrap="none" rtlCol="0">
            <a:spAutoFit/>
          </a:bodyPr>
          <a:lstStyle/>
          <a:p>
            <a:r>
              <a:rPr lang="nl-NL" b="1" dirty="0">
                <a:solidFill>
                  <a:srgbClr val="00AAF0"/>
                </a:solidFill>
              </a:rPr>
              <a:t>Good reproduction of full outlines</a:t>
            </a:r>
          </a:p>
        </p:txBody>
      </p:sp>
      <p:sp>
        <p:nvSpPr>
          <p:cNvPr id="15" name="TextBox 14">
            <a:extLst>
              <a:ext uri="{FF2B5EF4-FFF2-40B4-BE49-F238E27FC236}">
                <a16:creationId xmlns:a16="http://schemas.microsoft.com/office/drawing/2014/main" id="{9BD47471-2C28-4959-A58A-0D18391C3BA6}"/>
              </a:ext>
            </a:extLst>
          </p:cNvPr>
          <p:cNvSpPr txBox="1"/>
          <p:nvPr/>
        </p:nvSpPr>
        <p:spPr>
          <a:xfrm>
            <a:off x="3984519" y="5863325"/>
            <a:ext cx="2843664" cy="369332"/>
          </a:xfrm>
          <a:prstGeom prst="rect">
            <a:avLst/>
          </a:prstGeom>
          <a:noFill/>
        </p:spPr>
        <p:txBody>
          <a:bodyPr wrap="none" rtlCol="0">
            <a:spAutoFit/>
          </a:bodyPr>
          <a:lstStyle/>
          <a:p>
            <a:r>
              <a:rPr lang="nl-NL" b="1" dirty="0">
                <a:solidFill>
                  <a:srgbClr val="00AAF0"/>
                </a:solidFill>
              </a:rPr>
              <a:t>de Sitter, </a:t>
            </a:r>
            <a:r>
              <a:rPr lang="nl-NL" b="1" i="1" dirty="0">
                <a:solidFill>
                  <a:srgbClr val="00AAF0"/>
                </a:solidFill>
              </a:rPr>
              <a:t>in preparation</a:t>
            </a:r>
            <a:endParaRPr lang="nl-NL" i="1" dirty="0">
              <a:solidFill>
                <a:srgbClr val="00AAF0"/>
              </a:solidFill>
            </a:endParaRPr>
          </a:p>
        </p:txBody>
      </p:sp>
    </p:spTree>
    <p:extLst>
      <p:ext uri="{BB962C8B-B14F-4D97-AF65-F5344CB8AC3E}">
        <p14:creationId xmlns:p14="http://schemas.microsoft.com/office/powerpoint/2010/main" val="9912579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Summary</a:t>
            </a:r>
          </a:p>
        </p:txBody>
      </p:sp>
      <p:sp>
        <p:nvSpPr>
          <p:cNvPr id="5" name="Tijdelijke aanduiding voor inhoud 4"/>
          <p:cNvSpPr>
            <a:spLocks noGrp="1"/>
          </p:cNvSpPr>
          <p:nvPr>
            <p:ph sz="half" idx="2"/>
          </p:nvPr>
        </p:nvSpPr>
        <p:spPr/>
        <p:txBody>
          <a:bodyPr/>
          <a:lstStyle/>
          <a:p>
            <a:r>
              <a:rPr lang="nl-NL" dirty="0" err="1"/>
              <a:t>Collaborative</a:t>
            </a:r>
            <a:r>
              <a:rPr lang="nl-NL" dirty="0"/>
              <a:t> research environments</a:t>
            </a:r>
          </a:p>
          <a:p>
            <a:pPr lvl="1"/>
            <a:r>
              <a:rPr lang="nl-NL" dirty="0"/>
              <a:t>Repositories for data, software</a:t>
            </a:r>
          </a:p>
          <a:p>
            <a:pPr lvl="1"/>
            <a:r>
              <a:rPr lang="nl-NL" dirty="0"/>
              <a:t>Interactive collaborations</a:t>
            </a:r>
          </a:p>
          <a:p>
            <a:pPr marL="457200" lvl="1" indent="0">
              <a:buNone/>
            </a:pPr>
            <a:endParaRPr lang="nl-NL" dirty="0"/>
          </a:p>
          <a:p>
            <a:r>
              <a:rPr lang="nl-NL" dirty="0" err="1"/>
              <a:t>Crowd-sourced</a:t>
            </a:r>
            <a:r>
              <a:rPr lang="nl-NL" dirty="0"/>
              <a:t> </a:t>
            </a:r>
            <a:r>
              <a:rPr lang="nl-NL" dirty="0" err="1"/>
              <a:t>science</a:t>
            </a:r>
            <a:endParaRPr lang="nl-NL" dirty="0"/>
          </a:p>
          <a:p>
            <a:pPr lvl="1"/>
            <a:r>
              <a:rPr lang="nl-NL" dirty="0"/>
              <a:t>Active participation from non-scientists</a:t>
            </a:r>
          </a:p>
          <a:p>
            <a:pPr lvl="1"/>
            <a:r>
              <a:rPr lang="nl-NL" dirty="0"/>
              <a:t>Potential for applications in MS imaging</a:t>
            </a:r>
          </a:p>
          <a:p>
            <a:pPr lvl="2"/>
            <a:r>
              <a:rPr lang="nl-NL" dirty="0"/>
              <a:t>Particularly regarding image annotations needed for deep learning etc.</a:t>
            </a:r>
          </a:p>
          <a:p>
            <a:endParaRPr lang="nl-NL" dirty="0"/>
          </a:p>
        </p:txBody>
      </p:sp>
      <p:sp>
        <p:nvSpPr>
          <p:cNvPr id="3" name="Tijdelijke aanduiding voor voettekst 2"/>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2" name="Tekstvak 1"/>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53</a:t>
            </a:fld>
            <a:endParaRPr lang="en-US" dirty="0">
              <a:solidFill>
                <a:schemeClr val="tx2">
                  <a:lumMod val="50000"/>
                </a:schemeClr>
              </a:solidFill>
            </a:endParaRPr>
          </a:p>
        </p:txBody>
      </p:sp>
    </p:spTree>
    <p:extLst>
      <p:ext uri="{BB962C8B-B14F-4D97-AF65-F5344CB8AC3E}">
        <p14:creationId xmlns:p14="http://schemas.microsoft.com/office/powerpoint/2010/main" val="14014529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647976" y="294280"/>
            <a:ext cx="10896047" cy="626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524000" y="1313364"/>
            <a:ext cx="171450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10056440" y="2420888"/>
            <a:ext cx="611560" cy="8640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latin typeface="Calibri"/>
            </a:endParaRPr>
          </a:p>
        </p:txBody>
      </p:sp>
    </p:spTree>
    <p:extLst>
      <p:ext uri="{BB962C8B-B14F-4D97-AF65-F5344CB8AC3E}">
        <p14:creationId xmlns:p14="http://schemas.microsoft.com/office/powerpoint/2010/main" val="23068829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B96B8C-A24C-483B-9AE0-4E35116DF608}"/>
              </a:ext>
            </a:extLst>
          </p:cNvPr>
          <p:cNvPicPr>
            <a:picLocks noChangeAspect="1"/>
          </p:cNvPicPr>
          <p:nvPr/>
        </p:nvPicPr>
        <p:blipFill rotWithShape="1">
          <a:blip r:embed="rId3"/>
          <a:srcRect t="12968" b="11050"/>
          <a:stretch/>
        </p:blipFill>
        <p:spPr>
          <a:xfrm>
            <a:off x="0" y="889348"/>
            <a:ext cx="12192000" cy="5210827"/>
          </a:xfrm>
          <a:prstGeom prst="rect">
            <a:avLst/>
          </a:prstGeom>
          <a:ln>
            <a:solidFill>
              <a:schemeClr val="tx1"/>
            </a:solidFill>
          </a:ln>
        </p:spPr>
      </p:pic>
    </p:spTree>
    <p:extLst>
      <p:ext uri="{BB962C8B-B14F-4D97-AF65-F5344CB8AC3E}">
        <p14:creationId xmlns:p14="http://schemas.microsoft.com/office/powerpoint/2010/main" val="3532231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37322" y="1450862"/>
            <a:ext cx="4657878" cy="1325563"/>
          </a:xfrm>
        </p:spPr>
        <p:txBody>
          <a:bodyPr/>
          <a:lstStyle/>
          <a:p>
            <a:r>
              <a:rPr lang="nl-NL" sz="3200" dirty="0"/>
              <a:t>Facial features removal induces </a:t>
            </a:r>
            <a:br>
              <a:rPr lang="nl-NL" sz="3200" dirty="0"/>
            </a:br>
            <a:r>
              <a:rPr lang="nl-NL" sz="3200" dirty="0"/>
              <a:t>software failures</a:t>
            </a:r>
          </a:p>
        </p:txBody>
      </p:sp>
      <p:pic>
        <p:nvPicPr>
          <p:cNvPr id="8" name="Tijdelijke aanduiding voor inhoud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95200" y="834888"/>
            <a:ext cx="6441289" cy="1524094"/>
          </a:xfrm>
        </p:spPr>
      </p:pic>
      <p:sp>
        <p:nvSpPr>
          <p:cNvPr id="3" name="Tijdelijke aanduiding voor voettekst 2"/>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2" name="Tekstvak 1"/>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6</a:t>
            </a:fld>
            <a:endParaRPr lang="en-US" dirty="0">
              <a:solidFill>
                <a:schemeClr val="tx2">
                  <a:lumMod val="50000"/>
                </a:schemeClr>
              </a:solidFill>
            </a:endParaRPr>
          </a:p>
        </p:txBody>
      </p:sp>
      <p:pic>
        <p:nvPicPr>
          <p:cNvPr id="10" name="Afbeelding 9"/>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48032" y="3892093"/>
            <a:ext cx="1836295" cy="2052859"/>
          </a:xfrm>
          <a:prstGeom prst="rect">
            <a:avLst/>
          </a:prstGeom>
        </p:spPr>
      </p:pic>
      <p:pic>
        <p:nvPicPr>
          <p:cNvPr id="12" name="Afbeelding 11"/>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056605" y="3892093"/>
            <a:ext cx="1600581" cy="2052859"/>
          </a:xfrm>
          <a:prstGeom prst="rect">
            <a:avLst/>
          </a:prstGeom>
        </p:spPr>
      </p:pic>
      <p:pic>
        <p:nvPicPr>
          <p:cNvPr id="13" name="Afbeelding 12"/>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657599" y="3892255"/>
            <a:ext cx="1483913" cy="2052698"/>
          </a:xfrm>
          <a:prstGeom prst="rect">
            <a:avLst/>
          </a:prstGeom>
        </p:spPr>
      </p:pic>
      <p:graphicFrame>
        <p:nvGraphicFramePr>
          <p:cNvPr id="14" name="Tabel 13"/>
          <p:cNvGraphicFramePr>
            <a:graphicFrameLocks noGrp="1"/>
          </p:cNvGraphicFramePr>
          <p:nvPr>
            <p:extLst>
              <p:ext uri="{D42A27DB-BD31-4B8C-83A1-F6EECF244321}">
                <p14:modId xmlns:p14="http://schemas.microsoft.com/office/powerpoint/2010/main" val="2772402856"/>
              </p:ext>
            </p:extLst>
          </p:nvPr>
        </p:nvGraphicFramePr>
        <p:xfrm>
          <a:off x="5403313" y="2879339"/>
          <a:ext cx="6263005" cy="2812669"/>
        </p:xfrm>
        <a:graphic>
          <a:graphicData uri="http://schemas.openxmlformats.org/drawingml/2006/table">
            <a:tbl>
              <a:tblPr firstRow="1" firstCol="1" bandRow="1"/>
              <a:tblGrid>
                <a:gridCol w="909955">
                  <a:extLst>
                    <a:ext uri="{9D8B030D-6E8A-4147-A177-3AD203B41FA5}">
                      <a16:colId xmlns:a16="http://schemas.microsoft.com/office/drawing/2014/main" val="1360683216"/>
                    </a:ext>
                  </a:extLst>
                </a:gridCol>
                <a:gridCol w="810260">
                  <a:extLst>
                    <a:ext uri="{9D8B030D-6E8A-4147-A177-3AD203B41FA5}">
                      <a16:colId xmlns:a16="http://schemas.microsoft.com/office/drawing/2014/main" val="857099590"/>
                    </a:ext>
                  </a:extLst>
                </a:gridCol>
                <a:gridCol w="723900">
                  <a:extLst>
                    <a:ext uri="{9D8B030D-6E8A-4147-A177-3AD203B41FA5}">
                      <a16:colId xmlns:a16="http://schemas.microsoft.com/office/drawing/2014/main" val="645953760"/>
                    </a:ext>
                  </a:extLst>
                </a:gridCol>
                <a:gridCol w="899795">
                  <a:extLst>
                    <a:ext uri="{9D8B030D-6E8A-4147-A177-3AD203B41FA5}">
                      <a16:colId xmlns:a16="http://schemas.microsoft.com/office/drawing/2014/main" val="911592516"/>
                    </a:ext>
                  </a:extLst>
                </a:gridCol>
                <a:gridCol w="810260">
                  <a:extLst>
                    <a:ext uri="{9D8B030D-6E8A-4147-A177-3AD203B41FA5}">
                      <a16:colId xmlns:a16="http://schemas.microsoft.com/office/drawing/2014/main" val="3878184984"/>
                    </a:ext>
                  </a:extLst>
                </a:gridCol>
                <a:gridCol w="723900">
                  <a:extLst>
                    <a:ext uri="{9D8B030D-6E8A-4147-A177-3AD203B41FA5}">
                      <a16:colId xmlns:a16="http://schemas.microsoft.com/office/drawing/2014/main" val="3138905062"/>
                    </a:ext>
                  </a:extLst>
                </a:gridCol>
                <a:gridCol w="1384935">
                  <a:extLst>
                    <a:ext uri="{9D8B030D-6E8A-4147-A177-3AD203B41FA5}">
                      <a16:colId xmlns:a16="http://schemas.microsoft.com/office/drawing/2014/main" val="2095063929"/>
                    </a:ext>
                  </a:extLst>
                </a:gridCol>
              </a:tblGrid>
              <a:tr h="83820">
                <a:tc>
                  <a:txBody>
                    <a:bodyPr/>
                    <a:lstStyle/>
                    <a:p>
                      <a:pPr algn="l">
                        <a:lnSpc>
                          <a:spcPct val="115000"/>
                        </a:lnSpc>
                        <a:spcAft>
                          <a:spcPts val="0"/>
                        </a:spcAft>
                      </a:pPr>
                      <a:r>
                        <a:rPr lang="en-US"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3">
                  <a:txBody>
                    <a:bodyPr/>
                    <a:lstStyle/>
                    <a:p>
                      <a:pPr algn="l">
                        <a:lnSpc>
                          <a:spcPct val="115000"/>
                        </a:lnSpc>
                        <a:spcAft>
                          <a:spcPts val="0"/>
                        </a:spcAft>
                      </a:pPr>
                      <a:r>
                        <a:rPr lang="en-US"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Facial features removal</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gridSpan="3">
                  <a:txBody>
                    <a:bodyPr/>
                    <a:lstStyle/>
                    <a:p>
                      <a:pPr algn="l">
                        <a:lnSpc>
                          <a:spcPct val="115000"/>
                        </a:lnSpc>
                        <a:spcAft>
                          <a:spcPts val="0"/>
                        </a:spcAft>
                      </a:pPr>
                      <a:r>
                        <a:rPr lang="en-US"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Measurement</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dash"/>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74115663"/>
                  </a:ext>
                </a:extLst>
              </a:tr>
              <a:tr h="0">
                <a:tc>
                  <a:txBody>
                    <a:bodyPr/>
                    <a:lstStyle/>
                    <a:p>
                      <a:pPr algn="l">
                        <a:lnSpc>
                          <a:spcPct val="115000"/>
                        </a:lnSpc>
                      </a:pPr>
                      <a:endParaRPr lang="nl-NL" sz="1100">
                        <a:effectLst/>
                        <a:latin typeface="Calibri" panose="020F0502020204030204" pitchFamily="34" charset="0"/>
                      </a:endParaRPr>
                    </a:p>
                  </a:txBody>
                  <a:tcPr marL="44450" marR="44450" marT="0" marB="0">
                    <a:lnL>
                      <a:noFill/>
                    </a:lnL>
                    <a:lnR w="12700" cap="flat" cmpd="sng" algn="ctr">
                      <a:solidFill>
                        <a:srgbClr val="000000"/>
                      </a:solidFill>
                      <a:prstDash val="dash"/>
                      <a:round/>
                      <a:headEnd type="none" w="med" len="med"/>
                      <a:tailEnd type="none" w="med" len="med"/>
                    </a:lnR>
                    <a:lnT>
                      <a:noFill/>
                    </a:lnT>
                    <a:lnB w="19050" cap="flat" cmpd="dbl"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AD (n = 110)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dash"/>
                      <a:round/>
                      <a:headEnd type="none" w="med" len="med"/>
                      <a:tailEnd type="none" w="med" len="med"/>
                    </a:lnL>
                    <a:lnR>
                      <a:noFill/>
                    </a:lnR>
                    <a:lnT>
                      <a:noFill/>
                    </a:lnT>
                    <a:lnB w="19050" cap="flat" cmpd="dbl"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MS (n =70)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Glioblastoma</a:t>
                      </a:r>
                      <a:r>
                        <a:rPr lang="en-US"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(n = 84)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w="12700" cap="flat" cmpd="sng" algn="ctr">
                      <a:solidFill>
                        <a:srgbClr val="000000"/>
                      </a:solidFill>
                      <a:prstDash val="dash"/>
                      <a:round/>
                      <a:headEnd type="none" w="med" len="med"/>
                      <a:tailEnd type="none" w="med" len="med"/>
                    </a:lnR>
                    <a:lnT>
                      <a:noFill/>
                    </a:lnT>
                    <a:lnB w="19050" cap="flat" cmpd="dbl"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AD (n = 110)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SIENAX</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dash"/>
                      <a:round/>
                      <a:headEnd type="none" w="med" len="med"/>
                      <a:tailEnd type="none" w="med" len="med"/>
                    </a:lnL>
                    <a:lnR>
                      <a:noFill/>
                    </a:lnR>
                    <a:lnT>
                      <a:noFill/>
                    </a:lnT>
                    <a:lnB w="19050" cap="flat" cmpd="dbl"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MS (n =70)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LST-LPA</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Glioblastoma</a:t>
                      </a:r>
                      <a:r>
                        <a:rPr lang="en-US"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(n = 84)</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BraTumIA</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599382412"/>
                  </a:ext>
                </a:extLst>
              </a:tr>
              <a:tr h="0">
                <a:tc>
                  <a:txBody>
                    <a:bodyPr/>
                    <a:lstStyle/>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Full</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w="12700" cap="flat" cmpd="sng" algn="ctr">
                      <a:solidFill>
                        <a:srgbClr val="000000"/>
                      </a:solidFill>
                      <a:prstDash val="dash"/>
                      <a:round/>
                      <a:headEnd type="none" w="med" len="med"/>
                      <a:tailEnd type="none" w="med" len="med"/>
                    </a:lnR>
                    <a:lnT w="19050" cap="flat" cmpd="dbl" algn="ctr">
                      <a:solidFill>
                        <a:srgbClr val="000000"/>
                      </a:solidFill>
                      <a:prstDash val="solid"/>
                      <a:round/>
                      <a:headEnd type="none" w="med" len="med"/>
                      <a:tailEnd type="none" w="med" len="med"/>
                    </a:lnT>
                    <a:lnB>
                      <a:noFill/>
                    </a:lnB>
                  </a:tcPr>
                </a:tc>
                <a:tc>
                  <a:txBody>
                    <a:bodyPr/>
                    <a:lstStyle/>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dash"/>
                      <a:round/>
                      <a:headEnd type="none" w="med" len="med"/>
                      <a:tailEnd type="none" w="med" len="med"/>
                    </a:lnL>
                    <a:lnR>
                      <a:noFill/>
                    </a:lnR>
                    <a:lnT w="19050" cap="flat" cmpd="dbl" algn="ctr">
                      <a:solidFill>
                        <a:srgbClr val="000000"/>
                      </a:solidFill>
                      <a:prstDash val="solid"/>
                      <a:round/>
                      <a:headEnd type="none" w="med" len="med"/>
                      <a:tailEnd type="none" w="med" len="med"/>
                    </a:lnT>
                    <a:lnB>
                      <a:noFill/>
                    </a:lnB>
                  </a:tcPr>
                </a:tc>
                <a:tc>
                  <a:txBody>
                    <a:bodyPr/>
                    <a:lstStyle/>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w="19050" cap="flat" cmpd="dbl" algn="ctr">
                      <a:solidFill>
                        <a:srgbClr val="000000"/>
                      </a:solidFill>
                      <a:prstDash val="solid"/>
                      <a:round/>
                      <a:headEnd type="none" w="med" len="med"/>
                      <a:tailEnd type="none" w="med" len="med"/>
                    </a:lnT>
                    <a:lnB>
                      <a:noFill/>
                    </a:lnB>
                  </a:tcPr>
                </a:tc>
                <a:tc>
                  <a:txBody>
                    <a:bodyPr/>
                    <a:lstStyle/>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w="12700" cap="flat" cmpd="sng" algn="ctr">
                      <a:solidFill>
                        <a:srgbClr val="000000"/>
                      </a:solidFill>
                      <a:prstDash val="dash"/>
                      <a:round/>
                      <a:headEnd type="none" w="med" len="med"/>
                      <a:tailEnd type="none" w="med" len="med"/>
                    </a:lnR>
                    <a:lnT w="19050" cap="flat" cmpd="dbl" algn="ctr">
                      <a:solidFill>
                        <a:srgbClr val="000000"/>
                      </a:solidFill>
                      <a:prstDash val="solid"/>
                      <a:round/>
                      <a:headEnd type="none" w="med" len="med"/>
                      <a:tailEnd type="none" w="med" len="med"/>
                    </a:lnT>
                    <a:lnB>
                      <a:noFill/>
                    </a:lnB>
                  </a:tcPr>
                </a:tc>
                <a:tc>
                  <a:txBody>
                    <a:bodyPr/>
                    <a:lstStyle/>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110/110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dash"/>
                      <a:round/>
                      <a:headEnd type="none" w="med" len="med"/>
                      <a:tailEnd type="none" w="med" len="med"/>
                    </a:lnL>
                    <a:lnR>
                      <a:noFill/>
                    </a:lnR>
                    <a:lnT w="19050" cap="flat" cmpd="dbl" algn="ctr">
                      <a:solidFill>
                        <a:srgbClr val="000000"/>
                      </a:solidFill>
                      <a:prstDash val="solid"/>
                      <a:round/>
                      <a:headEnd type="none" w="med" len="med"/>
                      <a:tailEnd type="none" w="med" len="med"/>
                    </a:lnT>
                    <a:lnB>
                      <a:noFill/>
                    </a:lnB>
                  </a:tcPr>
                </a:tc>
                <a:tc>
                  <a:txBody>
                    <a:bodyPr/>
                    <a:lstStyle/>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70/70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w="19050" cap="flat" cmpd="dbl" algn="ctr">
                      <a:solidFill>
                        <a:srgbClr val="000000"/>
                      </a:solidFill>
                      <a:prstDash val="solid"/>
                      <a:round/>
                      <a:headEnd type="none" w="med" len="med"/>
                      <a:tailEnd type="none" w="med" len="med"/>
                    </a:lnT>
                    <a:lnB>
                      <a:noFill/>
                    </a:lnB>
                  </a:tcPr>
                </a:tc>
                <a:tc>
                  <a:txBody>
                    <a:bodyPr/>
                    <a:lstStyle/>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83/84</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99%</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w="1905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741587010"/>
                  </a:ext>
                </a:extLst>
              </a:tr>
              <a:tr h="0">
                <a:tc>
                  <a:txBody>
                    <a:bodyPr/>
                    <a:lstStyle/>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QuickShear</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w="12700" cap="flat" cmpd="sng" algn="ctr">
                      <a:solidFill>
                        <a:srgbClr val="000000"/>
                      </a:solidFill>
                      <a:prstDash val="dash"/>
                      <a:round/>
                      <a:headEnd type="none" w="med" len="med"/>
                      <a:tailEnd type="none" w="med" len="med"/>
                    </a:lnR>
                    <a:lnT>
                      <a:noFill/>
                    </a:lnT>
                    <a:lnB>
                      <a:noFill/>
                    </a:lnB>
                  </a:tcPr>
                </a:tc>
                <a:tc>
                  <a:txBody>
                    <a:bodyPr/>
                    <a:lstStyle/>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110/110 100%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dash"/>
                      <a:round/>
                      <a:headEnd type="none" w="med" len="med"/>
                      <a:tailEnd type="none" w="med" len="med"/>
                    </a:lnL>
                    <a:lnR>
                      <a:noFill/>
                    </a:lnR>
                    <a:lnT>
                      <a:noFill/>
                    </a:lnT>
                    <a:lnB>
                      <a:noFill/>
                    </a:lnB>
                  </a:tcPr>
                </a:tc>
                <a:tc>
                  <a:txBody>
                    <a:bodyPr/>
                    <a:lstStyle/>
                    <a:p>
                      <a:pPr algn="l">
                        <a:lnSpc>
                          <a:spcPct val="115000"/>
                        </a:lnSpc>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70/70</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82/84</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98%</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w="12700" cap="flat" cmpd="sng" algn="ctr">
                      <a:solidFill>
                        <a:srgbClr val="000000"/>
                      </a:solidFill>
                      <a:prstDash val="dash"/>
                      <a:round/>
                      <a:headEnd type="none" w="med" len="med"/>
                      <a:tailEnd type="none" w="med" len="med"/>
                    </a:lnR>
                    <a:lnT>
                      <a:noFill/>
                    </a:lnT>
                    <a:lnB>
                      <a:noFill/>
                    </a:lnB>
                  </a:tcPr>
                </a:tc>
                <a:tc>
                  <a:txBody>
                    <a:bodyPr/>
                    <a:lstStyle/>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110/110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dash"/>
                      <a:round/>
                      <a:headEnd type="none" w="med" len="med"/>
                      <a:tailEnd type="none" w="med" len="med"/>
                    </a:lnL>
                    <a:lnR>
                      <a:noFill/>
                    </a:lnR>
                    <a:lnT>
                      <a:noFill/>
                    </a:lnT>
                    <a:lnB>
                      <a:noFill/>
                    </a:lnB>
                  </a:tcPr>
                </a:tc>
                <a:tc>
                  <a:txBody>
                    <a:bodyPr/>
                    <a:lstStyle/>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67/70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96%</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68/82</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83%</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extLst>
                  <a:ext uri="{0D108BD9-81ED-4DB2-BD59-A6C34878D82A}">
                    <a16:rowId xmlns:a16="http://schemas.microsoft.com/office/drawing/2014/main" val="1405949414"/>
                  </a:ext>
                </a:extLst>
              </a:tr>
              <a:tr h="50800">
                <a:tc>
                  <a:txBody>
                    <a:bodyPr/>
                    <a:lstStyle/>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FaceMasking</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w="12700" cap="flat" cmpd="sng" algn="ctr">
                      <a:solidFill>
                        <a:srgbClr val="000000"/>
                      </a:solidFill>
                      <a:prstDash val="dash"/>
                      <a:round/>
                      <a:headEnd type="none" w="med" len="med"/>
                      <a:tailEnd type="none" w="med" len="med"/>
                    </a:lnR>
                    <a:lnT>
                      <a:noFill/>
                    </a:lnT>
                    <a:lnB>
                      <a:noFill/>
                    </a:lnB>
                  </a:tcPr>
                </a:tc>
                <a:tc>
                  <a:txBody>
                    <a:bodyPr/>
                    <a:lstStyle/>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110/110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dash"/>
                      <a:round/>
                      <a:headEnd type="none" w="med" len="med"/>
                      <a:tailEnd type="none" w="med" len="med"/>
                    </a:lnL>
                    <a:lnR>
                      <a:noFill/>
                    </a:lnR>
                    <a:lnT>
                      <a:noFill/>
                    </a:lnT>
                    <a:lnB>
                      <a:noFill/>
                    </a:lnB>
                  </a:tcPr>
                </a:tc>
                <a:tc>
                  <a:txBody>
                    <a:bodyPr/>
                    <a:lstStyle/>
                    <a:p>
                      <a:pPr algn="l">
                        <a:lnSpc>
                          <a:spcPct val="115000"/>
                        </a:lnSpc>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70/70</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l">
                        <a:lnSpc>
                          <a:spcPct val="115000"/>
                        </a:lnSpc>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83/84</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99%</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w="12700" cap="flat" cmpd="sng" algn="ctr">
                      <a:solidFill>
                        <a:srgbClr val="000000"/>
                      </a:solidFill>
                      <a:prstDash val="dash"/>
                      <a:round/>
                      <a:headEnd type="none" w="med" len="med"/>
                      <a:tailEnd type="none" w="med" len="med"/>
                    </a:lnR>
                    <a:lnT>
                      <a:noFill/>
                    </a:lnT>
                    <a:lnB>
                      <a:noFill/>
                    </a:lnB>
                  </a:tcPr>
                </a:tc>
                <a:tc>
                  <a:txBody>
                    <a:bodyPr/>
                    <a:lstStyle/>
                    <a:p>
                      <a:pPr algn="l">
                        <a:lnSpc>
                          <a:spcPct val="115000"/>
                        </a:lnSpc>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110/110</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dash"/>
                      <a:round/>
                      <a:headEnd type="none" w="med" len="med"/>
                      <a:tailEnd type="none" w="med" len="med"/>
                    </a:lnL>
                    <a:lnR>
                      <a:noFill/>
                    </a:lnR>
                    <a:lnT>
                      <a:noFill/>
                    </a:lnT>
                    <a:lnB>
                      <a:noFill/>
                    </a:lnB>
                  </a:tcPr>
                </a:tc>
                <a:tc>
                  <a:txBody>
                    <a:bodyPr/>
                    <a:lstStyle/>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70/70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81/83</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98%</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extLst>
                  <a:ext uri="{0D108BD9-81ED-4DB2-BD59-A6C34878D82A}">
                    <a16:rowId xmlns:a16="http://schemas.microsoft.com/office/drawing/2014/main" val="442718901"/>
                  </a:ext>
                </a:extLst>
              </a:tr>
              <a:tr h="0">
                <a:tc>
                  <a:txBody>
                    <a:bodyPr/>
                    <a:lstStyle/>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Defacing</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w="12700" cap="flat" cmpd="sng" algn="ctr">
                      <a:solidFill>
                        <a:srgbClr val="000000"/>
                      </a:solidFill>
                      <a:prstDash val="dash"/>
                      <a:round/>
                      <a:headEnd type="none" w="med" len="med"/>
                      <a:tailEnd type="none" w="med" len="med"/>
                    </a:lnR>
                    <a:lnT>
                      <a:noFill/>
                    </a:lnT>
                    <a:lnB w="12700" cap="flat" cmpd="sng" algn="ctr">
                      <a:solidFill>
                        <a:srgbClr val="000000"/>
                      </a:solidFill>
                      <a:prstDash val="dash"/>
                      <a:round/>
                      <a:headEnd type="none" w="med" len="med"/>
                      <a:tailEnd type="none" w="med" len="med"/>
                    </a:lnB>
                  </a:tcPr>
                </a:tc>
                <a:tc>
                  <a:txBody>
                    <a:bodyPr/>
                    <a:lstStyle/>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110/100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dash"/>
                      <a:round/>
                      <a:headEnd type="none" w="med" len="med"/>
                      <a:tailEnd type="none" w="med" len="med"/>
                    </a:lnL>
                    <a:lnR>
                      <a:noFill/>
                    </a:lnR>
                    <a:lnT>
                      <a:noFill/>
                    </a:lnT>
                    <a:lnB w="12700" cap="flat" cmpd="sng" algn="ctr">
                      <a:solidFill>
                        <a:srgbClr val="000000"/>
                      </a:solidFill>
                      <a:prstDash val="dash"/>
                      <a:round/>
                      <a:headEnd type="none" w="med" len="med"/>
                      <a:tailEnd type="none" w="med" len="med"/>
                    </a:lnB>
                  </a:tcPr>
                </a:tc>
                <a:tc>
                  <a:txBody>
                    <a:bodyPr/>
                    <a:lstStyle/>
                    <a:p>
                      <a:pPr algn="l">
                        <a:lnSpc>
                          <a:spcPct val="115000"/>
                        </a:lnSpc>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70/70</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rgbClr val="000000"/>
                      </a:solidFill>
                      <a:prstDash val="dash"/>
                      <a:round/>
                      <a:headEnd type="none" w="med" len="med"/>
                      <a:tailEnd type="none" w="med" len="med"/>
                    </a:lnB>
                  </a:tcPr>
                </a:tc>
                <a:tc>
                  <a:txBody>
                    <a:bodyPr/>
                    <a:lstStyle/>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84/84</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w="12700" cap="flat" cmpd="sng" algn="ctr">
                      <a:solidFill>
                        <a:srgbClr val="000000"/>
                      </a:solidFill>
                      <a:prstDash val="dash"/>
                      <a:round/>
                      <a:headEnd type="none" w="med" len="med"/>
                      <a:tailEnd type="none" w="med" len="med"/>
                    </a:lnR>
                    <a:lnT>
                      <a:noFill/>
                    </a:lnT>
                    <a:lnB w="12700" cap="flat" cmpd="sng" algn="ctr">
                      <a:solidFill>
                        <a:srgbClr val="000000"/>
                      </a:solidFill>
                      <a:prstDash val="dash"/>
                      <a:round/>
                      <a:headEnd type="none" w="med" len="med"/>
                      <a:tailEnd type="none" w="med" len="med"/>
                    </a:lnB>
                  </a:tcPr>
                </a:tc>
                <a:tc>
                  <a:txBody>
                    <a:bodyPr/>
                    <a:lstStyle/>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110/110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dash"/>
                      <a:round/>
                      <a:headEnd type="none" w="med" len="med"/>
                      <a:tailEnd type="none" w="med" len="med"/>
                    </a:lnL>
                    <a:lnR>
                      <a:noFill/>
                    </a:lnR>
                    <a:lnT>
                      <a:noFill/>
                    </a:lnT>
                    <a:lnB w="12700" cap="flat" cmpd="sng" algn="ctr">
                      <a:solidFill>
                        <a:srgbClr val="000000"/>
                      </a:solidFill>
                      <a:prstDash val="dash"/>
                      <a:round/>
                      <a:headEnd type="none" w="med" len="med"/>
                      <a:tailEnd type="none" w="med" len="med"/>
                    </a:lnB>
                  </a:tcPr>
                </a:tc>
                <a:tc>
                  <a:txBody>
                    <a:bodyPr/>
                    <a:lstStyle/>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57/70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81%</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rgbClr val="000000"/>
                      </a:solidFill>
                      <a:prstDash val="dash"/>
                      <a:round/>
                      <a:headEnd type="none" w="med" len="med"/>
                      <a:tailEnd type="none" w="med" len="med"/>
                    </a:lnB>
                  </a:tcPr>
                </a:tc>
                <a:tc>
                  <a:txBody>
                    <a:bodyPr/>
                    <a:lstStyle/>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83/84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99%</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3224690891"/>
                  </a:ext>
                </a:extLst>
              </a:tr>
              <a:tr h="0">
                <a:tc gridSpan="7">
                  <a:txBody>
                    <a:bodyPr/>
                    <a:lstStyle/>
                    <a:p>
                      <a:pPr algn="l">
                        <a:lnSpc>
                          <a:spcPct val="115000"/>
                        </a:lnSpc>
                        <a:spcAft>
                          <a:spcPts val="0"/>
                        </a:spcAft>
                      </a:pPr>
                      <a:r>
                        <a:rPr lang="en-US" sz="11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Table 2: Amount and percentage of images for which FFR methods completed successfully (Left half of table) and for which the automated methods SIENAX, LST-LPA and </a:t>
                      </a:r>
                      <a:r>
                        <a:rPr lang="en-US" sz="1100" b="1" i="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BraTumIA</a:t>
                      </a:r>
                      <a:r>
                        <a:rPr lang="en-US" sz="11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completed successfully (Right half of table).</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1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Abbreviations: AD = Alzheimer’s Disease and MS = multiple sclerosis.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70669582"/>
                  </a:ext>
                </a:extLst>
              </a:tr>
            </a:tbl>
          </a:graphicData>
        </a:graphic>
      </p:graphicFrame>
      <p:sp>
        <p:nvSpPr>
          <p:cNvPr id="11" name="TextBox 10">
            <a:extLst>
              <a:ext uri="{FF2B5EF4-FFF2-40B4-BE49-F238E27FC236}">
                <a16:creationId xmlns:a16="http://schemas.microsoft.com/office/drawing/2014/main" id="{F79CB24E-8BE1-4BD0-AFEF-99CA6C20F495}"/>
              </a:ext>
            </a:extLst>
          </p:cNvPr>
          <p:cNvSpPr txBox="1"/>
          <p:nvPr/>
        </p:nvSpPr>
        <p:spPr>
          <a:xfrm>
            <a:off x="7613374" y="5864088"/>
            <a:ext cx="3778599" cy="369332"/>
          </a:xfrm>
          <a:prstGeom prst="rect">
            <a:avLst/>
          </a:prstGeom>
          <a:noFill/>
        </p:spPr>
        <p:txBody>
          <a:bodyPr wrap="none" rtlCol="0">
            <a:spAutoFit/>
          </a:bodyPr>
          <a:lstStyle/>
          <a:p>
            <a:r>
              <a:rPr lang="nl-NL" dirty="0">
                <a:solidFill>
                  <a:srgbClr val="00AAF0"/>
                </a:solidFill>
              </a:rPr>
              <a:t>de Sitter et al., Eur Radiol </a:t>
            </a:r>
            <a:r>
              <a:rPr lang="nl-NL" i="1" dirty="0">
                <a:solidFill>
                  <a:srgbClr val="00AAF0"/>
                </a:solidFill>
              </a:rPr>
              <a:t>in press</a:t>
            </a:r>
          </a:p>
        </p:txBody>
      </p:sp>
      <p:sp>
        <p:nvSpPr>
          <p:cNvPr id="6" name="TextBox 5">
            <a:extLst>
              <a:ext uri="{FF2B5EF4-FFF2-40B4-BE49-F238E27FC236}">
                <a16:creationId xmlns:a16="http://schemas.microsoft.com/office/drawing/2014/main" id="{4D7B645E-E534-41A4-B662-5BE7566C68A8}"/>
              </a:ext>
            </a:extLst>
          </p:cNvPr>
          <p:cNvSpPr txBox="1"/>
          <p:nvPr/>
        </p:nvSpPr>
        <p:spPr>
          <a:xfrm>
            <a:off x="308412" y="3105834"/>
            <a:ext cx="1715534" cy="646331"/>
          </a:xfrm>
          <a:prstGeom prst="rect">
            <a:avLst/>
          </a:prstGeom>
          <a:noFill/>
        </p:spPr>
        <p:txBody>
          <a:bodyPr wrap="square" rtlCol="0">
            <a:spAutoFit/>
          </a:bodyPr>
          <a:lstStyle/>
          <a:p>
            <a:pPr algn="ctr"/>
            <a:r>
              <a:rPr lang="nl-NL" dirty="0"/>
              <a:t>Brain volumes:</a:t>
            </a:r>
          </a:p>
          <a:p>
            <a:pPr algn="ctr"/>
            <a:r>
              <a:rPr lang="nl-NL" dirty="0"/>
              <a:t>SIENAX</a:t>
            </a:r>
          </a:p>
        </p:txBody>
      </p:sp>
      <p:sp>
        <p:nvSpPr>
          <p:cNvPr id="15" name="TextBox 14">
            <a:extLst>
              <a:ext uri="{FF2B5EF4-FFF2-40B4-BE49-F238E27FC236}">
                <a16:creationId xmlns:a16="http://schemas.microsoft.com/office/drawing/2014/main" id="{53D315A1-07BB-4C7E-8D2B-D5159F2688DF}"/>
              </a:ext>
            </a:extLst>
          </p:cNvPr>
          <p:cNvSpPr txBox="1"/>
          <p:nvPr/>
        </p:nvSpPr>
        <p:spPr>
          <a:xfrm>
            <a:off x="1998095" y="3105834"/>
            <a:ext cx="1715534" cy="646331"/>
          </a:xfrm>
          <a:prstGeom prst="rect">
            <a:avLst/>
          </a:prstGeom>
          <a:noFill/>
        </p:spPr>
        <p:txBody>
          <a:bodyPr wrap="square" rtlCol="0">
            <a:spAutoFit/>
          </a:bodyPr>
          <a:lstStyle/>
          <a:p>
            <a:pPr algn="ctr"/>
            <a:r>
              <a:rPr lang="nl-NL" dirty="0"/>
              <a:t>MS lesions:</a:t>
            </a:r>
          </a:p>
          <a:p>
            <a:pPr algn="ctr"/>
            <a:r>
              <a:rPr lang="nl-NL" dirty="0"/>
              <a:t>LST-LPA</a:t>
            </a:r>
          </a:p>
        </p:txBody>
      </p:sp>
      <p:sp>
        <p:nvSpPr>
          <p:cNvPr id="16" name="TextBox 15">
            <a:extLst>
              <a:ext uri="{FF2B5EF4-FFF2-40B4-BE49-F238E27FC236}">
                <a16:creationId xmlns:a16="http://schemas.microsoft.com/office/drawing/2014/main" id="{3B80475C-9167-4E84-8EF4-3F2DC310172C}"/>
              </a:ext>
            </a:extLst>
          </p:cNvPr>
          <p:cNvSpPr txBox="1"/>
          <p:nvPr/>
        </p:nvSpPr>
        <p:spPr>
          <a:xfrm>
            <a:off x="3541788" y="3105833"/>
            <a:ext cx="1715534" cy="646331"/>
          </a:xfrm>
          <a:prstGeom prst="rect">
            <a:avLst/>
          </a:prstGeom>
          <a:noFill/>
        </p:spPr>
        <p:txBody>
          <a:bodyPr wrap="square" rtlCol="0">
            <a:spAutoFit/>
          </a:bodyPr>
          <a:lstStyle/>
          <a:p>
            <a:pPr algn="ctr"/>
            <a:r>
              <a:rPr lang="nl-NL" dirty="0"/>
              <a:t>Glioblastoma:</a:t>
            </a:r>
          </a:p>
          <a:p>
            <a:pPr algn="ctr"/>
            <a:r>
              <a:rPr lang="nl-NL" dirty="0"/>
              <a:t>BraTumIA</a:t>
            </a:r>
          </a:p>
        </p:txBody>
      </p:sp>
      <p:sp>
        <p:nvSpPr>
          <p:cNvPr id="7" name="Rectangle 6">
            <a:extLst>
              <a:ext uri="{FF2B5EF4-FFF2-40B4-BE49-F238E27FC236}">
                <a16:creationId xmlns:a16="http://schemas.microsoft.com/office/drawing/2014/main" id="{0C6DA29F-412E-49DB-8A1D-03FB9AF6FD41}"/>
              </a:ext>
            </a:extLst>
          </p:cNvPr>
          <p:cNvSpPr/>
          <p:nvPr/>
        </p:nvSpPr>
        <p:spPr>
          <a:xfrm>
            <a:off x="308412" y="3983278"/>
            <a:ext cx="217270" cy="1878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16">
            <a:extLst>
              <a:ext uri="{FF2B5EF4-FFF2-40B4-BE49-F238E27FC236}">
                <a16:creationId xmlns:a16="http://schemas.microsoft.com/office/drawing/2014/main" id="{0BD7FAC5-3C41-4042-BE4A-67BC005899EC}"/>
              </a:ext>
            </a:extLst>
          </p:cNvPr>
          <p:cNvSpPr/>
          <p:nvPr/>
        </p:nvSpPr>
        <p:spPr>
          <a:xfrm>
            <a:off x="2139296" y="3935262"/>
            <a:ext cx="217270" cy="1878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tangle 17">
            <a:extLst>
              <a:ext uri="{FF2B5EF4-FFF2-40B4-BE49-F238E27FC236}">
                <a16:creationId xmlns:a16="http://schemas.microsoft.com/office/drawing/2014/main" id="{99AF8698-D07C-4CFF-BDBB-5812E2824320}"/>
              </a:ext>
            </a:extLst>
          </p:cNvPr>
          <p:cNvSpPr/>
          <p:nvPr/>
        </p:nvSpPr>
        <p:spPr>
          <a:xfrm>
            <a:off x="3694608" y="3962402"/>
            <a:ext cx="217270" cy="1878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704959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5" grpId="0"/>
      <p:bldP spid="16" grpId="0"/>
      <p:bldP spid="7"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2" name="Tekstvak 1"/>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7</a:t>
            </a:fld>
            <a:endParaRPr lang="en-US" dirty="0">
              <a:solidFill>
                <a:schemeClr val="tx2">
                  <a:lumMod val="50000"/>
                </a:schemeClr>
              </a:solidFill>
            </a:endParaRPr>
          </a:p>
        </p:txBody>
      </p:sp>
      <p:pic>
        <p:nvPicPr>
          <p:cNvPr id="10" name="Afbeelding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859" y="985660"/>
            <a:ext cx="4102705" cy="1552375"/>
          </a:xfrm>
          <a:prstGeom prst="rect">
            <a:avLst/>
          </a:prstGeom>
        </p:spPr>
      </p:pic>
      <p:pic>
        <p:nvPicPr>
          <p:cNvPr id="12" name="Afbeelding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859" y="2538035"/>
            <a:ext cx="4102705" cy="1704415"/>
          </a:xfrm>
          <a:prstGeom prst="rect">
            <a:avLst/>
          </a:prstGeom>
        </p:spPr>
      </p:pic>
      <p:pic>
        <p:nvPicPr>
          <p:cNvPr id="13" name="Afbeelding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859" y="4242450"/>
            <a:ext cx="4102705" cy="1822397"/>
          </a:xfrm>
          <a:prstGeom prst="rect">
            <a:avLst/>
          </a:prstGeom>
        </p:spPr>
      </p:pic>
      <p:sp>
        <p:nvSpPr>
          <p:cNvPr id="14" name="TextBox 13">
            <a:extLst>
              <a:ext uri="{FF2B5EF4-FFF2-40B4-BE49-F238E27FC236}">
                <a16:creationId xmlns:a16="http://schemas.microsoft.com/office/drawing/2014/main" id="{2CF423B3-6163-49C7-AA91-8783612E4458}"/>
              </a:ext>
            </a:extLst>
          </p:cNvPr>
          <p:cNvSpPr txBox="1"/>
          <p:nvPr/>
        </p:nvSpPr>
        <p:spPr>
          <a:xfrm>
            <a:off x="7613374" y="5864088"/>
            <a:ext cx="3778599" cy="369332"/>
          </a:xfrm>
          <a:prstGeom prst="rect">
            <a:avLst/>
          </a:prstGeom>
          <a:noFill/>
        </p:spPr>
        <p:txBody>
          <a:bodyPr wrap="none" rtlCol="0">
            <a:spAutoFit/>
          </a:bodyPr>
          <a:lstStyle/>
          <a:p>
            <a:r>
              <a:rPr lang="nl-NL" dirty="0">
                <a:solidFill>
                  <a:srgbClr val="00AAF0"/>
                </a:solidFill>
              </a:rPr>
              <a:t>de Sitter et al., Eur Radiol </a:t>
            </a:r>
            <a:r>
              <a:rPr lang="nl-NL" i="1" dirty="0">
                <a:solidFill>
                  <a:srgbClr val="00AAF0"/>
                </a:solidFill>
              </a:rPr>
              <a:t>in press</a:t>
            </a:r>
          </a:p>
        </p:txBody>
      </p:sp>
      <p:pic>
        <p:nvPicPr>
          <p:cNvPr id="15" name="Tijdelijke aanduiding voor inhoud 7">
            <a:extLst>
              <a:ext uri="{FF2B5EF4-FFF2-40B4-BE49-F238E27FC236}">
                <a16:creationId xmlns:a16="http://schemas.microsoft.com/office/drawing/2014/main" id="{653BE902-EA35-45D5-AC7A-37CADEF681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8974" y="397565"/>
            <a:ext cx="4837515" cy="1144620"/>
          </a:xfrm>
          <a:prstGeom prst="rect">
            <a:avLst/>
          </a:prstGeom>
        </p:spPr>
      </p:pic>
      <p:sp>
        <p:nvSpPr>
          <p:cNvPr id="16" name="Titel 3">
            <a:extLst>
              <a:ext uri="{FF2B5EF4-FFF2-40B4-BE49-F238E27FC236}">
                <a16:creationId xmlns:a16="http://schemas.microsoft.com/office/drawing/2014/main" id="{0D1E3705-3903-4B71-B491-FE2E1A0430CD}"/>
              </a:ext>
            </a:extLst>
          </p:cNvPr>
          <p:cNvSpPr>
            <a:spLocks noGrp="1"/>
          </p:cNvSpPr>
          <p:nvPr>
            <p:ph type="title"/>
          </p:nvPr>
        </p:nvSpPr>
        <p:spPr>
          <a:xfrm>
            <a:off x="5889146" y="2496448"/>
            <a:ext cx="4657878" cy="1325563"/>
          </a:xfrm>
        </p:spPr>
        <p:txBody>
          <a:bodyPr/>
          <a:lstStyle/>
          <a:p>
            <a:r>
              <a:rPr lang="nl-NL" sz="3200" dirty="0"/>
              <a:t>Facial features removal can affect</a:t>
            </a:r>
            <a:br>
              <a:rPr lang="nl-NL" sz="3200" dirty="0"/>
            </a:br>
            <a:r>
              <a:rPr lang="nl-NL" sz="3200" dirty="0"/>
              <a:t>subsequent analysis</a:t>
            </a:r>
          </a:p>
        </p:txBody>
      </p:sp>
      <p:sp>
        <p:nvSpPr>
          <p:cNvPr id="17" name="TextBox 16">
            <a:extLst>
              <a:ext uri="{FF2B5EF4-FFF2-40B4-BE49-F238E27FC236}">
                <a16:creationId xmlns:a16="http://schemas.microsoft.com/office/drawing/2014/main" id="{267132FB-1E72-44F3-842F-10FF31CBCF28}"/>
              </a:ext>
            </a:extLst>
          </p:cNvPr>
          <p:cNvSpPr txBox="1"/>
          <p:nvPr/>
        </p:nvSpPr>
        <p:spPr>
          <a:xfrm>
            <a:off x="2455101" y="626302"/>
            <a:ext cx="992579" cy="369332"/>
          </a:xfrm>
          <a:prstGeom prst="rect">
            <a:avLst/>
          </a:prstGeom>
          <a:noFill/>
        </p:spPr>
        <p:txBody>
          <a:bodyPr wrap="none" rtlCol="0">
            <a:spAutoFit/>
          </a:bodyPr>
          <a:lstStyle/>
          <a:p>
            <a:r>
              <a:rPr lang="nl-NL" dirty="0"/>
              <a:t>Original</a:t>
            </a:r>
          </a:p>
        </p:txBody>
      </p:sp>
      <p:sp>
        <p:nvSpPr>
          <p:cNvPr id="18" name="TextBox 17">
            <a:extLst>
              <a:ext uri="{FF2B5EF4-FFF2-40B4-BE49-F238E27FC236}">
                <a16:creationId xmlns:a16="http://schemas.microsoft.com/office/drawing/2014/main" id="{792DA569-883F-4049-A717-4BFDAEB38243}"/>
              </a:ext>
            </a:extLst>
          </p:cNvPr>
          <p:cNvSpPr txBox="1"/>
          <p:nvPr/>
        </p:nvSpPr>
        <p:spPr>
          <a:xfrm>
            <a:off x="3559478" y="84415"/>
            <a:ext cx="1425882" cy="923330"/>
          </a:xfrm>
          <a:prstGeom prst="rect">
            <a:avLst/>
          </a:prstGeom>
          <a:noFill/>
        </p:spPr>
        <p:txBody>
          <a:bodyPr wrap="square" rtlCol="0">
            <a:spAutoFit/>
          </a:bodyPr>
          <a:lstStyle/>
          <a:p>
            <a:pPr algn="ctr"/>
            <a:r>
              <a:rPr lang="nl-NL" dirty="0"/>
              <a:t>After facial features removal</a:t>
            </a:r>
          </a:p>
        </p:txBody>
      </p:sp>
    </p:spTree>
    <p:extLst>
      <p:ext uri="{BB962C8B-B14F-4D97-AF65-F5344CB8AC3E}">
        <p14:creationId xmlns:p14="http://schemas.microsoft.com/office/powerpoint/2010/main" val="28433637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2" name="Tekstvak 1"/>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8</a:t>
            </a:fld>
            <a:endParaRPr lang="en-US" dirty="0">
              <a:solidFill>
                <a:schemeClr val="tx2">
                  <a:lumMod val="50000"/>
                </a:schemeClr>
              </a:solidFill>
            </a:endParaRPr>
          </a:p>
        </p:txBody>
      </p:sp>
      <p:pic>
        <p:nvPicPr>
          <p:cNvPr id="11" name="Afbeelding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2915" y="206102"/>
            <a:ext cx="7544894" cy="5851799"/>
          </a:xfrm>
          <a:prstGeom prst="rect">
            <a:avLst/>
          </a:prstGeom>
        </p:spPr>
      </p:pic>
      <p:sp>
        <p:nvSpPr>
          <p:cNvPr id="14" name="TextBox 13">
            <a:extLst>
              <a:ext uri="{FF2B5EF4-FFF2-40B4-BE49-F238E27FC236}">
                <a16:creationId xmlns:a16="http://schemas.microsoft.com/office/drawing/2014/main" id="{2CF423B3-6163-49C7-AA91-8783612E4458}"/>
              </a:ext>
            </a:extLst>
          </p:cNvPr>
          <p:cNvSpPr txBox="1"/>
          <p:nvPr/>
        </p:nvSpPr>
        <p:spPr>
          <a:xfrm>
            <a:off x="466276" y="5788752"/>
            <a:ext cx="3778599" cy="369332"/>
          </a:xfrm>
          <a:prstGeom prst="rect">
            <a:avLst/>
          </a:prstGeom>
          <a:noFill/>
        </p:spPr>
        <p:txBody>
          <a:bodyPr wrap="none" rtlCol="0">
            <a:spAutoFit/>
          </a:bodyPr>
          <a:lstStyle/>
          <a:p>
            <a:r>
              <a:rPr lang="nl-NL" dirty="0">
                <a:solidFill>
                  <a:srgbClr val="00AAF0"/>
                </a:solidFill>
              </a:rPr>
              <a:t>de Sitter et al., Eur Radiol </a:t>
            </a:r>
            <a:r>
              <a:rPr lang="nl-NL" i="1" dirty="0">
                <a:solidFill>
                  <a:srgbClr val="00AAF0"/>
                </a:solidFill>
              </a:rPr>
              <a:t>in press</a:t>
            </a:r>
          </a:p>
        </p:txBody>
      </p:sp>
      <p:pic>
        <p:nvPicPr>
          <p:cNvPr id="15" name="Tijdelijke aanduiding voor inhoud 7">
            <a:extLst>
              <a:ext uri="{FF2B5EF4-FFF2-40B4-BE49-F238E27FC236}">
                <a16:creationId xmlns:a16="http://schemas.microsoft.com/office/drawing/2014/main" id="{653BE902-EA35-45D5-AC7A-37CADEF681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235" y="884582"/>
            <a:ext cx="3606015" cy="853231"/>
          </a:xfrm>
          <a:prstGeom prst="rect">
            <a:avLst/>
          </a:prstGeom>
        </p:spPr>
      </p:pic>
      <p:sp>
        <p:nvSpPr>
          <p:cNvPr id="16" name="Titel 3">
            <a:extLst>
              <a:ext uri="{FF2B5EF4-FFF2-40B4-BE49-F238E27FC236}">
                <a16:creationId xmlns:a16="http://schemas.microsoft.com/office/drawing/2014/main" id="{B6D4AD27-02E8-4FF1-A4FE-841659330797}"/>
              </a:ext>
            </a:extLst>
          </p:cNvPr>
          <p:cNvSpPr>
            <a:spLocks noGrp="1"/>
          </p:cNvSpPr>
          <p:nvPr>
            <p:ph type="title"/>
          </p:nvPr>
        </p:nvSpPr>
        <p:spPr>
          <a:xfrm>
            <a:off x="208719" y="2854257"/>
            <a:ext cx="4333461" cy="1280421"/>
          </a:xfrm>
        </p:spPr>
        <p:txBody>
          <a:bodyPr/>
          <a:lstStyle/>
          <a:p>
            <a:r>
              <a:rPr lang="nl-NL" sz="2800" dirty="0"/>
              <a:t>Facial features removal can affect</a:t>
            </a:r>
            <a:br>
              <a:rPr lang="nl-NL" sz="2800" dirty="0"/>
            </a:br>
            <a:r>
              <a:rPr lang="nl-NL" sz="2800" dirty="0"/>
              <a:t>subsequent analysis</a:t>
            </a:r>
            <a:br>
              <a:rPr lang="nl-NL" sz="2800" dirty="0"/>
            </a:br>
            <a:br>
              <a:rPr lang="nl-NL" sz="2800" dirty="0"/>
            </a:br>
            <a:r>
              <a:rPr lang="nl-NL" sz="2800" dirty="0"/>
              <a:t>...</a:t>
            </a:r>
            <a:r>
              <a:rPr lang="nl-NL" sz="2800" i="1" dirty="0"/>
              <a:t>substantially &amp; systematically</a:t>
            </a:r>
          </a:p>
        </p:txBody>
      </p:sp>
    </p:spTree>
    <p:extLst>
      <p:ext uri="{BB962C8B-B14F-4D97-AF65-F5344CB8AC3E}">
        <p14:creationId xmlns:p14="http://schemas.microsoft.com/office/powerpoint/2010/main" val="7257804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sz="half" idx="2"/>
          </p:nvPr>
        </p:nvSpPr>
        <p:spPr/>
        <p:txBody>
          <a:bodyPr/>
          <a:lstStyle/>
          <a:p>
            <a:r>
              <a:rPr lang="en-US" dirty="0"/>
              <a:t>Implications</a:t>
            </a:r>
          </a:p>
          <a:p>
            <a:pPr lvl="1"/>
            <a:r>
              <a:rPr lang="en-US" dirty="0"/>
              <a:t>Adapt image analysis software to handle images after facial features removal</a:t>
            </a:r>
          </a:p>
          <a:p>
            <a:pPr lvl="1"/>
            <a:r>
              <a:rPr lang="en-US" dirty="0"/>
              <a:t>Open sharing of full images not advised without explicit consent from participant</a:t>
            </a:r>
          </a:p>
        </p:txBody>
      </p:sp>
      <p:sp>
        <p:nvSpPr>
          <p:cNvPr id="4" name="Titel 3"/>
          <p:cNvSpPr>
            <a:spLocks noGrp="1"/>
          </p:cNvSpPr>
          <p:nvPr>
            <p:ph type="title"/>
          </p:nvPr>
        </p:nvSpPr>
        <p:spPr>
          <a:xfrm>
            <a:off x="673100" y="765061"/>
            <a:ext cx="10766044" cy="1325563"/>
          </a:xfrm>
        </p:spPr>
        <p:txBody>
          <a:bodyPr/>
          <a:lstStyle/>
          <a:p>
            <a:r>
              <a:rPr lang="nl-NL" dirty="0"/>
              <a:t>Facial features removal hampers subsequent image analysis</a:t>
            </a:r>
          </a:p>
        </p:txBody>
      </p:sp>
      <p:sp>
        <p:nvSpPr>
          <p:cNvPr id="3" name="Tijdelijke aanduiding voor voettekst 2"/>
          <p:cNvSpPr>
            <a:spLocks noGrp="1"/>
          </p:cNvSpPr>
          <p:nvPr>
            <p:ph type="ftr" sz="quarter" idx="11"/>
          </p:nvPr>
        </p:nvSpPr>
        <p:spPr/>
        <p:txBody>
          <a:bodyPr/>
          <a:lstStyle/>
          <a:p>
            <a:pPr algn="ctr"/>
            <a:r>
              <a:rPr lang="nl-NL" b="1">
                <a:solidFill>
                  <a:srgbClr val="003741"/>
                </a:solidFill>
              </a:rPr>
              <a:t>MS Center Amsterdam</a:t>
            </a:r>
            <a:endParaRPr lang="nl-NL" b="1" dirty="0">
              <a:solidFill>
                <a:srgbClr val="003741"/>
              </a:solidFill>
            </a:endParaRPr>
          </a:p>
        </p:txBody>
      </p:sp>
      <p:sp>
        <p:nvSpPr>
          <p:cNvPr id="2" name="Tekstvak 1"/>
          <p:cNvSpPr txBox="1"/>
          <p:nvPr/>
        </p:nvSpPr>
        <p:spPr>
          <a:xfrm>
            <a:off x="694944" y="6405500"/>
            <a:ext cx="306494" cy="369332"/>
          </a:xfrm>
          <a:prstGeom prst="rect">
            <a:avLst/>
          </a:prstGeom>
          <a:noFill/>
        </p:spPr>
        <p:txBody>
          <a:bodyPr wrap="none" rtlCol="0">
            <a:spAutoFit/>
          </a:bodyPr>
          <a:lstStyle/>
          <a:p>
            <a:fld id="{F7810688-1BAA-4FE1-8141-31A66F9B55AE}" type="slidenum">
              <a:rPr lang="en-US" smtClean="0">
                <a:solidFill>
                  <a:schemeClr val="tx2">
                    <a:lumMod val="50000"/>
                  </a:schemeClr>
                </a:solidFill>
              </a:rPr>
              <a:t>9</a:t>
            </a:fld>
            <a:endParaRPr lang="en-US" dirty="0">
              <a:solidFill>
                <a:schemeClr val="tx2">
                  <a:lumMod val="50000"/>
                </a:schemeClr>
              </a:solidFill>
            </a:endParaRPr>
          </a:p>
        </p:txBody>
      </p:sp>
    </p:spTree>
    <p:extLst>
      <p:ext uri="{BB962C8B-B14F-4D97-AF65-F5344CB8AC3E}">
        <p14:creationId xmlns:p14="http://schemas.microsoft.com/office/powerpoint/2010/main" val="8044460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msterdam UMC">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sterdamUMC.potx" id="{91FEFCCD-0BDC-4B57-B7FB-E2FF7E5D6731}" vid="{B9EBA2E9-AD7F-4176-960C-D6582B822091}"/>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AmsterdamUMC</Template>
  <TotalTime>2508</TotalTime>
  <Words>3014</Words>
  <Application>Microsoft Office PowerPoint</Application>
  <PresentationFormat>Widescreen</PresentationFormat>
  <Paragraphs>458</Paragraphs>
  <Slides>55</Slides>
  <Notes>38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55</vt:i4>
      </vt:variant>
    </vt:vector>
  </HeadingPairs>
  <TitlesOfParts>
    <vt:vector size="60" baseType="lpstr">
      <vt:lpstr>Arial</vt:lpstr>
      <vt:lpstr>Calibri</vt:lpstr>
      <vt:lpstr>Trebuchet MS</vt:lpstr>
      <vt:lpstr>Kantoorthema</vt:lpstr>
      <vt:lpstr>Larissa</vt:lpstr>
      <vt:lpstr>Collaborative research environments and crowd-sourced science in MRI in MS</vt:lpstr>
      <vt:lpstr>PowerPoint Presentation</vt:lpstr>
      <vt:lpstr>“Big” data ... but how to use it?</vt:lpstr>
      <vt:lpstr>How to protect participant privacy ?</vt:lpstr>
      <vt:lpstr>From structural MRI, we can reconstruct facial features</vt:lpstr>
      <vt:lpstr>Facial features removal induces  software failures</vt:lpstr>
      <vt:lpstr>Facial features removal can affect subsequent analysis</vt:lpstr>
      <vt:lpstr>Facial features removal can affect subsequent analysis  ...substantially &amp; systematically</vt:lpstr>
      <vt:lpstr>Facial features removal hampers subsequent image analysis</vt:lpstr>
      <vt:lpstr>“Big” data ... but how to use it?</vt:lpstr>
      <vt:lpstr>Outline</vt:lpstr>
      <vt:lpstr>Outline</vt:lpstr>
      <vt:lpstr>Collaborative research environments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Interactive collaborative research environments</vt:lpstr>
      <vt:lpstr>First example:      Open Neuroimaging Laboratory</vt:lpstr>
      <vt:lpstr>PowerPoint Presentation</vt:lpstr>
      <vt:lpstr>PowerPoint Presentation</vt:lpstr>
      <vt:lpstr>Second example: SPINE</vt:lpstr>
      <vt:lpstr>PowerPoint Presentation</vt:lpstr>
      <vt:lpstr>PowerPoint Presentation</vt:lpstr>
      <vt:lpstr>PowerPoint Presentation</vt:lpstr>
      <vt:lpstr>Querying results in SPINE</vt:lpstr>
      <vt:lpstr>Querying results in SPINE</vt:lpstr>
      <vt:lpstr>General approach of sites like  Open Neuroimaging Laboratory and SPINE</vt:lpstr>
      <vt:lpstr>Outline</vt:lpstr>
      <vt:lpstr>Outline</vt:lpstr>
      <vt:lpstr>Crowd-sourcing  - what is it?</vt:lpstr>
      <vt:lpstr>Crowd-sourcing</vt:lpstr>
      <vt:lpstr>PowerPoint Presentation</vt:lpstr>
      <vt:lpstr>Crowd-sourcing</vt:lpstr>
      <vt:lpstr>Can crowd-sourcing  be useful in MS imaging?</vt:lpstr>
      <vt:lpstr>Example from structural imaging:  Atrophy measurement challenges in MS</vt:lpstr>
      <vt:lpstr>WM lesions     affect GM segmentation</vt:lpstr>
      <vt:lpstr>Automated segmentation in MS also affected by atrophy and diffuse/subtle changes</vt:lpstr>
      <vt:lpstr>Annotations in MS image data can help!</vt:lpstr>
      <vt:lpstr>Annotations in MS image data can help!</vt:lpstr>
      <vt:lpstr>Opportunities for crowd-sourced analysis</vt:lpstr>
      <vt:lpstr>“Non-experts” can produce good outlines</vt:lpstr>
      <vt:lpstr>Opportunities – analysis of MS images by non-experts</vt:lpstr>
      <vt:lpstr>Sparse outlining of GM structures in MS</vt:lpstr>
      <vt:lpstr>Sparse outlining of GM structures in MS</vt:lpstr>
      <vt:lpstr>Sparse outlining  of GM structures in MS</vt:lpstr>
      <vt:lpstr>PowerPoint Presentation</vt:lpstr>
      <vt:lpstr>Summary</vt:lpstr>
      <vt:lpstr>PowerPoint Presentation</vt:lpstr>
      <vt:lpstr>PowerPoint Presentation</vt:lpstr>
    </vt:vector>
  </TitlesOfParts>
  <Company>VUmc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Kerssens, Inge</dc:creator>
  <cp:lastModifiedBy>Hugo Vrenken</cp:lastModifiedBy>
  <cp:revision>126</cp:revision>
  <cp:lastPrinted>2018-07-30T14:30:55Z</cp:lastPrinted>
  <dcterms:created xsi:type="dcterms:W3CDTF">2018-07-12T11:34:07Z</dcterms:created>
  <dcterms:modified xsi:type="dcterms:W3CDTF">2019-09-11T08:27:41Z</dcterms:modified>
</cp:coreProperties>
</file>