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7" r:id="rId2"/>
    <p:sldMasterId id="2147483729" r:id="rId3"/>
    <p:sldMasterId id="2147483744" r:id="rId4"/>
  </p:sldMasterIdLst>
  <p:notesMasterIdLst>
    <p:notesMasterId r:id="rId51"/>
  </p:notesMasterIdLst>
  <p:sldIdLst>
    <p:sldId id="307" r:id="rId5"/>
    <p:sldId id="308" r:id="rId6"/>
    <p:sldId id="578" r:id="rId7"/>
    <p:sldId id="624" r:id="rId8"/>
    <p:sldId id="556" r:id="rId9"/>
    <p:sldId id="611" r:id="rId10"/>
    <p:sldId id="554" r:id="rId11"/>
    <p:sldId id="583" r:id="rId12"/>
    <p:sldId id="625" r:id="rId13"/>
    <p:sldId id="626" r:id="rId14"/>
    <p:sldId id="627" r:id="rId15"/>
    <p:sldId id="552" r:id="rId16"/>
    <p:sldId id="584" r:id="rId17"/>
    <p:sldId id="585" r:id="rId18"/>
    <p:sldId id="586" r:id="rId19"/>
    <p:sldId id="588" r:id="rId20"/>
    <p:sldId id="591" r:id="rId21"/>
    <p:sldId id="592" r:id="rId22"/>
    <p:sldId id="589" r:id="rId23"/>
    <p:sldId id="575" r:id="rId24"/>
    <p:sldId id="590" r:id="rId25"/>
    <p:sldId id="620" r:id="rId26"/>
    <p:sldId id="621" r:id="rId27"/>
    <p:sldId id="612" r:id="rId28"/>
    <p:sldId id="593" r:id="rId29"/>
    <p:sldId id="628" r:id="rId30"/>
    <p:sldId id="629" r:id="rId31"/>
    <p:sldId id="596" r:id="rId32"/>
    <p:sldId id="597" r:id="rId33"/>
    <p:sldId id="598" r:id="rId34"/>
    <p:sldId id="610" r:id="rId35"/>
    <p:sldId id="600" r:id="rId36"/>
    <p:sldId id="609" r:id="rId37"/>
    <p:sldId id="601" r:id="rId38"/>
    <p:sldId id="602" r:id="rId39"/>
    <p:sldId id="603" r:id="rId40"/>
    <p:sldId id="604" r:id="rId41"/>
    <p:sldId id="605" r:id="rId42"/>
    <p:sldId id="613" r:id="rId43"/>
    <p:sldId id="614" r:id="rId44"/>
    <p:sldId id="615" r:id="rId45"/>
    <p:sldId id="616" r:id="rId46"/>
    <p:sldId id="618" r:id="rId47"/>
    <p:sldId id="619" r:id="rId48"/>
    <p:sldId id="606" r:id="rId49"/>
    <p:sldId id="339" r:id="rId5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C14"/>
    <a:srgbClr val="786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593" autoAdjust="0"/>
  </p:normalViewPr>
  <p:slideViewPr>
    <p:cSldViewPr showGuides="1">
      <p:cViewPr varScale="1">
        <p:scale>
          <a:sx n="106" d="100"/>
          <a:sy n="106" d="100"/>
        </p:scale>
        <p:origin x="180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5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2EA2D7-761A-4FEC-B264-A7DE6C288220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18411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EA2D7-761A-4FEC-B264-A7DE6C288220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2328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2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B02E62F0-945E-44B9-9386-564F08EF1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50D845-DECE-4A72-A272-90D093BBDD83}" type="slidenum">
              <a:rPr lang="en-US" altLang="es-ES" sz="120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40</a:t>
            </a:fld>
            <a:endParaRPr lang="en-US" altLang="es-ES" sz="12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087B3C66-2E8D-4294-88D5-D41FBD259D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9475" y="5027613"/>
            <a:ext cx="4838700" cy="4760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18" tIns="48002" rIns="97718" bIns="48002"/>
          <a:lstStyle/>
          <a:p>
            <a:pPr eaLnBrk="1" hangingPunct="1"/>
            <a:endParaRPr lang="en-GB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44843E56-0CF3-4CFF-BDCF-17B1E7791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2463" y="790575"/>
            <a:ext cx="5299075" cy="3973513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id="{485A5842-4697-456D-90B6-D39D1B4245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C66C83-CC30-4489-AC75-47D405E20487}" type="slidenum">
              <a:rPr lang="en-US" altLang="es-ES" sz="120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41</a:t>
            </a:fld>
            <a:endParaRPr lang="en-US" altLang="es-ES" sz="12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A2ED3A98-5D90-41FC-A548-EFDE6F347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9475" y="5027613"/>
            <a:ext cx="4838700" cy="4760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18" tIns="48002" rIns="97718" bIns="48002"/>
          <a:lstStyle/>
          <a:p>
            <a:pPr eaLnBrk="1" hangingPunct="1"/>
            <a:endParaRPr lang="en-GB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9390CCA4-F907-4519-869F-7FFA18F505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2463" y="790575"/>
            <a:ext cx="5299075" cy="3973513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18871560-91FE-4FC7-8326-E7804B156B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9325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234BA85-8C3F-40E5-99BD-A6C3068B58F8}" type="slidenum">
              <a:rPr lang="en-US" altLang="es-ES" sz="120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42</a:t>
            </a:fld>
            <a:endParaRPr lang="en-US" altLang="es-ES" sz="12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9D1CC270-7384-4451-861D-518EDB46D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9475" y="5027613"/>
            <a:ext cx="4838700" cy="4760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18" tIns="48002" rIns="97718" bIns="48002"/>
          <a:lstStyle/>
          <a:p>
            <a:pPr eaLnBrk="1" hangingPunct="1"/>
            <a:endParaRPr lang="en-GB" altLang="es-E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9463AC90-CD7C-425A-9A34-0A086BCF8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2463" y="790575"/>
            <a:ext cx="5299075" cy="3973513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12B5D8D3-A873-481F-BA7A-311E51CA7A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733425"/>
            <a:ext cx="4886325" cy="3665538"/>
          </a:xfrm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4AE4D80C-F446-4117-9D46-AF85469114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3438"/>
            <a:ext cx="5486400" cy="43973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/>
              <a:t>Agreement was OK if lesions were larger and mixed; poorer when smaller, in the cerebellar cortex or in de medial temporal lobe or near the insula</a:t>
            </a:r>
            <a:endParaRPr lang="nl-NL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580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00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3C66-AF62-4B48-9677-73FE472F521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98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A2D7-761A-4FEC-B264-A7DE6C288220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562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EA2D7-761A-4FEC-B264-A7DE6C288220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886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EA2D7-761A-4FEC-B264-A7DE6C288220}" type="slidenum">
              <a:rPr lang="de-DE" altLang="de-DE" smtClean="0"/>
              <a:pPr/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65670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FC914-FD29-4B6B-A54B-4967BD3FF69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3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71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86850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5487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00929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2997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496713" y="852489"/>
            <a:ext cx="8294511" cy="230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GB" altLang="de-DE" sz="3556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20455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5BD78-E4F6-4ABB-AB26-1BBDFC73088C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054843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496713" y="852489"/>
            <a:ext cx="8294511" cy="230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endParaRPr lang="en-GB" altLang="de-DE" sz="3556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89" y="4406905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4731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17602" y="1676400"/>
            <a:ext cx="3386667" cy="46482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9733" y="1676400"/>
            <a:ext cx="3386667" cy="46482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85926-3C7E-42E7-9CB0-F99BF84F4E47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912301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5A34A-7272-481B-BEAA-C7982FE9399D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52156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62683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F8808-7081-499D-9C7A-3011138E735C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279336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AC7C9-BD58-4629-8432-204E2956A6B1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20751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756" y="273055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76750-059B-4B40-8114-51FBE85190C8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803509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4709D-0B6E-48D0-B03F-EE2156B8D362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845797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1AED1-EDE5-4273-85D0-97FFD8DF4DEF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906114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299200" y="152400"/>
            <a:ext cx="1727200" cy="6172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17600" y="152400"/>
            <a:ext cx="5046133" cy="61722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B0A57-A36A-483B-AAEE-E65ECDD36A70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868143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7600" y="152400"/>
            <a:ext cx="69088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1117600" y="1676400"/>
            <a:ext cx="6908800" cy="46482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969A5-6BC3-40A2-9FDC-E34764511E5C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708377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1117600" y="152400"/>
            <a:ext cx="6908800" cy="6172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30BCB-7760-4D20-84BE-D73CB6C6ECCF}" type="slidenum">
              <a:rPr lang="en-GB" altLang="de-DE"/>
              <a:pPr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070371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 txBox="1">
            <a:spLocks/>
          </p:cNvSpPr>
          <p:nvPr userDrawn="1"/>
        </p:nvSpPr>
        <p:spPr>
          <a:xfrm>
            <a:off x="0" y="6488116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defRPr/>
            </a:pPr>
            <a:fld id="{4467FA30-19E0-4684-8154-3ACD38269BB1}" type="slidenum">
              <a:rPr lang="en-GB" altLang="de-DE" sz="978" smtClean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hangingPunct="0">
                <a:defRPr/>
              </a:pPr>
              <a:t>‹#›</a:t>
            </a:fld>
            <a:endParaRPr lang="en-GB" altLang="de-DE" sz="978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nl-NL" sz="3556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nl-NL" sz="3556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F5542-A4A0-423A-B1F8-88D961871E84}" type="slidenum">
              <a:rPr lang="nl-NL" altLang="de-DE"/>
              <a:pPr>
                <a:defRPr/>
              </a:pPr>
              <a:t>‹#›</a:t>
            </a:fld>
            <a:endParaRPr lang="nl-NL" altLang="de-DE"/>
          </a:p>
        </p:txBody>
      </p:sp>
    </p:spTree>
    <p:extLst>
      <p:ext uri="{BB962C8B-B14F-4D97-AF65-F5344CB8AC3E}">
        <p14:creationId xmlns:p14="http://schemas.microsoft.com/office/powerpoint/2010/main" val="38398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72738-FC67-4F70-961C-8AC4815C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037633A-C7CC-48C0-ACB4-950EC5BBD519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62092-710B-4A4F-825E-4A93AA2E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E382E-3DD0-438B-9FB7-A59F4D2F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64938-4F5E-4C31-8D0A-D1504E1A1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9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CSInte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SInteract 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Sendsteps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</p:nvPr>
        </p:nvSpPr>
        <p:spPr>
          <a:xfrm>
            <a:off x="457200" y="1828343"/>
            <a:ext cx="8229600" cy="4352498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1"/>
            <a:r>
              <a:rPr lang="en-US" smtClean="0"/>
              <a:t>Multiple choice answers listen to this text style</a:t>
            </a:r>
          </a:p>
          <a:p>
            <a:pPr lvl="0"/>
            <a:r>
              <a:rPr lang="en-US" smtClean="0"/>
              <a:t>Open ended messages listen to this text style</a:t>
            </a:r>
          </a:p>
          <a:p>
            <a:pPr lvl="2"/>
            <a:r>
              <a:rPr lang="en-US" smtClean="0"/>
              <a:t>Explanation texts listen to this font family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38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30B80-4BF9-42CD-9972-7A1EBF88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B1C416A-E5CA-40E6-A7D1-65C48726B29C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3DDA-594D-4D6D-A95A-77688006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A728-EA90-4B1B-A858-2B6F1D29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2053A-A99E-4CFC-8F6D-747EF1CB6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36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A45BC-DCED-48B7-A9B3-1D5D326E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22CB204-1C16-4F0F-B61A-656AF9E0C3BC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5FF10-DA1D-4ACD-9A5C-13013388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C8E8F-027F-41BB-BFB4-1CE16248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68D3F-C284-41AC-8596-8A35234B5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47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DF802-7E70-4599-9A8E-E5C02BCF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2ED7A49-38B9-493D-B678-C25DF17B460A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BC397-5A79-466C-9C28-DB4AE00F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DC4BF-8720-42E9-807D-02F5EDD4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D257D-8670-4AB0-83F1-CFA27DD8D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EABF5-547D-4499-AC1A-758111E3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22C773D-39D3-4C54-99D8-3E8B95F61859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BA2335-094F-46CE-A06F-6D47AACB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30674-34D2-495C-A221-A6304405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323CF-ABA0-43B8-97A8-B5BDA6FB0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8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FE9B78-8EB2-4BBC-9F40-830775FAA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36F899D-CC8F-4D0C-9423-BAB05DDF9C17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AA2B8-90C6-40D1-A9F6-2DE60A5E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FEFF5-17B3-4C80-8FFA-D62C5A25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C471D-52FA-4D84-BC02-C889A36AE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93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26792-316E-466C-A09E-73255E98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2010E32-AF45-4E8C-AFED-34DBC60CB5EE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EC1A8-523A-4E98-96E1-E4ED62B6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1B9E6-0C26-4E7E-B00C-96EBDDCA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6F27F-12BB-4596-BFE6-65E02648E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06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8BBA5-6E00-4FD9-A7EE-F4DFEFEC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9FFC4FC-FB8A-4B64-86CE-31ADB6F06016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9E2A6-FB4C-43BF-9A2A-77A8CC082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88A8B-15BD-46FD-A950-4AB8C6D6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3B349-765A-4632-9DC9-EDD43B760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64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1A81B-4B5F-4FB6-BF90-EB811FCAA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B0E5862-5DC4-4638-A9BE-1D4137B2AFFC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F5579-338B-4239-BDEF-317100AB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DCE17-10A2-4BFE-AE28-2A6BD062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F413F-33DC-4B64-B58A-916AEF8D6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64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EA205-B3BE-4682-9A16-8FB57B1C2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49BA325-61E9-424D-A6CF-FC07DBE4ADDD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52F3E-4D48-4854-961D-41B4BD99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CC4F9-6680-4C49-9C82-59EE3CEC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4FE6F-6D65-4C09-8F5A-80BA0F46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84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73F07-AAF2-4FF1-96C4-AE9736609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CBB722A-05C4-4279-9B2C-D9C6E6235427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54B96-DC64-495A-8DE1-2B9C6174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4535-BA8B-4E73-BB32-D5556E17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BB9E5-7A2F-47CD-A990-7AA40ECDA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6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7051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8379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2667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2108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8898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8497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Folie </a:t>
            </a:r>
            <a:fld id="{464D38A3-11E8-43D6-B10C-C34FAD23D46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107950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6237288"/>
            <a:ext cx="9144000" cy="6477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9" name="Picture 4" descr="logo_praes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551614" y="6345238"/>
            <a:ext cx="1836737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193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56" r:id="rId2"/>
    <p:sldLayoutId id="2147483757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0"/>
            <a:ext cx="9144000" cy="5811838"/>
          </a:xfrm>
          <a:prstGeom prst="rect">
            <a:avLst/>
          </a:prstGeom>
          <a:solidFill>
            <a:srgbClr val="786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0" y="5805488"/>
            <a:ext cx="9144000" cy="1052512"/>
          </a:xfrm>
          <a:prstGeom prst="rect">
            <a:avLst/>
          </a:prstGeom>
          <a:solidFill>
            <a:srgbClr val="F03C1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1028" name="Picture 9" descr="logo_pra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4508500"/>
            <a:ext cx="4479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0"/>
          <p:cNvSpPr>
            <a:spLocks noChangeArrowheads="1"/>
          </p:cNvSpPr>
          <p:nvPr/>
        </p:nvSpPr>
        <p:spPr bwMode="auto">
          <a:xfrm>
            <a:off x="0" y="0"/>
            <a:ext cx="9144000" cy="5811838"/>
          </a:xfrm>
          <a:prstGeom prst="rect">
            <a:avLst/>
          </a:prstGeom>
          <a:solidFill>
            <a:srgbClr val="786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1030" name="Picture 11" descr="logo_pra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4508500"/>
            <a:ext cx="4479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4"/>
          <p:cNvSpPr>
            <a:spLocks noChangeArrowheads="1"/>
          </p:cNvSpPr>
          <p:nvPr/>
        </p:nvSpPr>
        <p:spPr bwMode="auto">
          <a:xfrm>
            <a:off x="0" y="0"/>
            <a:ext cx="9144000" cy="5811838"/>
          </a:xfrm>
          <a:prstGeom prst="rect">
            <a:avLst/>
          </a:prstGeom>
          <a:solidFill>
            <a:srgbClr val="786E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de-DE" altLang="de-DE"/>
          </a:p>
        </p:txBody>
      </p:sp>
      <p:pic>
        <p:nvPicPr>
          <p:cNvPr id="1032" name="Bild 20" descr="Logo engl weiß trans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1" y="4724400"/>
            <a:ext cx="42846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76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3"/>
            <a:ext cx="76708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216025"/>
            <a:ext cx="76708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2052" name="Line 6"/>
          <p:cNvSpPr>
            <a:spLocks noChangeShapeType="1"/>
          </p:cNvSpPr>
          <p:nvPr userDrawn="1"/>
        </p:nvSpPr>
        <p:spPr bwMode="auto">
          <a:xfrm>
            <a:off x="609600" y="981075"/>
            <a:ext cx="80772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z="3556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0" y="648811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78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>
              <a:defRPr/>
            </a:pPr>
            <a:fld id="{ECA8D5A1-7A5A-4C8A-9CE2-81FFF5B18F8B}" type="slidenum">
              <a:rPr lang="en-GB" altLang="de-DE"/>
              <a:pPr eaLnBrk="0" hangingPunct="0">
                <a:defRPr/>
              </a:pPr>
              <a:t>‹#›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1234983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hf hdr="0" ftr="0" dt="0"/>
  <p:txStyles>
    <p:titleStyle>
      <a:lvl1pPr algn="ctr" defTabSz="677342" rtl="0" eaLnBrk="0" fontAlgn="base" hangingPunct="0">
        <a:spcBef>
          <a:spcPct val="0"/>
        </a:spcBef>
        <a:spcAft>
          <a:spcPct val="0"/>
        </a:spcAft>
        <a:defRPr sz="3022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defTabSz="677342" rtl="0" eaLnBrk="0" fontAlgn="base" hangingPunct="0">
        <a:spcBef>
          <a:spcPct val="0"/>
        </a:spcBef>
        <a:spcAft>
          <a:spcPct val="0"/>
        </a:spcAft>
        <a:defRPr sz="3022">
          <a:solidFill>
            <a:schemeClr val="bg1"/>
          </a:solidFill>
          <a:latin typeface="Arial" charset="0"/>
          <a:cs typeface="Arial" charset="0"/>
        </a:defRPr>
      </a:lvl2pPr>
      <a:lvl3pPr algn="ctr" defTabSz="677342" rtl="0" eaLnBrk="0" fontAlgn="base" hangingPunct="0">
        <a:spcBef>
          <a:spcPct val="0"/>
        </a:spcBef>
        <a:spcAft>
          <a:spcPct val="0"/>
        </a:spcAft>
        <a:defRPr sz="3022">
          <a:solidFill>
            <a:schemeClr val="bg1"/>
          </a:solidFill>
          <a:latin typeface="Arial" charset="0"/>
          <a:cs typeface="Arial" charset="0"/>
        </a:defRPr>
      </a:lvl3pPr>
      <a:lvl4pPr algn="ctr" defTabSz="677342" rtl="0" eaLnBrk="0" fontAlgn="base" hangingPunct="0">
        <a:spcBef>
          <a:spcPct val="0"/>
        </a:spcBef>
        <a:spcAft>
          <a:spcPct val="0"/>
        </a:spcAft>
        <a:defRPr sz="3022">
          <a:solidFill>
            <a:schemeClr val="bg1"/>
          </a:solidFill>
          <a:latin typeface="Arial" charset="0"/>
          <a:cs typeface="Arial" charset="0"/>
        </a:defRPr>
      </a:lvl4pPr>
      <a:lvl5pPr algn="ctr" defTabSz="677342" rtl="0" eaLnBrk="0" fontAlgn="base" hangingPunct="0">
        <a:spcBef>
          <a:spcPct val="0"/>
        </a:spcBef>
        <a:spcAft>
          <a:spcPct val="0"/>
        </a:spcAft>
        <a:defRPr sz="3022">
          <a:solidFill>
            <a:schemeClr val="bg1"/>
          </a:solidFill>
          <a:latin typeface="Arial" charset="0"/>
          <a:cs typeface="Arial" charset="0"/>
        </a:defRPr>
      </a:lvl5pPr>
      <a:lvl6pPr marL="406405" algn="ctr" defTabSz="677342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6pPr>
      <a:lvl7pPr marL="812810" algn="ctr" defTabSz="677342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7pPr>
      <a:lvl8pPr marL="1219215" algn="ctr" defTabSz="677342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8pPr>
      <a:lvl9pPr marL="1625620" algn="ctr" defTabSz="677342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Times New Roman" pitchFamily="18" charset="0"/>
        </a:defRPr>
      </a:lvl9pPr>
    </p:titleStyle>
    <p:bodyStyle>
      <a:lvl1pPr marL="304804" indent="-304804" algn="l" defTabSz="677342" rtl="0" eaLnBrk="0" fontAlgn="base" hangingPunct="0">
        <a:spcBef>
          <a:spcPts val="711"/>
        </a:spcBef>
        <a:spcAft>
          <a:spcPct val="0"/>
        </a:spcAft>
        <a:buClr>
          <a:schemeClr val="bg1"/>
        </a:buClr>
        <a:buSzPct val="100000"/>
        <a:buChar char="•"/>
        <a:defRPr sz="2133">
          <a:solidFill>
            <a:srgbClr val="000208"/>
          </a:solidFill>
          <a:latin typeface="Arial" pitchFamily="34" charset="0"/>
          <a:ea typeface="+mn-ea"/>
          <a:cs typeface="Arial" pitchFamily="34" charset="0"/>
        </a:defRPr>
      </a:lvl1pPr>
      <a:lvl2pPr marL="660408" indent="-254003" algn="l" defTabSz="677342" rtl="0" eaLnBrk="0" fontAlgn="base" hangingPunct="0">
        <a:spcBef>
          <a:spcPts val="267"/>
        </a:spcBef>
        <a:spcAft>
          <a:spcPts val="267"/>
        </a:spcAft>
        <a:buClr>
          <a:schemeClr val="bg1"/>
        </a:buClr>
        <a:buSzPct val="100000"/>
        <a:buChar char="–"/>
        <a:defRPr sz="1956">
          <a:solidFill>
            <a:srgbClr val="000208"/>
          </a:solidFill>
          <a:latin typeface="Arial" pitchFamily="34" charset="0"/>
          <a:cs typeface="Arial" pitchFamily="34" charset="0"/>
        </a:defRPr>
      </a:lvl2pPr>
      <a:lvl3pPr marL="1016013" indent="-203203" algn="l" defTabSz="677342" rtl="0" eaLnBrk="0" fontAlgn="base" hangingPunct="0">
        <a:spcBef>
          <a:spcPts val="267"/>
        </a:spcBef>
        <a:spcAft>
          <a:spcPts val="267"/>
        </a:spcAft>
        <a:buClr>
          <a:schemeClr val="bg1"/>
        </a:buClr>
        <a:buSzPct val="100000"/>
        <a:buChar char="•"/>
        <a:defRPr sz="1778">
          <a:solidFill>
            <a:srgbClr val="000208"/>
          </a:solidFill>
          <a:latin typeface="Arial" pitchFamily="34" charset="0"/>
          <a:cs typeface="Arial" pitchFamily="34" charset="0"/>
        </a:defRPr>
      </a:lvl3pPr>
      <a:lvl4pPr marL="1422418" indent="-203203" algn="l" defTabSz="677342" rtl="0" eaLnBrk="0" fontAlgn="base" hangingPunct="0">
        <a:spcBef>
          <a:spcPts val="267"/>
        </a:spcBef>
        <a:spcAft>
          <a:spcPts val="267"/>
        </a:spcAft>
        <a:buClr>
          <a:schemeClr val="bg1"/>
        </a:buClr>
        <a:buSzPct val="100000"/>
        <a:buChar char="–"/>
        <a:defRPr>
          <a:solidFill>
            <a:srgbClr val="000208"/>
          </a:solidFill>
          <a:latin typeface="Arial" pitchFamily="34" charset="0"/>
          <a:cs typeface="Arial" pitchFamily="34" charset="0"/>
        </a:defRPr>
      </a:lvl4pPr>
      <a:lvl5pPr marL="1828823" indent="-203203" algn="l" defTabSz="677342" rtl="0" eaLnBrk="0" fontAlgn="base" hangingPunct="0">
        <a:spcBef>
          <a:spcPts val="267"/>
        </a:spcBef>
        <a:spcAft>
          <a:spcPts val="267"/>
        </a:spcAft>
        <a:buClr>
          <a:schemeClr val="bg1"/>
        </a:buClr>
        <a:buSzPct val="100000"/>
        <a:buChar char="•"/>
        <a:defRPr>
          <a:solidFill>
            <a:srgbClr val="000208"/>
          </a:solidFill>
          <a:latin typeface="Arial" pitchFamily="34" charset="0"/>
          <a:cs typeface="Arial" pitchFamily="34" charset="0"/>
        </a:defRPr>
      </a:lvl5pPr>
      <a:lvl6pPr marL="2235228" indent="-203203" algn="l" defTabSz="677342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</a:defRPr>
      </a:lvl6pPr>
      <a:lvl7pPr marL="2641633" indent="-203203" algn="l" defTabSz="677342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</a:defRPr>
      </a:lvl7pPr>
      <a:lvl8pPr marL="3048038" indent="-203203" algn="l" defTabSz="677342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</a:defRPr>
      </a:lvl8pPr>
      <a:lvl9pPr marL="3454443" indent="-203203" algn="l" defTabSz="677342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78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FDF95C5-3EAC-47D9-ACBB-6A428FEDB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het opmaakprofiel te bewerken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81A6C02-E345-4466-A6A1-816283F1E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opmaakprofielen van de modeltekst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68964" name="Rectangle 4">
            <a:extLst>
              <a:ext uri="{FF2B5EF4-FFF2-40B4-BE49-F238E27FC236}">
                <a16:creationId xmlns:a16="http://schemas.microsoft.com/office/drawing/2014/main" id="{9202ACD6-F2A7-42FD-80F4-1E4F472AB0F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44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7EFD58-E7DC-4E4D-AF83-816EB758843B}" type="datetimeFigureOut">
              <a:rPr lang="en-US"/>
              <a:pPr>
                <a:defRPr/>
              </a:pPr>
              <a:t>9/11/2019</a:t>
            </a:fld>
            <a:endParaRPr lang="en-US"/>
          </a:p>
        </p:txBody>
      </p:sp>
      <p:sp>
        <p:nvSpPr>
          <p:cNvPr id="168965" name="Rectangle 5">
            <a:extLst>
              <a:ext uri="{FF2B5EF4-FFF2-40B4-BE49-F238E27FC236}">
                <a16:creationId xmlns:a16="http://schemas.microsoft.com/office/drawing/2014/main" id="{4C782667-666D-40F3-820C-7AB1F7D998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44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8966" name="Rectangle 6">
            <a:extLst>
              <a:ext uri="{FF2B5EF4-FFF2-40B4-BE49-F238E27FC236}">
                <a16:creationId xmlns:a16="http://schemas.microsoft.com/office/drawing/2014/main" id="{3029E784-0EBC-4B93-ADD0-E13F49A230A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44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9788D7-0C73-4474-8D21-9704F4779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7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cs typeface="Arial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cs typeface="Arial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cs typeface="Arial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cs typeface="Arial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  <a:cs typeface="+mn-cs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  <a:cs typeface="+mn-cs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  <a:cs typeface="+mn-cs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cs typeface="+mn-cs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cs typeface="+mn-cs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cs typeface="+mn-cs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cs typeface="+mn-cs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l-NL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9.jpeg"/><Relationship Id="rId7" Type="http://schemas.openxmlformats.org/officeDocument/2006/relationships/image" Target="../media/image24.jpeg"/><Relationship Id="rId12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3.jpeg"/><Relationship Id="rId5" Type="http://schemas.openxmlformats.org/officeDocument/2006/relationships/image" Target="../media/image21.jpeg"/><Relationship Id="rId10" Type="http://schemas.openxmlformats.org/officeDocument/2006/relationships/image" Target="../media/image28.jpeg"/><Relationship Id="rId4" Type="http://schemas.openxmlformats.org/officeDocument/2006/relationships/image" Target="../media/image20.jpe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2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73851" y="2132858"/>
            <a:ext cx="6806021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Mike P.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Wattjes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73239" y="3356992"/>
            <a:ext cx="6955275" cy="17526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Dept. of Neuroradiology</a:t>
            </a:r>
          </a:p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Hannover Medical School</a:t>
            </a:r>
          </a:p>
          <a:p>
            <a:r>
              <a:rPr lang="en-US" sz="1800" dirty="0">
                <a:solidFill>
                  <a:schemeClr val="bg1"/>
                </a:solidFill>
                <a:latin typeface="+mn-lt"/>
              </a:rPr>
              <a:t>Email: wattjes.mike@mh-hannover.de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D68882-8021-46CA-8B25-62E21092143A}"/>
              </a:ext>
            </a:extLst>
          </p:cNvPr>
          <p:cNvSpPr txBox="1">
            <a:spLocks/>
          </p:cNvSpPr>
          <p:nvPr/>
        </p:nvSpPr>
        <p:spPr>
          <a:xfrm>
            <a:off x="-29643" y="230783"/>
            <a:ext cx="936104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700" dirty="0">
                <a:solidFill>
                  <a:schemeClr val="bg1"/>
                </a:solidFill>
                <a:latin typeface="+mn-lt"/>
              </a:rPr>
              <a:t> How and when to obtain brain MRI in the diagnosis and monitoring of multiple sclerosis? 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2" descr="MAGNIMS">
            <a:extLst>
              <a:ext uri="{FF2B5EF4-FFF2-40B4-BE49-F238E27FC236}">
                <a16:creationId xmlns:a16="http://schemas.microsoft.com/office/drawing/2014/main" id="{4BC92EFE-373D-46E6-9BDC-D457C9380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21290"/>
            <a:ext cx="2880320" cy="68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i_v_VS_1_1_0_1_-1_0_0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AYOUT_BG_IMAGE_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i_v_VT_1_1_0_1_-1_0_0_0_[3]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spcBef>
                <a:spcPts val="1000"/>
              </a:spcBef>
              <a:defRPr/>
            </a:pPr>
            <a:r>
              <a:rPr lang="nl-NL" sz="2800" b="1" dirty="0">
                <a:latin typeface="Calibri" pitchFamily="34" charset="0"/>
              </a:rPr>
              <a:t>The MAGNIMS brain MRI protocol for MS diagnosis </a:t>
            </a:r>
            <a:br>
              <a:rPr lang="nl-NL" sz="2800" b="1" dirty="0">
                <a:latin typeface="Calibri" pitchFamily="34" charset="0"/>
              </a:rPr>
            </a:br>
            <a:r>
              <a:rPr lang="nl-NL" sz="2800" b="1" dirty="0">
                <a:latin typeface="Calibri" pitchFamily="34" charset="0"/>
              </a:rPr>
              <a:t>does </a:t>
            </a:r>
            <a:r>
              <a:rPr lang="nl-NL" sz="2800" b="1" u="sng" dirty="0">
                <a:latin typeface="Calibri" pitchFamily="34" charset="0"/>
              </a:rPr>
              <a:t>not</a:t>
            </a:r>
            <a:r>
              <a:rPr lang="nl-NL" sz="2800" b="1" dirty="0">
                <a:latin typeface="Calibri" pitchFamily="34" charset="0"/>
              </a:rPr>
              <a:t> include....</a:t>
            </a:r>
            <a:endParaRPr lang="nl-NL" sz="2800" b="1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Folie </a:t>
            </a:r>
            <a:fld id="{464D38A3-11E8-43D6-B10C-C34FAD23D46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>
                <a:defRPr/>
              </a:pPr>
              <a:t>10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VoteChoices"/>
          <p:cNvSpPr>
            <a:spLocks noGrp="1"/>
          </p:cNvSpPr>
          <p:nvPr>
            <p:ph type="body" idx="13"/>
          </p:nvPr>
        </p:nvSpPr>
        <p:spPr>
          <a:xfrm>
            <a:off x="457200" y="1828344"/>
            <a:ext cx="8229600" cy="3912057"/>
          </a:xfrm>
        </p:spPr>
        <p:txBody>
          <a:bodyPr>
            <a:normAutofit/>
          </a:bodyPr>
          <a:lstStyle/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en-US" sz="2800" dirty="0" smtClean="0">
                <a:latin typeface="Calibri" pitchFamily="34" charset="0"/>
              </a:rPr>
              <a:t>3D Fluid attenuated inversion recovery (FLAIR)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en-US" sz="2800" dirty="0" smtClean="0">
                <a:latin typeface="Calibri" pitchFamily="34" charset="0"/>
              </a:rPr>
              <a:t>3D T1 </a:t>
            </a:r>
            <a:r>
              <a:rPr lang="en-US" sz="2800" dirty="0" err="1" smtClean="0">
                <a:latin typeface="Calibri" pitchFamily="34" charset="0"/>
              </a:rPr>
              <a:t>precontrast</a:t>
            </a:r>
            <a:r>
              <a:rPr lang="en-US" sz="2800" dirty="0" smtClean="0">
                <a:latin typeface="Calibri" pitchFamily="34" charset="0"/>
              </a:rPr>
              <a:t> (e.g., atrophy measurements)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en-US" sz="2800" dirty="0" smtClean="0">
                <a:latin typeface="Calibri" pitchFamily="34" charset="0"/>
              </a:rPr>
              <a:t>T1-weighted post-contrast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en-US" sz="2800" dirty="0" smtClean="0">
                <a:latin typeface="Calibri" pitchFamily="34" charset="0"/>
              </a:rPr>
              <a:t>Preferably imaging at higher field </a:t>
            </a:r>
            <a:r>
              <a:rPr lang="en-US" sz="2800" dirty="0" err="1" smtClean="0">
                <a:latin typeface="Calibri" pitchFamily="34" charset="0"/>
              </a:rPr>
              <a:t>strenths</a:t>
            </a:r>
            <a:r>
              <a:rPr lang="en-US" sz="2800" dirty="0" smtClean="0">
                <a:latin typeface="Calibri" pitchFamily="34" charset="0"/>
              </a:rPr>
              <a:t> (3T)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en-US" sz="2800" dirty="0" smtClean="0">
                <a:latin typeface="Calibri" pitchFamily="34" charset="0"/>
              </a:rPr>
              <a:t>Axial T2 weighted imaging   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endParaRPr lang="nl-NL" sz="2800" dirty="0">
              <a:latin typeface="Calibri" pitchFamily="34" charset="0"/>
            </a:endParaRPr>
          </a:p>
        </p:txBody>
      </p:sp>
      <p:grpSp>
        <p:nvGrpSpPr>
          <p:cNvPr id="7" name="VotesCounterGroup"/>
          <p:cNvGrpSpPr/>
          <p:nvPr/>
        </p:nvGrpSpPr>
        <p:grpSpPr>
          <a:xfrm>
            <a:off x="7516368" y="5987034"/>
            <a:ext cx="649224" cy="336042"/>
            <a:chOff x="7516368" y="5897880"/>
            <a:chExt cx="658368" cy="374517"/>
          </a:xfrm>
        </p:grpSpPr>
        <p:pic>
          <p:nvPicPr>
            <p:cNvPr id="5" name="counter_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848" y="5897880"/>
              <a:ext cx="246888" cy="322326"/>
            </a:xfrm>
            <a:prstGeom prst="rect">
              <a:avLst/>
            </a:prstGeom>
          </p:spPr>
        </p:pic>
        <p:sp>
          <p:nvSpPr>
            <p:cNvPr id="6" name="counter_text"/>
            <p:cNvSpPr txBox="1"/>
            <p:nvPr/>
          </p:nvSpPr>
          <p:spPr>
            <a:xfrm>
              <a:off x="7516368" y="5918454"/>
              <a:ext cx="402336" cy="353943"/>
            </a:xfrm>
            <a:prstGeom prst="rect">
              <a:avLst/>
            </a:prstGeom>
            <a:solidFill>
              <a:srgbClr val="F1F1F1">
                <a:alpha val="0"/>
              </a:srgbClr>
            </a:solidFill>
          </p:spPr>
          <p:txBody>
            <a:bodyPr vert="horz" lIns="0" tIns="38100" rIns="36000" bIns="38100" rtlCol="0" anchor="ctr" anchorCtr="0">
              <a:noAutofit/>
            </a:bodyPr>
            <a:lstStyle/>
            <a:p>
              <a:pPr algn="r">
                <a:buClr>
                  <a:srgbClr val="000000"/>
                </a:buClr>
              </a:pPr>
              <a:r>
                <a:rPr lang="en-NL" sz="1600" smtClean="0">
                  <a:solidFill>
                    <a:srgbClr val="FFFFFF"/>
                  </a:solidFill>
                  <a:latin typeface="Roboto Slab"/>
                </a:rPr>
                <a:t>0</a:t>
              </a:r>
              <a:endParaRPr lang="en-US" sz="1600">
                <a:solidFill>
                  <a:srgbClr val="FFFFFF"/>
                </a:solidFill>
                <a:latin typeface="Roboto Slab"/>
              </a:endParaRPr>
            </a:p>
          </p:txBody>
        </p:sp>
      </p:grpSp>
      <p:grpSp>
        <p:nvGrpSpPr>
          <p:cNvPr id="10" name="ParticipantsCounterGroup"/>
          <p:cNvGrpSpPr/>
          <p:nvPr/>
        </p:nvGrpSpPr>
        <p:grpSpPr>
          <a:xfrm>
            <a:off x="8211312" y="5987034"/>
            <a:ext cx="676656" cy="353943"/>
            <a:chOff x="8211312" y="5987034"/>
            <a:chExt cx="676656" cy="353943"/>
          </a:xfrm>
        </p:grpSpPr>
        <p:pic>
          <p:nvPicPr>
            <p:cNvPr id="8" name="counter_ico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1080" y="5987034"/>
              <a:ext cx="246888" cy="322326"/>
            </a:xfrm>
            <a:prstGeom prst="rect">
              <a:avLst/>
            </a:prstGeom>
          </p:spPr>
        </p:pic>
        <p:sp>
          <p:nvSpPr>
            <p:cNvPr id="9" name="counter_text"/>
            <p:cNvSpPr txBox="1"/>
            <p:nvPr/>
          </p:nvSpPr>
          <p:spPr>
            <a:xfrm>
              <a:off x="8211312" y="5987034"/>
              <a:ext cx="402336" cy="353943"/>
            </a:xfrm>
            <a:prstGeom prst="rect">
              <a:avLst/>
            </a:prstGeom>
            <a:solidFill>
              <a:srgbClr val="F1F1F1">
                <a:alpha val="0"/>
              </a:srgbClr>
            </a:solidFill>
          </p:spPr>
          <p:txBody>
            <a:bodyPr vert="horz" lIns="0" tIns="38100" rIns="36000" bIns="38100" rtlCol="0" anchor="ctr" anchorCtr="0">
              <a:noAutofit/>
            </a:bodyPr>
            <a:lstStyle/>
            <a:p>
              <a:pPr algn="r">
                <a:buClr>
                  <a:srgbClr val="000000"/>
                </a:buClr>
              </a:pPr>
              <a:r>
                <a:rPr lang="en-NL" sz="1600" smtClean="0">
                  <a:solidFill>
                    <a:srgbClr val="FFFFFF"/>
                  </a:solidFill>
                  <a:latin typeface="Roboto Slab"/>
                </a:rPr>
                <a:t>0</a:t>
              </a:r>
              <a:endParaRPr lang="en-US" sz="1600">
                <a:solidFill>
                  <a:srgbClr val="FFFFFF"/>
                </a:solidFill>
                <a:latin typeface="Roboto Slab"/>
              </a:endParaRPr>
            </a:p>
          </p:txBody>
        </p:sp>
      </p:grpSp>
      <p:grpSp>
        <p:nvGrpSpPr>
          <p:cNvPr id="13" name="vss_group_1"/>
          <p:cNvGrpSpPr/>
          <p:nvPr/>
        </p:nvGrpSpPr>
        <p:grpSpPr>
          <a:xfrm>
            <a:off x="8028432" y="6309360"/>
            <a:ext cx="1051560" cy="370332"/>
            <a:chOff x="7645400" y="5384800"/>
            <a:chExt cx="1397000" cy="355600"/>
          </a:xfrm>
        </p:grpSpPr>
        <p:sp>
          <p:nvSpPr>
            <p:cNvPr id="11" name="vss_text_0"/>
            <p:cNvSpPr/>
            <p:nvPr/>
          </p:nvSpPr>
          <p:spPr>
            <a:xfrm>
              <a:off x="7645400" y="5384800"/>
              <a:ext cx="1397000" cy="35560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6616" rtlCol="0" anchor="ctr"/>
            <a:lstStyle/>
            <a:p>
              <a:pPr>
                <a:buClr>
                  <a:srgbClr val="000000"/>
                </a:buClr>
              </a:pPr>
              <a:r>
                <a:rPr lang="en-US" smtClean="0">
                  <a:solidFill>
                    <a:srgbClr val="FFFFFF"/>
                  </a:solidFill>
                  <a:latin typeface="Calibri Light" panose="020F0302020204030204" pitchFamily="34" charset="0"/>
                </a:rPr>
                <a:t>Closed</a:t>
              </a:r>
              <a:endParaRPr lang="en-US">
                <a:solidFill>
                  <a:srgbClr val="FFFFFF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2" name="vss_light"/>
            <p:cNvSpPr/>
            <p:nvPr/>
          </p:nvSpPr>
          <p:spPr>
            <a:xfrm>
              <a:off x="7710188" y="5460408"/>
              <a:ext cx="269952" cy="195117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" name="VotesStatusExplanation0"/>
          <p:cNvSpPr txBox="1"/>
          <p:nvPr/>
        </p:nvSpPr>
        <p:spPr>
          <a:xfrm>
            <a:off x="6665976" y="253746"/>
            <a:ext cx="2295144" cy="2743200"/>
          </a:xfrm>
          <a:prstGeom prst="rect">
            <a:avLst/>
          </a:prstGeom>
          <a:solidFill>
            <a:srgbClr val="FFFFFF">
              <a:alpha val="85000"/>
            </a:srgbClr>
          </a:solidFill>
          <a:ln w="101600" cap="flat" cmpd="thinThick" algn="ctr">
            <a:solidFill>
              <a:srgbClr val="FFFFFF">
                <a:alpha val="6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203200" rIns="203200" rtlCol="0" anchor="ctr" anchorCtr="1">
            <a:normAutofit fontScale="925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smtClean="0">
                <a:solidFill>
                  <a:srgbClr val="3F4D65"/>
                </a:solidFill>
                <a:latin typeface="Roboto Light"/>
              </a:rPr>
              <a:t>The question will open when you start your session and slideshow.</a:t>
            </a:r>
            <a:endParaRPr lang="en-US" sz="2400" i="1">
              <a:solidFill>
                <a:srgbClr val="3F4D65"/>
              </a:solidFill>
              <a:latin typeface="Roboto Light"/>
            </a:endParaRPr>
          </a:p>
        </p:txBody>
      </p:sp>
      <p:graphicFrame>
        <p:nvGraphicFramePr>
          <p:cNvPr id="17" name="ExplanationsTable_0_0_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262492"/>
              </p:ext>
            </p:extLst>
          </p:nvPr>
        </p:nvGraphicFramePr>
        <p:xfrm>
          <a:off x="731520" y="5959601"/>
          <a:ext cx="7040879" cy="795528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84250">
                  <a:extLst>
                    <a:ext uri="{9D8B030D-6E8A-4147-A177-3AD203B41FA5}">
                      <a16:colId xmlns:a16="http://schemas.microsoft.com/office/drawing/2014/main" val="1251754060"/>
                    </a:ext>
                  </a:extLst>
                </a:gridCol>
                <a:gridCol w="6056629">
                  <a:extLst>
                    <a:ext uri="{9D8B030D-6E8A-4147-A177-3AD203B41FA5}">
                      <a16:colId xmlns:a16="http://schemas.microsoft.com/office/drawing/2014/main" val="2616722199"/>
                    </a:ext>
                  </a:extLst>
                </a:gridCol>
              </a:tblGrid>
              <a:tr h="3977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</a:pPr>
                      <a:r>
                        <a:rPr lang="en-US" sz="1400" b="0" i="0" u="none" baseline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Internet</a:t>
                      </a:r>
                      <a:endParaRPr lang="en-US" sz="1400" b="0" i="0" u="none" baseline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</a:pPr>
                      <a:r>
                        <a:rPr lang="en-US" sz="1400" b="0" i="0" u="none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"Description of message sending methods"</a:t>
                      </a:r>
                      <a:endParaRPr lang="en-US" sz="1400" b="0" i="0" u="none" baseline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2003002"/>
                  </a:ext>
                </a:extLst>
              </a:tr>
              <a:tr h="3977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</a:pPr>
                      <a:r>
                        <a:rPr lang="en-US" sz="1400" b="0" i="0" u="none" baseline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TXT</a:t>
                      </a:r>
                      <a:endParaRPr lang="en-US" sz="1400" b="0" i="0" u="none" baseline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</a:pPr>
                      <a:r>
                        <a:rPr lang="en-US" sz="1400" b="0" i="0" u="none" baseline="0" dirty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"It will be inserted after you've started a session"</a:t>
                      </a:r>
                      <a:endParaRPr lang="en-US" sz="1400" b="0" i="0" u="none" baseline="0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439712"/>
                  </a:ext>
                </a:extLst>
              </a:tr>
            </a:tbl>
          </a:graphicData>
        </a:graphic>
      </p:graphicFrame>
      <p:pic>
        <p:nvPicPr>
          <p:cNvPr id="19" name="Logo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110478"/>
            <a:ext cx="365760" cy="521208"/>
          </a:xfrm>
          <a:prstGeom prst="rect">
            <a:avLst/>
          </a:prstGeom>
        </p:spPr>
      </p:pic>
      <p:sp>
        <p:nvSpPr>
          <p:cNvPr id="21" name="VoteExplanationOverlay"/>
          <p:cNvSpPr txBox="1"/>
          <p:nvPr/>
        </p:nvSpPr>
        <p:spPr>
          <a:xfrm>
            <a:off x="723900" y="5956300"/>
            <a:ext cx="7035800" cy="787400"/>
          </a:xfrm>
          <a:prstGeom prst="rect">
            <a:avLst/>
          </a:prstGeom>
          <a:solidFill>
            <a:srgbClr val="FFFFFF">
              <a:alpha val="85000"/>
            </a:srgbClr>
          </a:solidFill>
          <a:ln w="101600" cap="flat" cmpd="thinThick" algn="ctr">
            <a:solidFill>
              <a:srgbClr val="FFFFFF">
                <a:alpha val="6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i="1" smtClean="0">
                <a:solidFill>
                  <a:srgbClr val="3F4D65"/>
                </a:solidFill>
                <a:latin typeface="Roboto Light"/>
              </a:rPr>
              <a:t>This presentation has been loaded without the ACSInteract add-in.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i="1" smtClean="0">
                <a:solidFill>
                  <a:srgbClr val="3F4D65"/>
                </a:solidFill>
                <a:latin typeface="Roboto Light"/>
              </a:rPr>
              <a:t>Want to download the add-in for free? Go to https://acs.sendsteps.com/info.</a:t>
            </a:r>
            <a:endParaRPr lang="en-US" sz="2000" i="1">
              <a:solidFill>
                <a:srgbClr val="3F4D65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40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i_v_RS_1_1_0_0_1_1_-1_0_[1]_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LAYOUT_BG_IMAGE_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i_v_RT_1_1_0_0_1_1_-1_0_[1]_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 MAGNIMS brain MRI protocol for MS diagnosis </a:t>
            </a:r>
            <a:br>
              <a:rPr lang="en-US" sz="2800" dirty="0" smtClean="0"/>
            </a:br>
            <a:r>
              <a:rPr lang="en-US" sz="2800" dirty="0" smtClean="0"/>
              <a:t>does not include....</a:t>
            </a:r>
            <a:endParaRPr lang="en-US" sz="2800" dirty="0"/>
          </a:p>
        </p:txBody>
      </p:sp>
      <p:grpSp>
        <p:nvGrpSpPr>
          <p:cNvPr id="88" name="rg_group_1"/>
          <p:cNvGrpSpPr/>
          <p:nvPr/>
        </p:nvGrpSpPr>
        <p:grpSpPr>
          <a:xfrm>
            <a:off x="457200" y="1828343"/>
            <a:ext cx="8229600" cy="3454857"/>
            <a:chOff x="457200" y="1828343"/>
            <a:chExt cx="8229600" cy="3454857"/>
          </a:xfrm>
        </p:grpSpPr>
        <p:sp>
          <p:nvSpPr>
            <p:cNvPr id="59" name="rg_background_1"/>
            <p:cNvSpPr txBox="1"/>
            <p:nvPr/>
          </p:nvSpPr>
          <p:spPr>
            <a:xfrm>
              <a:off x="457200" y="1828343"/>
              <a:ext cx="8229600" cy="3454857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en-US"/>
            </a:p>
          </p:txBody>
        </p:sp>
        <p:sp>
          <p:nvSpPr>
            <p:cNvPr id="60" name="rg_axis_1" hidden="1"/>
            <p:cNvSpPr txBox="1"/>
            <p:nvPr/>
          </p:nvSpPr>
          <p:spPr>
            <a:xfrm>
              <a:off x="5029200" y="1866443"/>
              <a:ext cx="12700" cy="3378657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61" name="rg_axisTick_0" hidden="1"/>
            <p:cNvSpPr txBox="1"/>
            <p:nvPr/>
          </p:nvSpPr>
          <p:spPr>
            <a:xfrm>
              <a:off x="4965700" y="1866443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62" name="rg_axisTick_1" hidden="1"/>
            <p:cNvSpPr txBox="1"/>
            <p:nvPr/>
          </p:nvSpPr>
          <p:spPr>
            <a:xfrm>
              <a:off x="4965700" y="2542174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63" name="rg_axisTick_2" hidden="1"/>
            <p:cNvSpPr txBox="1"/>
            <p:nvPr/>
          </p:nvSpPr>
          <p:spPr>
            <a:xfrm>
              <a:off x="4965700" y="3217906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64" name="rg_axisTick_3" hidden="1"/>
            <p:cNvSpPr txBox="1"/>
            <p:nvPr/>
          </p:nvSpPr>
          <p:spPr>
            <a:xfrm>
              <a:off x="4965700" y="3893637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65" name="rg_axisTick_4" hidden="1"/>
            <p:cNvSpPr txBox="1"/>
            <p:nvPr/>
          </p:nvSpPr>
          <p:spPr>
            <a:xfrm>
              <a:off x="4965700" y="4569368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66" name="rg_axisTick_5" hidden="1"/>
            <p:cNvSpPr txBox="1"/>
            <p:nvPr/>
          </p:nvSpPr>
          <p:spPr>
            <a:xfrm>
              <a:off x="4965700" y="5232400"/>
              <a:ext cx="63500" cy="12700"/>
            </a:xfrm>
            <a:prstGeom prst="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67" name="rg_axisBullet_0_1"/>
            <p:cNvSpPr txBox="1"/>
            <p:nvPr/>
          </p:nvSpPr>
          <p:spPr>
            <a:xfrm>
              <a:off x="533400" y="1904543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rg_axisBullet_1_1"/>
            <p:cNvSpPr txBox="1"/>
            <p:nvPr/>
          </p:nvSpPr>
          <p:spPr>
            <a:xfrm>
              <a:off x="533400" y="2580274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B.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rg_axisBullet_2_1"/>
            <p:cNvSpPr txBox="1"/>
            <p:nvPr/>
          </p:nvSpPr>
          <p:spPr>
            <a:xfrm>
              <a:off x="533400" y="3256006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rg_axisBullet_3_1"/>
            <p:cNvSpPr txBox="1"/>
            <p:nvPr/>
          </p:nvSpPr>
          <p:spPr>
            <a:xfrm>
              <a:off x="533400" y="3931737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rg_axisBullet_4_1"/>
            <p:cNvSpPr txBox="1"/>
            <p:nvPr/>
          </p:nvSpPr>
          <p:spPr>
            <a:xfrm>
              <a:off x="533400" y="4607468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rg_axisLabel_0_1"/>
            <p:cNvSpPr txBox="1"/>
            <p:nvPr/>
          </p:nvSpPr>
          <p:spPr>
            <a:xfrm>
              <a:off x="1117600" y="1904543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3D Fluid attenuated inversion recovery (FLAIR)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rg_axisLabel_1_1"/>
            <p:cNvSpPr txBox="1"/>
            <p:nvPr/>
          </p:nvSpPr>
          <p:spPr>
            <a:xfrm>
              <a:off x="1117600" y="2580274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3D T1 precontrast (e.g., atrophy measurements)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rg_axisLabel_2_1"/>
            <p:cNvSpPr txBox="1"/>
            <p:nvPr/>
          </p:nvSpPr>
          <p:spPr>
            <a:xfrm>
              <a:off x="1117600" y="3256006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T1-weighted post-contrast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rg_axisLabel_3_1"/>
            <p:cNvSpPr txBox="1"/>
            <p:nvPr/>
          </p:nvSpPr>
          <p:spPr>
            <a:xfrm>
              <a:off x="1117600" y="3931737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Preferably imaging at higher field strenths (3T)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rg_axisLabel_4_1"/>
            <p:cNvSpPr txBox="1"/>
            <p:nvPr/>
          </p:nvSpPr>
          <p:spPr>
            <a:xfrm>
              <a:off x="1117600" y="4607468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Axial T2 weighted imaging   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rg_bar_0_1"/>
            <p:cNvSpPr txBox="1"/>
            <p:nvPr/>
          </p:nvSpPr>
          <p:spPr>
            <a:xfrm>
              <a:off x="5041900" y="2001520"/>
              <a:ext cx="497840" cy="381000"/>
            </a:xfrm>
            <a:prstGeom prst="roundRect">
              <a:avLst/>
            </a:prstGeom>
            <a:solidFill>
              <a:srgbClr val="FF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rg_bar_1_1"/>
            <p:cNvSpPr txBox="1"/>
            <p:nvPr/>
          </p:nvSpPr>
          <p:spPr>
            <a:xfrm>
              <a:off x="5041900" y="2677160"/>
              <a:ext cx="995680" cy="381000"/>
            </a:xfrm>
            <a:prstGeom prst="roundRect">
              <a:avLst/>
            </a:prstGeom>
            <a:solidFill>
              <a:srgbClr val="00CC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rg_bar_2_1"/>
            <p:cNvSpPr txBox="1"/>
            <p:nvPr/>
          </p:nvSpPr>
          <p:spPr>
            <a:xfrm>
              <a:off x="5041900" y="3352800"/>
              <a:ext cx="1493520" cy="381000"/>
            </a:xfrm>
            <a:prstGeom prst="roundRect">
              <a:avLst/>
            </a:prstGeom>
            <a:solidFill>
              <a:srgbClr val="FF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rg_bar_3_1"/>
            <p:cNvSpPr txBox="1"/>
            <p:nvPr/>
          </p:nvSpPr>
          <p:spPr>
            <a:xfrm>
              <a:off x="5041900" y="4028440"/>
              <a:ext cx="1991360" cy="381000"/>
            </a:xfrm>
            <a:prstGeom prst="roundRect">
              <a:avLst/>
            </a:prstGeom>
            <a:solidFill>
              <a:srgbClr val="FF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rg_bar_4_1"/>
            <p:cNvSpPr txBox="1"/>
            <p:nvPr/>
          </p:nvSpPr>
          <p:spPr>
            <a:xfrm>
              <a:off x="5041900" y="4704080"/>
              <a:ext cx="2489200" cy="381000"/>
            </a:xfrm>
            <a:prstGeom prst="roundRect">
              <a:avLst/>
            </a:prstGeom>
            <a:solidFill>
              <a:srgbClr val="FF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rg_barLabel_0_1"/>
            <p:cNvSpPr txBox="1"/>
            <p:nvPr/>
          </p:nvSpPr>
          <p:spPr>
            <a:xfrm>
              <a:off x="5615940" y="19939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rg_barLabel_1_1"/>
            <p:cNvSpPr txBox="1"/>
            <p:nvPr/>
          </p:nvSpPr>
          <p:spPr>
            <a:xfrm>
              <a:off x="6113780" y="26670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40.0%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g_barLabel_2_1"/>
            <p:cNvSpPr txBox="1"/>
            <p:nvPr/>
          </p:nvSpPr>
          <p:spPr>
            <a:xfrm>
              <a:off x="6611620" y="33528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60.0%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g_barLabel_3_1"/>
            <p:cNvSpPr txBox="1"/>
            <p:nvPr/>
          </p:nvSpPr>
          <p:spPr>
            <a:xfrm>
              <a:off x="7109460" y="40259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80.0%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g_barLabel_4_1"/>
            <p:cNvSpPr txBox="1"/>
            <p:nvPr/>
          </p:nvSpPr>
          <p:spPr>
            <a:xfrm>
              <a:off x="7607300" y="46990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100.0%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1" name="vss_group_1"/>
          <p:cNvGrpSpPr/>
          <p:nvPr/>
        </p:nvGrpSpPr>
        <p:grpSpPr>
          <a:xfrm>
            <a:off x="8028432" y="6309360"/>
            <a:ext cx="1051560" cy="370332"/>
            <a:chOff x="7645400" y="6299200"/>
            <a:chExt cx="1397000" cy="355600"/>
          </a:xfrm>
        </p:grpSpPr>
        <p:sp>
          <p:nvSpPr>
            <p:cNvPr id="89" name="vss_text_0"/>
            <p:cNvSpPr/>
            <p:nvPr/>
          </p:nvSpPr>
          <p:spPr>
            <a:xfrm>
              <a:off x="7645400" y="6299200"/>
              <a:ext cx="1397000" cy="35560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6616" rtlCol="0" anchor="ctr"/>
            <a:lstStyle/>
            <a:p>
              <a:pPr>
                <a:buClr>
                  <a:srgbClr val="000000"/>
                </a:buClr>
              </a:pPr>
              <a:r>
                <a:rPr lang="en-US" smtClean="0">
                  <a:solidFill>
                    <a:srgbClr val="FFFFFF"/>
                  </a:solidFill>
                  <a:latin typeface="Calibri Light" panose="020F0302020204030204" pitchFamily="34" charset="0"/>
                </a:rPr>
                <a:t>Closed</a:t>
              </a:r>
              <a:endParaRPr lang="en-US">
                <a:solidFill>
                  <a:srgbClr val="FFFFFF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90" name="vss_light"/>
            <p:cNvSpPr/>
            <p:nvPr/>
          </p:nvSpPr>
          <p:spPr>
            <a:xfrm>
              <a:off x="7710188" y="6374808"/>
              <a:ext cx="269952" cy="195117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6" name="ResultsGraphExplanation0"/>
          <p:cNvSpPr txBox="1"/>
          <p:nvPr/>
        </p:nvSpPr>
        <p:spPr>
          <a:xfrm>
            <a:off x="6665976" y="253746"/>
            <a:ext cx="2295144" cy="2743200"/>
          </a:xfrm>
          <a:prstGeom prst="rect">
            <a:avLst/>
          </a:prstGeom>
          <a:solidFill>
            <a:srgbClr val="FFFFFF">
              <a:alpha val="85000"/>
            </a:srgbClr>
          </a:solidFill>
          <a:ln w="101600" cap="flat" cmpd="thinThick" algn="ctr">
            <a:solidFill>
              <a:srgbClr val="FFFFFF">
                <a:alpha val="6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203200" rIns="203200" rtlCol="0" anchor="ctr" anchorCtr="1">
            <a:normAutofit fontScale="85000" lnSpcReduction="2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smtClean="0">
                <a:solidFill>
                  <a:srgbClr val="3F4D65"/>
                </a:solidFill>
                <a:latin typeface="Roboto Light"/>
              </a:rPr>
              <a:t>We will set these example results to zero once you've started your session and your slide show.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smtClean="0">
                <a:solidFill>
                  <a:srgbClr val="3F4D65"/>
                </a:solidFill>
                <a:latin typeface="Roboto Light"/>
              </a:rPr>
              <a:t>In the meantime, feel free to change the looks of your results (e.g. the colors).</a:t>
            </a:r>
            <a:endParaRPr lang="en-US" sz="1600" i="1">
              <a:solidFill>
                <a:srgbClr val="3F4D65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720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Standardized</a:t>
            </a:r>
            <a:r>
              <a:rPr lang="de-DE" altLang="de-DE" sz="3600" dirty="0">
                <a:latin typeface="Calibri" panose="020F0502020204030204" pitchFamily="34" charset="0"/>
              </a:rPr>
              <a:t> MRI </a:t>
            </a:r>
            <a:r>
              <a:rPr lang="de-DE" altLang="de-DE" sz="3600" dirty="0" err="1">
                <a:latin typeface="Calibri" panose="020F0502020204030204" pitchFamily="34" charset="0"/>
              </a:rPr>
              <a:t>protocol</a:t>
            </a:r>
            <a:r>
              <a:rPr lang="de-DE" altLang="de-DE" sz="3600" dirty="0">
                <a:latin typeface="Calibri" panose="020F0502020204030204" pitchFamily="34" charset="0"/>
              </a:rPr>
              <a:t>: </a:t>
            </a:r>
            <a:r>
              <a:rPr lang="de-DE" altLang="de-DE" sz="3600" dirty="0" err="1">
                <a:latin typeface="Calibri" panose="020F0502020204030204" pitchFamily="34" charset="0"/>
              </a:rPr>
              <a:t>brain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upo 1"/>
          <p:cNvGrpSpPr>
            <a:grpSpLocks/>
          </p:cNvGrpSpPr>
          <p:nvPr/>
        </p:nvGrpSpPr>
        <p:grpSpPr bwMode="auto">
          <a:xfrm>
            <a:off x="358776" y="1803303"/>
            <a:ext cx="8631237" cy="3297238"/>
            <a:chOff x="298477" y="1691504"/>
            <a:chExt cx="8631211" cy="3297237"/>
          </a:xfrm>
        </p:grpSpPr>
        <p:grpSp>
          <p:nvGrpSpPr>
            <p:cNvPr id="7" name="Grupo 16"/>
            <p:cNvGrpSpPr>
              <a:grpSpLocks/>
            </p:cNvGrpSpPr>
            <p:nvPr/>
          </p:nvGrpSpPr>
          <p:grpSpPr bwMode="auto">
            <a:xfrm>
              <a:off x="298477" y="1691504"/>
              <a:ext cx="2247900" cy="3297237"/>
              <a:chOff x="160338" y="1196975"/>
              <a:chExt cx="3395662" cy="4924425"/>
            </a:xfrm>
          </p:grpSpPr>
          <p:pic>
            <p:nvPicPr>
              <p:cNvPr id="21" name="Picture 7" descr="12220005"/>
              <p:cNvPicPr>
                <a:picLocks noChangeAspect="1" noChangeArrowheads="1"/>
              </p:cNvPicPr>
              <p:nvPr/>
            </p:nvPicPr>
            <p:blipFill>
              <a:blip r:embed="rId2"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5" t="11584" b="7240"/>
              <a:stretch>
                <a:fillRect/>
              </a:stretch>
            </p:blipFill>
            <p:spPr bwMode="auto">
              <a:xfrm>
                <a:off x="160338" y="1196975"/>
                <a:ext cx="1914525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6" descr="12220004"/>
              <p:cNvPicPr>
                <a:picLocks noChangeAspect="1" noChangeArrowheads="1"/>
              </p:cNvPicPr>
              <p:nvPr/>
            </p:nvPicPr>
            <p:blipFill>
              <a:blip r:embed="rId3"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2" t="11584" b="7240"/>
              <a:stretch>
                <a:fillRect/>
              </a:stretch>
            </p:blipFill>
            <p:spPr bwMode="auto">
              <a:xfrm>
                <a:off x="519113" y="2000250"/>
                <a:ext cx="1912937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9" descr="12220002"/>
              <p:cNvPicPr>
                <a:picLocks noChangeAspect="1" noChangeArrowheads="1"/>
              </p:cNvPicPr>
              <p:nvPr/>
            </p:nvPicPr>
            <p:blipFill>
              <a:blip r:embed="rId4"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2" t="11584" b="7240"/>
              <a:stretch>
                <a:fillRect/>
              </a:stretch>
            </p:blipFill>
            <p:spPr bwMode="auto">
              <a:xfrm>
                <a:off x="874713" y="2803525"/>
                <a:ext cx="1912937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0" descr="12220003"/>
              <p:cNvPicPr>
                <a:picLocks noChangeAspect="1" noChangeArrowheads="1"/>
              </p:cNvPicPr>
              <p:nvPr/>
            </p:nvPicPr>
            <p:blipFill>
              <a:blip r:embed="rId5">
                <a:lum bright="18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2" t="11584" b="7240"/>
              <a:stretch>
                <a:fillRect/>
              </a:stretch>
            </p:blipFill>
            <p:spPr bwMode="auto">
              <a:xfrm>
                <a:off x="1231900" y="3608388"/>
                <a:ext cx="1912938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8" descr="12220001"/>
              <p:cNvPicPr>
                <a:picLocks noChangeAspect="1" noChangeArrowheads="1"/>
              </p:cNvPicPr>
              <p:nvPr/>
            </p:nvPicPr>
            <p:blipFill>
              <a:blip r:embed="rId6">
                <a:lum bright="18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92" t="11584" b="7240"/>
              <a:stretch>
                <a:fillRect/>
              </a:stretch>
            </p:blipFill>
            <p:spPr bwMode="auto">
              <a:xfrm>
                <a:off x="1687513" y="4429125"/>
                <a:ext cx="1868487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19 Grupo"/>
            <p:cNvGrpSpPr>
              <a:grpSpLocks/>
            </p:cNvGrpSpPr>
            <p:nvPr/>
          </p:nvGrpSpPr>
          <p:grpSpPr bwMode="auto">
            <a:xfrm>
              <a:off x="3429000" y="1762942"/>
              <a:ext cx="5500688" cy="2023246"/>
              <a:chOff x="3746494" y="1762932"/>
              <a:chExt cx="4762533" cy="2023258"/>
            </a:xfrm>
          </p:grpSpPr>
          <p:sp>
            <p:nvSpPr>
              <p:cNvPr id="11" name="Text Box 18"/>
              <p:cNvSpPr txBox="1">
                <a:spLocks noChangeArrowheads="1"/>
              </p:cNvSpPr>
              <p:nvPr/>
            </p:nvSpPr>
            <p:spPr bwMode="auto">
              <a:xfrm>
                <a:off x="4601426" y="1762932"/>
                <a:ext cx="648421" cy="307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it-IT" altLang="es-ES" sz="1400" b="1" i="1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 W3" pitchFamily="71" charset="-128"/>
                    <a:cs typeface="Arial" panose="020B0604020202020204" pitchFamily="34" charset="0"/>
                  </a:rPr>
                  <a:t>PD-TSE </a:t>
                </a:r>
                <a:endParaRPr lang="en-US" altLang="es-ES" sz="1400" b="1" i="1" kern="0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 W3" pitchFamily="71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6371736" y="1762932"/>
                <a:ext cx="799701" cy="307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it-IT" altLang="es-ES" sz="1400" b="1" i="1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 W3" pitchFamily="71" charset="-128"/>
                    <a:cs typeface="Arial" panose="020B0604020202020204" pitchFamily="34" charset="0"/>
                  </a:rPr>
                  <a:t>T2-FLAIR*</a:t>
                </a:r>
                <a:endParaRPr lang="en-US" altLang="es-ES" sz="1400" b="1" i="1" kern="0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 W3" pitchFamily="71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18"/>
              <p:cNvSpPr txBox="1">
                <a:spLocks noChangeArrowheads="1"/>
              </p:cNvSpPr>
              <p:nvPr/>
            </p:nvSpPr>
            <p:spPr bwMode="auto">
              <a:xfrm>
                <a:off x="7688472" y="1762932"/>
                <a:ext cx="702549" cy="307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it-IT" altLang="es-ES" sz="1400" b="1" i="1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 W3" pitchFamily="71" charset="-128"/>
                    <a:cs typeface="Arial" panose="020B0604020202020204" pitchFamily="34" charset="0"/>
                  </a:rPr>
                  <a:t>T1-Gad*</a:t>
                </a:r>
                <a:endParaRPr lang="en-US" altLang="es-ES" sz="1400" b="1" i="1" kern="0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 W3" pitchFamily="71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22 Imagen" descr="ggg0017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0" t="13275" r="7072" b="7072"/>
              <a:stretch>
                <a:fillRect/>
              </a:stretch>
            </p:blipFill>
            <p:spPr bwMode="auto">
              <a:xfrm>
                <a:off x="3746494" y="2071678"/>
                <a:ext cx="1206508" cy="17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23 Imagen" descr="sss0001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01" t="13335" r="9677" b="6667"/>
              <a:stretch>
                <a:fillRect/>
              </a:stretch>
            </p:blipFill>
            <p:spPr bwMode="auto">
              <a:xfrm>
                <a:off x="7302519" y="2071678"/>
                <a:ext cx="1206508" cy="17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24 Imagen" descr="drgh0004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88" t="13333" r="11111" b="6667"/>
              <a:stretch>
                <a:fillRect/>
              </a:stretch>
            </p:blipFill>
            <p:spPr bwMode="auto">
              <a:xfrm>
                <a:off x="4953003" y="2071678"/>
                <a:ext cx="1143008" cy="17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25 Imagen" descr="drgh0013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88" t="13333" r="6667" b="6667"/>
              <a:stretch>
                <a:fillRect/>
              </a:stretch>
            </p:blipFill>
            <p:spPr bwMode="auto">
              <a:xfrm>
                <a:off x="6096011" y="2071678"/>
                <a:ext cx="1206508" cy="17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9" name="22 Conector recto de flecha"/>
            <p:cNvCxnSpPr>
              <a:cxnSpLocks noChangeShapeType="1"/>
            </p:cNvCxnSpPr>
            <p:nvPr/>
          </p:nvCxnSpPr>
          <p:spPr bwMode="auto">
            <a:xfrm>
              <a:off x="3329111" y="4715949"/>
              <a:ext cx="5464053" cy="0"/>
            </a:xfrm>
            <a:prstGeom prst="straightConnector1">
              <a:avLst/>
            </a:prstGeom>
            <a:noFill/>
            <a:ln w="9525" algn="ctr">
              <a:solidFill>
                <a:srgbClr val="047576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23 CuadroTexto"/>
            <p:cNvSpPr txBox="1"/>
            <p:nvPr/>
          </p:nvSpPr>
          <p:spPr>
            <a:xfrm>
              <a:off x="4848238" y="4539478"/>
              <a:ext cx="2383979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a-ES" sz="1600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Minimal delay 5 minutes</a:t>
              </a:r>
              <a:endParaRPr lang="es-ES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6" name="Imagen 8" descr="H:\Recerca\MAGNIMS\Magnims website\New Logos MAGNIMS\magnims logo prop 00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34" y="1176984"/>
            <a:ext cx="1901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33"/>
          <p:cNvSpPr txBox="1">
            <a:spLocks noChangeArrowheads="1"/>
          </p:cNvSpPr>
          <p:nvPr/>
        </p:nvSpPr>
        <p:spPr bwMode="auto">
          <a:xfrm>
            <a:off x="358778" y="5905964"/>
            <a:ext cx="215603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s-E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2D oder 3D image acquisition </a:t>
            </a:r>
          </a:p>
        </p:txBody>
      </p:sp>
      <p:sp>
        <p:nvSpPr>
          <p:cNvPr id="28" name="Text Box 2060"/>
          <p:cNvSpPr txBox="1">
            <a:spLocks noChangeArrowheads="1"/>
          </p:cNvSpPr>
          <p:nvPr/>
        </p:nvSpPr>
        <p:spPr bwMode="auto">
          <a:xfrm>
            <a:off x="100856" y="6341258"/>
            <a:ext cx="3175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nl-NL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Rovira</a:t>
            </a: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 et al.  </a:t>
            </a:r>
            <a:r>
              <a:rPr lang="en-US" altLang="nl-NL" sz="100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Nat Rev Neurol  </a:t>
            </a: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2015;11:471-82</a:t>
            </a:r>
          </a:p>
          <a:p>
            <a:pPr eaLnBrk="1" hangingPunct="1">
              <a:spcBef>
                <a:spcPts val="0"/>
              </a:spcBef>
            </a:pPr>
            <a:r>
              <a:rPr lang="en-US" altLang="nl-NL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Wattjes</a:t>
            </a: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MP et al. Nat Rev </a:t>
            </a:r>
            <a:r>
              <a:rPr lang="en-US" altLang="nl-NL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Neurol</a:t>
            </a: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2015; 11: 597-606</a:t>
            </a:r>
          </a:p>
        </p:txBody>
      </p:sp>
      <p:pic>
        <p:nvPicPr>
          <p:cNvPr id="29" name="Picture 19" descr="http://www.3tres3.com/3tres3_common/tienda/img/jeringa-de-10-ml_479_1.jpg">
            <a:extLst>
              <a:ext uri="{FF2B5EF4-FFF2-40B4-BE49-F238E27FC236}">
                <a16:creationId xmlns:a16="http://schemas.microsoft.com/office/drawing/2014/main" id="{A5B7DB7D-B9E6-4E64-BAB4-9001EE405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77" y="4325162"/>
            <a:ext cx="945062" cy="70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19 CuadroTexto">
            <a:extLst>
              <a:ext uri="{FF2B5EF4-FFF2-40B4-BE49-F238E27FC236}">
                <a16:creationId xmlns:a16="http://schemas.microsoft.com/office/drawing/2014/main" id="{EBA85F75-E7A5-4D4D-86B7-365613474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91" y="3986218"/>
            <a:ext cx="81369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a-ES" altLang="es-ES" sz="16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0.1 mmol/kg BW Gadolinium (macrocyclic)</a:t>
            </a:r>
            <a:endParaRPr lang="es-ES" altLang="es-ES" sz="1600" dirty="0">
              <a:solidFill>
                <a:srgbClr val="000000"/>
              </a:solidFill>
              <a:latin typeface="Calibri" panose="020F050202020403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22FA2E04-8608-4866-B310-D01A6BA8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08" y="4944070"/>
            <a:ext cx="638053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47576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Magnetic field strength:</a:t>
            </a:r>
            <a:r>
              <a:rPr lang="es-ES" sz="1600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 3T (not mandatory)</a:t>
            </a:r>
          </a:p>
          <a:p>
            <a:pPr>
              <a:defRPr/>
            </a:pPr>
            <a:r>
              <a:rPr lang="es-ES" sz="1600" b="1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Spatial resolution: </a:t>
            </a:r>
          </a:p>
          <a:p>
            <a:pPr>
              <a:defRPr/>
            </a:pPr>
            <a:r>
              <a:rPr lang="es-ES" sz="1600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2D: 3 mm slice thickness (no gap), in-plane 1x1 mm</a:t>
            </a:r>
          </a:p>
          <a:p>
            <a:pPr>
              <a:defRPr/>
            </a:pPr>
            <a:r>
              <a:rPr lang="es-ES" sz="1600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3D: isotropic voxelsize 1x1x1 mm </a:t>
            </a:r>
          </a:p>
        </p:txBody>
      </p:sp>
      <p:sp>
        <p:nvSpPr>
          <p:cNvPr id="32" name="Text Box 2060">
            <a:extLst>
              <a:ext uri="{FF2B5EF4-FFF2-40B4-BE49-F238E27FC236}">
                <a16:creationId xmlns:a16="http://schemas.microsoft.com/office/drawing/2014/main" id="{B5DB7BE4-BF76-46BF-B484-CFE0ED6AF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9" y="6341258"/>
            <a:ext cx="3175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PD=Proton density, FLAIR=Fluid attenuated inversion recovery, Gad=Gadolinium, BW=body weight, T=Tesla 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195808" y="4485782"/>
            <a:ext cx="7110569" cy="7200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0640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1281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21921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62562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Also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applicable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pediatric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patients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4432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2017 McDonald </a:t>
            </a:r>
            <a:r>
              <a:rPr lang="de-DE" altLang="de-DE" sz="3600" dirty="0" err="1">
                <a:latin typeface="Calibri" panose="020F0502020204030204" pitchFamily="34" charset="0"/>
              </a:rPr>
              <a:t>criteria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for</a:t>
            </a:r>
            <a:r>
              <a:rPr lang="de-DE" altLang="de-DE" sz="3600" dirty="0">
                <a:latin typeface="Calibri" panose="020F0502020204030204" pitchFamily="34" charset="0"/>
              </a:rPr>
              <a:t> MS </a:t>
            </a:r>
            <a:r>
              <a:rPr lang="de-DE" altLang="de-DE" sz="3600" dirty="0" err="1">
                <a:latin typeface="Calibri" panose="020F0502020204030204" pitchFamily="34" charset="0"/>
              </a:rPr>
              <a:t>diagnosis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54525" y="1237803"/>
            <a:ext cx="3863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099"/>
              </a:buClr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099"/>
              </a:buClr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099"/>
              </a:buClr>
              <a:buFont typeface="Calibri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099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GB" altLang="en-US" sz="2400" b="1" dirty="0">
                <a:solidFill>
                  <a:srgbClr val="2D2DB9">
                    <a:lumMod val="50000"/>
                  </a:srgbClr>
                </a:solidFill>
                <a:ea typeface="Calibri" pitchFamily="34" charset="0"/>
                <a:cs typeface="Calibri" pitchFamily="34" charset="0"/>
              </a:rPr>
              <a:t>Dissemination in space (DIS)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47026" y="1248915"/>
            <a:ext cx="4408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6099"/>
              </a:buClr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099"/>
              </a:buClr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099"/>
              </a:buClr>
              <a:buFont typeface="Calibri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099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GB" altLang="en-US" sz="2400" b="1" dirty="0">
                <a:solidFill>
                  <a:srgbClr val="2D2DB9">
                    <a:lumMod val="50000"/>
                  </a:srgbClr>
                </a:solidFill>
                <a:ea typeface="Calibri" pitchFamily="34" charset="0"/>
                <a:cs typeface="Calibri" pitchFamily="34" charset="0"/>
              </a:rPr>
              <a:t>Dissemination in time (DIT)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509345"/>
              </p:ext>
            </p:extLst>
          </p:nvPr>
        </p:nvGraphicFramePr>
        <p:xfrm>
          <a:off x="746551" y="1790253"/>
          <a:ext cx="3683000" cy="3565525"/>
        </p:xfrm>
        <a:graphic>
          <a:graphicData uri="http://schemas.openxmlformats.org/drawingml/2006/table">
            <a:tbl>
              <a:tblPr firstRow="1" bandRow="1"/>
              <a:tblGrid>
                <a:gridCol w="368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8605">
                <a:tc>
                  <a:txBody>
                    <a:bodyPr/>
                    <a:lstStyle>
                      <a:lvl1pPr marL="2857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≥1 T2 lesion* in 2 out of 4 regions of the CNS</a:t>
                      </a:r>
                      <a:endParaRPr kumimoji="0" lang="en-US" alt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230">
                <a:tc>
                  <a:txBody>
                    <a:bodyPr/>
                    <a:lstStyle>
                      <a:lvl1pPr marL="342900" indent="-3429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Calibri" pitchFamily="34" charset="0"/>
                        <a:buChar char="–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Periventricular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757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230">
                <a:tc>
                  <a:txBody>
                    <a:bodyPr/>
                    <a:lstStyle>
                      <a:lvl1pPr marL="342900" indent="-3429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Calibri" pitchFamily="34" charset="0"/>
                        <a:buChar char="–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Juxtacortical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757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230">
                <a:tc>
                  <a:txBody>
                    <a:bodyPr/>
                    <a:lstStyle>
                      <a:lvl1pPr marL="342900" indent="-3429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Calibri" pitchFamily="34" charset="0"/>
                        <a:buChar char="–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Infratentorial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757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230">
                <a:tc>
                  <a:txBody>
                    <a:bodyPr/>
                    <a:lstStyle>
                      <a:lvl1pPr marL="342900" indent="-3429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Calibri" pitchFamily="34" charset="0"/>
                        <a:buChar char="–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spinal cord</a:t>
                      </a:r>
                      <a:endParaRPr kumimoji="0" lang="en-US" alt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757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723605"/>
              </p:ext>
            </p:extLst>
          </p:nvPr>
        </p:nvGraphicFramePr>
        <p:xfrm>
          <a:off x="4903419" y="1790253"/>
          <a:ext cx="3695700" cy="3582963"/>
        </p:xfrm>
        <a:graphic>
          <a:graphicData uri="http://schemas.openxmlformats.org/drawingml/2006/table">
            <a:tbl>
              <a:tblPr firstRow="1" bandRow="1"/>
              <a:tblGrid>
                <a:gridCol w="369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08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Simultaneous presence of 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Gd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+ and non-enhancing lesions at any time</a:t>
                      </a:r>
                      <a:endParaRPr kumimoji="0" lang="en-US" sz="2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50" marR="91450" marT="45702" marB="45702" anchor="ctr">
                    <a:lnL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9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08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000" b="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New T2 and/or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Gd</a:t>
                      </a:r>
                      <a:r>
                        <a:rPr lang="en-US" sz="2000" b="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+ lesion on follow-up MRI</a:t>
                      </a:r>
                    </a:p>
                    <a:p>
                      <a:pPr marL="742950" lvl="1" indent="-285750">
                        <a:buFont typeface="Calibri" pitchFamily="34" charset="0"/>
                        <a:buChar char="–"/>
                      </a:pP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Compared to reference (baseline) MRI</a:t>
                      </a:r>
                    </a:p>
                  </a:txBody>
                  <a:tcPr marL="91450" marR="91450" marT="45702" marB="45702" anchor="ctr">
                    <a:lnL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2447">
                <a:tc>
                  <a:txBody>
                    <a:bodyPr/>
                    <a:lstStyle/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000" b="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Demonstration of DIS and presence of CSF specific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oligoclonal</a:t>
                      </a:r>
                      <a:r>
                        <a:rPr lang="en-US" sz="2000" b="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bands</a:t>
                      </a:r>
                    </a:p>
                  </a:txBody>
                  <a:tcPr marL="91450" marR="91450" marT="45702" marB="45702" anchor="ctr">
                    <a:lnL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68045" y="5497760"/>
            <a:ext cx="3341411" cy="723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CC99">
                <a:gamma/>
                <a:shade val="60000"/>
                <a:invGamma/>
              </a:srgbClr>
            </a:prstShdw>
          </a:effectLst>
        </p:spPr>
        <p:txBody>
          <a:bodyPr wrap="square" anchor="b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CNS= central nervous system; </a:t>
            </a:r>
            <a:r>
              <a:rPr kumimoji="0" lang="en-GB" alt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Gd</a:t>
            </a:r>
            <a:r>
              <a:rPr kumimoji="0" lang="en-GB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=gadolinium, CSF=cerebrospinal fluid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itchFamily="34" charset="0"/>
              <a:cs typeface="Calibri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*</a:t>
            </a:r>
            <a:r>
              <a:rPr kumimoji="0" lang="en-US" alt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Gd</a:t>
            </a: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 not needed for demonstration</a:t>
            </a:r>
            <a:r>
              <a:rPr kumimoji="0" lang="en-US" altLang="en-US" sz="1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 of </a:t>
            </a:r>
            <a:r>
              <a:rPr lang="en-US" altLang="en-US" sz="1000" kern="0" dirty="0">
                <a:solidFill>
                  <a:prstClr val="black"/>
                </a:solidFill>
                <a:latin typeface="+mn-lt"/>
                <a:ea typeface="Calibri" pitchFamily="34" charset="0"/>
                <a:cs typeface="Calibri" pitchFamily="34" charset="0"/>
              </a:rPr>
              <a:t>DIS    </a:t>
            </a:r>
            <a:r>
              <a:rPr lang="en-US" altLang="en-US" sz="1100" kern="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	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48" charset="-128"/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80400" y="64783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000" kern="0" dirty="0">
                <a:solidFill>
                  <a:prstClr val="black"/>
                </a:solidFill>
                <a:latin typeface="+mn-lt"/>
                <a:ea typeface="Calibri" pitchFamily="34" charset="0"/>
                <a:cs typeface="Calibri" pitchFamily="34" charset="0"/>
              </a:rPr>
              <a:t>Thompson AJ et al. Lancet </a:t>
            </a:r>
            <a:r>
              <a:rPr lang="en-US" altLang="en-US" sz="1000" kern="0" dirty="0" err="1">
                <a:solidFill>
                  <a:prstClr val="black"/>
                </a:solidFill>
                <a:latin typeface="+mn-lt"/>
                <a:ea typeface="Calibri" pitchFamily="34" charset="0"/>
                <a:cs typeface="Calibri" pitchFamily="34" charset="0"/>
              </a:rPr>
              <a:t>Neurol</a:t>
            </a:r>
            <a:r>
              <a:rPr lang="en-US" altLang="en-US" sz="1000" kern="0" dirty="0">
                <a:solidFill>
                  <a:prstClr val="black"/>
                </a:solidFill>
                <a:latin typeface="+mn-lt"/>
                <a:ea typeface="Calibri" pitchFamily="34" charset="0"/>
                <a:cs typeface="Calibri" pitchFamily="34" charset="0"/>
              </a:rPr>
              <a:t> 2018;17:162-173</a:t>
            </a:r>
            <a:r>
              <a:rPr lang="en-US" altLang="en-US" kern="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6448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2017 McDonald </a:t>
            </a:r>
            <a:r>
              <a:rPr lang="de-DE" altLang="de-DE" sz="3600" dirty="0" err="1">
                <a:latin typeface="Calibri" panose="020F0502020204030204" pitchFamily="34" charset="0"/>
              </a:rPr>
              <a:t>criteria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for</a:t>
            </a:r>
            <a:r>
              <a:rPr lang="de-DE" altLang="de-DE" sz="3600" dirty="0">
                <a:latin typeface="Calibri" panose="020F0502020204030204" pitchFamily="34" charset="0"/>
              </a:rPr>
              <a:t> MS </a:t>
            </a:r>
            <a:r>
              <a:rPr lang="de-DE" altLang="de-DE" sz="3600" dirty="0" err="1">
                <a:latin typeface="Calibri" panose="020F0502020204030204" pitchFamily="34" charset="0"/>
              </a:rPr>
              <a:t>diagnosis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54525" y="1237803"/>
            <a:ext cx="3863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6099"/>
              </a:buClr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099"/>
              </a:buClr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099"/>
              </a:buClr>
              <a:buFont typeface="Calibri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099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GB" altLang="en-US" sz="2400" b="1" dirty="0">
                <a:solidFill>
                  <a:srgbClr val="2D2DB9">
                    <a:lumMod val="50000"/>
                  </a:srgbClr>
                </a:solidFill>
                <a:ea typeface="Calibri" pitchFamily="34" charset="0"/>
                <a:cs typeface="Calibri" pitchFamily="34" charset="0"/>
              </a:rPr>
              <a:t>Dissemination in space (DIS)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47026" y="1248915"/>
            <a:ext cx="4408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6099"/>
              </a:buClr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099"/>
              </a:buClr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099"/>
              </a:buClr>
              <a:buFont typeface="Calibri" pitchFamily="34" charset="0"/>
              <a:buChar char="»"/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099"/>
              </a:buClr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099"/>
              </a:buClr>
              <a:buSzPct val="90000"/>
              <a:buFont typeface="Wingdings" pitchFamily="2" charset="2"/>
              <a:buChar char="v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GB" altLang="en-US" sz="2400" b="1" dirty="0">
                <a:solidFill>
                  <a:srgbClr val="2D2DB9">
                    <a:lumMod val="50000"/>
                  </a:srgbClr>
                </a:solidFill>
                <a:ea typeface="Calibri" pitchFamily="34" charset="0"/>
                <a:cs typeface="Calibri" pitchFamily="34" charset="0"/>
              </a:rPr>
              <a:t>Dissemination in time (DIT)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242085"/>
              </p:ext>
            </p:extLst>
          </p:nvPr>
        </p:nvGraphicFramePr>
        <p:xfrm>
          <a:off x="746551" y="1790253"/>
          <a:ext cx="3683000" cy="3565525"/>
        </p:xfrm>
        <a:graphic>
          <a:graphicData uri="http://schemas.openxmlformats.org/drawingml/2006/table">
            <a:tbl>
              <a:tblPr firstRow="1" bandRow="1"/>
              <a:tblGrid>
                <a:gridCol w="368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8605">
                <a:tc>
                  <a:txBody>
                    <a:bodyPr/>
                    <a:lstStyle>
                      <a:lvl1pPr marL="2857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b="1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≥1 T2 lesion* in 2 out of 4 regions of the CNS</a:t>
                      </a:r>
                      <a:endParaRPr kumimoji="0" lang="en-US" alt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9230">
                <a:tc>
                  <a:txBody>
                    <a:bodyPr/>
                    <a:lstStyle>
                      <a:lvl1pPr marL="342900" indent="-3429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Calibri" pitchFamily="34" charset="0"/>
                        <a:buChar char="–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Periventricular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757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9230">
                <a:tc>
                  <a:txBody>
                    <a:bodyPr/>
                    <a:lstStyle>
                      <a:lvl1pPr marL="342900" indent="-3429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Calibri" pitchFamily="34" charset="0"/>
                        <a:buChar char="–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Juxtacortical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757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230">
                <a:tc>
                  <a:txBody>
                    <a:bodyPr/>
                    <a:lstStyle>
                      <a:lvl1pPr marL="342900" indent="-3429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Calibri" pitchFamily="34" charset="0"/>
                        <a:buChar char="–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kumimoji="0" lang="en-US" altLang="en-US" sz="2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Infratentorial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757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9230">
                <a:tc>
                  <a:txBody>
                    <a:bodyPr/>
                    <a:lstStyle>
                      <a:lvl1pPr marL="342900" indent="-3429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Font typeface="Calibri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457200" rtl="0" eaLnBrk="0" latinLnBrk="0" hangingPunct="0">
                        <a:spcBef>
                          <a:spcPct val="20000"/>
                        </a:spcBef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4572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099"/>
                        </a:buClr>
                        <a:buSzPct val="90000"/>
                        <a:buFont typeface="Wingdings" pitchFamily="2" charset="2"/>
                        <a:defRPr sz="16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Calibri" pitchFamily="34" charset="0"/>
                        <a:buChar char="–"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spinal cord</a:t>
                      </a:r>
                      <a:endParaRPr kumimoji="0" lang="en-US" alt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69" marR="91469" marT="45741" marB="45741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757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284269"/>
              </p:ext>
            </p:extLst>
          </p:nvPr>
        </p:nvGraphicFramePr>
        <p:xfrm>
          <a:off x="4903419" y="1790253"/>
          <a:ext cx="3695700" cy="3582963"/>
        </p:xfrm>
        <a:graphic>
          <a:graphicData uri="http://schemas.openxmlformats.org/drawingml/2006/table">
            <a:tbl>
              <a:tblPr firstRow="1" bandRow="1"/>
              <a:tblGrid>
                <a:gridCol w="369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08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Simultaneous presence of 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Gd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+ and non-enhancing lesions at any time</a:t>
                      </a:r>
                      <a:endParaRPr kumimoji="0" lang="en-US" sz="20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50" marR="91450" marT="45702" marB="45702" anchor="ctr">
                    <a:lnL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08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000" b="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New T2 and/or </a:t>
                      </a:r>
                      <a:r>
                        <a:rPr lang="en-US" sz="2000" b="0" baseline="0" dirty="0" err="1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Gd</a:t>
                      </a:r>
                      <a:r>
                        <a:rPr lang="en-US" sz="2000" b="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+ lesion on follow-up MRI</a:t>
                      </a:r>
                    </a:p>
                    <a:p>
                      <a:pPr marL="742950" lvl="1" indent="-285750">
                        <a:buFont typeface="Calibri" pitchFamily="34" charset="0"/>
                        <a:buChar char="–"/>
                      </a:pPr>
                      <a:r>
                        <a:rPr lang="en-US" sz="1800" b="0" baseline="0" dirty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Compared to reference (baseline) MRI</a:t>
                      </a:r>
                    </a:p>
                  </a:txBody>
                  <a:tcPr marL="91450" marR="91450" marT="45702" marB="45702" anchor="ctr">
                    <a:lnL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2447">
                <a:tc>
                  <a:txBody>
                    <a:bodyPr/>
                    <a:lstStyle/>
                    <a:p>
                      <a:pPr marL="342900" lvl="0" indent="-342900">
                        <a:buFont typeface="Arial" pitchFamily="34" charset="0"/>
                        <a:buChar char="•"/>
                      </a:pPr>
                      <a:r>
                        <a:rPr lang="en-US" sz="2000" b="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Demonstration of DIS and presence of CSF specific </a:t>
                      </a:r>
                      <a:r>
                        <a:rPr lang="en-US" sz="2000" b="0" baseline="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oligoclonal</a:t>
                      </a:r>
                      <a:r>
                        <a:rPr lang="en-US" sz="2000" b="0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itchFamily="34" charset="0"/>
                          <a:cs typeface="Calibri" pitchFamily="34" charset="0"/>
                        </a:rPr>
                        <a:t> bands</a:t>
                      </a:r>
                    </a:p>
                  </a:txBody>
                  <a:tcPr marL="91450" marR="91450" marT="45702" marB="45702" anchor="ctr">
                    <a:lnL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rgbClr val="0475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68045" y="5497760"/>
            <a:ext cx="3341411" cy="723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CC99">
                <a:gamma/>
                <a:shade val="60000"/>
                <a:invGamma/>
              </a:srgbClr>
            </a:prstShdw>
          </a:effectLst>
        </p:spPr>
        <p:txBody>
          <a:bodyPr wrap="square" anchor="b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CNS= central nervous system; </a:t>
            </a:r>
            <a:r>
              <a:rPr kumimoji="0" lang="en-GB" alt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Gd</a:t>
            </a:r>
            <a:r>
              <a:rPr kumimoji="0" lang="en-GB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=gadolinium, CSF=cerebrospinal fluid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itchFamily="34" charset="0"/>
              <a:cs typeface="Calibri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*</a:t>
            </a:r>
            <a:r>
              <a:rPr kumimoji="0" lang="en-US" alt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Gd</a:t>
            </a:r>
            <a:r>
              <a:rPr kumimoji="0" lang="en-US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 not needed for demonstration</a:t>
            </a:r>
            <a:r>
              <a:rPr kumimoji="0" lang="en-US" altLang="en-US" sz="1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itchFamily="34" charset="0"/>
                <a:cs typeface="Calibri" pitchFamily="34" charset="0"/>
              </a:rPr>
              <a:t> of </a:t>
            </a:r>
            <a:r>
              <a:rPr lang="en-US" altLang="en-US" sz="1000" kern="0" dirty="0">
                <a:solidFill>
                  <a:prstClr val="black"/>
                </a:solidFill>
                <a:latin typeface="+mn-lt"/>
                <a:ea typeface="Calibri" pitchFamily="34" charset="0"/>
                <a:cs typeface="Calibri" pitchFamily="34" charset="0"/>
              </a:rPr>
              <a:t>DIS    </a:t>
            </a:r>
            <a:r>
              <a:rPr lang="en-US" altLang="en-US" sz="1100" kern="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	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48" charset="-128"/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80400" y="647832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000" kern="0" dirty="0">
                <a:solidFill>
                  <a:prstClr val="black"/>
                </a:solidFill>
                <a:latin typeface="+mn-lt"/>
                <a:ea typeface="Calibri" pitchFamily="34" charset="0"/>
                <a:cs typeface="Calibri" pitchFamily="34" charset="0"/>
              </a:rPr>
              <a:t>Thompson AJ et al. Lancet </a:t>
            </a:r>
            <a:r>
              <a:rPr lang="en-US" altLang="en-US" sz="1000" kern="0" dirty="0" err="1">
                <a:solidFill>
                  <a:prstClr val="black"/>
                </a:solidFill>
                <a:latin typeface="+mn-lt"/>
                <a:ea typeface="Calibri" pitchFamily="34" charset="0"/>
                <a:cs typeface="Calibri" pitchFamily="34" charset="0"/>
              </a:rPr>
              <a:t>Neurol</a:t>
            </a:r>
            <a:r>
              <a:rPr lang="en-US" altLang="en-US" sz="1000" kern="0" dirty="0">
                <a:solidFill>
                  <a:prstClr val="black"/>
                </a:solidFill>
                <a:latin typeface="+mn-lt"/>
                <a:ea typeface="Calibri" pitchFamily="34" charset="0"/>
                <a:cs typeface="Calibri" pitchFamily="34" charset="0"/>
              </a:rPr>
              <a:t> 2018;17:162-173</a:t>
            </a:r>
            <a:r>
              <a:rPr lang="en-US" altLang="en-US" kern="0" dirty="0">
                <a:solidFill>
                  <a:prstClr val="black"/>
                </a:solidFill>
                <a:ea typeface="Calibri" pitchFamily="34" charset="0"/>
                <a:cs typeface="Calibri" pitchFamily="34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55876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Serial MRI </a:t>
            </a:r>
            <a:r>
              <a:rPr lang="de-DE" altLang="de-DE" sz="3600" dirty="0" err="1">
                <a:latin typeface="Calibri" panose="020F0502020204030204" pitchFamily="34" charset="0"/>
              </a:rPr>
              <a:t>to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establish</a:t>
            </a:r>
            <a:r>
              <a:rPr lang="de-DE" altLang="de-DE" sz="3600" dirty="0">
                <a:latin typeface="Calibri" panose="020F0502020204030204" pitchFamily="34" charset="0"/>
              </a:rPr>
              <a:t> MRI </a:t>
            </a:r>
            <a:r>
              <a:rPr lang="de-DE" altLang="de-DE" sz="3600" dirty="0" err="1">
                <a:latin typeface="Calibri" panose="020F0502020204030204" pitchFamily="34" charset="0"/>
              </a:rPr>
              <a:t>diagnosis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74650" y="1628800"/>
            <a:ext cx="876935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defTabSz="762000" eaLnBrk="0" hangingPunct="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762000" eaLnBrk="0" hangingPunct="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 eaLnBrk="0" hangingPunct="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 eaLnBrk="0" hangingPunct="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 eaLnBrk="0" hangingPunct="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3333CC">
                  <a:lumMod val="50000"/>
                </a:srgbClr>
              </a:buClr>
              <a:buFontTx/>
              <a:buChar char="•"/>
              <a:defRPr/>
            </a:pPr>
            <a:r>
              <a:rPr lang="en-US" altLang="de-DE" sz="24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Follow-up brain imaging 3–6 months after the baseline scan is recommended in patients with CIS </a:t>
            </a:r>
            <a:r>
              <a:rPr lang="en-US" altLang="de-DE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who have an abnormal baseline MRI scan but do not fulfil the 2017 McDonald diagnostic criteria</a:t>
            </a:r>
          </a:p>
          <a:p>
            <a:pPr>
              <a:spcBef>
                <a:spcPct val="20000"/>
              </a:spcBef>
              <a:buClr>
                <a:srgbClr val="3333CC">
                  <a:lumMod val="50000"/>
                </a:srgbClr>
              </a:buClr>
              <a:buFontTx/>
              <a:buChar char="•"/>
              <a:defRPr/>
            </a:pPr>
            <a:endParaRPr lang="en-US" altLang="de-DE" sz="24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3333CC">
                  <a:lumMod val="50000"/>
                </a:srgbClr>
              </a:buClr>
              <a:buFontTx/>
              <a:buChar char="•"/>
              <a:defRPr/>
            </a:pPr>
            <a:r>
              <a:rPr lang="en-US" altLang="de-DE" sz="24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If the second brain scan is inconclusive, a third can be acquired 6–12 months later</a:t>
            </a:r>
          </a:p>
          <a:p>
            <a:pPr>
              <a:spcBef>
                <a:spcPct val="20000"/>
              </a:spcBef>
              <a:buClr>
                <a:srgbClr val="3333CC">
                  <a:lumMod val="50000"/>
                </a:srgbClr>
              </a:buClr>
              <a:buFontTx/>
              <a:buChar char="•"/>
              <a:defRPr/>
            </a:pPr>
            <a:endParaRPr lang="en-US" altLang="de-DE" sz="2400" dirty="0">
              <a:solidFill>
                <a:srgbClr val="3333CC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3333CC">
                  <a:lumMod val="50000"/>
                </a:srgbClr>
              </a:buClr>
              <a:buFontTx/>
              <a:buChar char="•"/>
              <a:defRPr/>
            </a:pPr>
            <a:r>
              <a:rPr lang="en-US" altLang="de-DE" sz="2400" dirty="0">
                <a:solidFill>
                  <a:srgbClr val="3333C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patients with RIS, a follow-up brain scan 3–6 months after the initial MRI</a:t>
            </a:r>
            <a:r>
              <a:rPr lang="en-US" altLang="de-DE" sz="2400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de-DE" sz="24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 also recommended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204093" y="6419909"/>
            <a:ext cx="4176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Rovira A et al. </a:t>
            </a:r>
            <a:r>
              <a:rPr lang="fr-FR" altLang="nl-NL" sz="10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Nat </a:t>
            </a:r>
            <a:r>
              <a:rPr lang="fr-FR" altLang="nl-NL" sz="1000" i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Rev</a:t>
            </a:r>
            <a:r>
              <a:rPr lang="fr-FR" altLang="nl-NL" sz="10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altLang="nl-NL" sz="1000" i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Neurol</a:t>
            </a:r>
            <a:r>
              <a:rPr lang="fr-FR" altLang="nl-NL" sz="10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2015,11:471-482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Wattjes MP et al (</a:t>
            </a:r>
            <a:r>
              <a:rPr lang="fr-FR" altLang="nl-NL" sz="10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fr-FR" altLang="nl-NL" sz="1000" i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preperation</a:t>
            </a:r>
            <a:r>
              <a:rPr lang="fr-FR" altLang="nl-NL" sz="10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altLang="nl-NL" sz="1000" i="1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33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813F1C5B-7D27-43E2-B172-C916629D1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9144000" cy="4233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12810" eaLnBrk="0" hangingPunct="0">
              <a:spcBef>
                <a:spcPct val="0"/>
              </a:spcBef>
              <a:buFontTx/>
              <a:buNone/>
              <a:defRPr/>
            </a:pPr>
            <a:endParaRPr lang="nl-NL" altLang="nl-NL" sz="3556">
              <a:solidFill>
                <a:srgbClr val="FAFD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F0438A81-59E8-40F5-A419-65993A0A2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656" y="100189"/>
            <a:ext cx="9035344" cy="1016001"/>
          </a:xfrm>
        </p:spPr>
        <p:txBody>
          <a:bodyPr/>
          <a:lstStyle/>
          <a:p>
            <a:pPr algn="l" eaLnBrk="1" hangingPunct="1"/>
            <a:r>
              <a:rPr lang="nl-NL" altLang="nl-NL" sz="2133" b="1" dirty="0"/>
              <a:t>DIR image analysis consensus meeting</a:t>
            </a:r>
          </a:p>
        </p:txBody>
      </p:sp>
      <p:pic>
        <p:nvPicPr>
          <p:cNvPr id="128004" name="Picture 4" descr="gescoorde lesies">
            <a:extLst>
              <a:ext uri="{FF2B5EF4-FFF2-40B4-BE49-F238E27FC236}">
                <a16:creationId xmlns:a16="http://schemas.microsoft.com/office/drawing/2014/main" id="{7F2A161C-ABD8-40D7-81AE-8176531E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6" y="804333"/>
            <a:ext cx="4873978" cy="567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Text Box 5">
            <a:extLst>
              <a:ext uri="{FF2B5EF4-FFF2-40B4-BE49-F238E27FC236}">
                <a16:creationId xmlns:a16="http://schemas.microsoft.com/office/drawing/2014/main" id="{1088D5DB-371D-494A-B96B-87F19F3A1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1" y="1061156"/>
            <a:ext cx="18565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12810">
              <a:spcBef>
                <a:spcPct val="0"/>
              </a:spcBef>
              <a:buFontTx/>
              <a:buNone/>
              <a:defRPr/>
            </a:pPr>
            <a:r>
              <a:rPr lang="en-US" altLang="nl-NL" sz="1600" u="sng">
                <a:solidFill>
                  <a:srgbClr val="FFFFFF"/>
                </a:solidFill>
              </a:rPr>
              <a:t>Scoring guidelines</a:t>
            </a:r>
            <a:endParaRPr lang="nl-NL" altLang="nl-NL" sz="1600" u="sng">
              <a:solidFill>
                <a:srgbClr val="FFFFFF"/>
              </a:solidFill>
            </a:endParaRPr>
          </a:p>
        </p:txBody>
      </p:sp>
      <p:sp>
        <p:nvSpPr>
          <p:cNvPr id="175110" name="Text Box 6">
            <a:extLst>
              <a:ext uri="{FF2B5EF4-FFF2-40B4-BE49-F238E27FC236}">
                <a16:creationId xmlns:a16="http://schemas.microsoft.com/office/drawing/2014/main" id="{C305E791-4678-4B62-9685-8CE1F72CC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456" y="1718733"/>
            <a:ext cx="18357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12810">
              <a:spcBef>
                <a:spcPct val="0"/>
              </a:spcBef>
              <a:buFontTx/>
              <a:buNone/>
              <a:defRPr/>
            </a:pPr>
            <a:r>
              <a:rPr lang="en-US" altLang="nl-NL" sz="1600">
                <a:solidFill>
                  <a:srgbClr val="FFFFFF"/>
                </a:solidFill>
              </a:rPr>
              <a:t>‘obligatory criteria’</a:t>
            </a:r>
            <a:endParaRPr lang="nl-NL" altLang="nl-NL" sz="1600">
              <a:solidFill>
                <a:srgbClr val="FFFFFF"/>
              </a:solidFill>
            </a:endParaRPr>
          </a:p>
        </p:txBody>
      </p:sp>
      <p:sp>
        <p:nvSpPr>
          <p:cNvPr id="175111" name="Text Box 7">
            <a:extLst>
              <a:ext uri="{FF2B5EF4-FFF2-40B4-BE49-F238E27FC236}">
                <a16:creationId xmlns:a16="http://schemas.microsoft.com/office/drawing/2014/main" id="{43FE0979-37B0-45B4-81D4-894EBC419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173589"/>
            <a:ext cx="21980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12810">
              <a:spcBef>
                <a:spcPct val="0"/>
              </a:spcBef>
              <a:buFontTx/>
              <a:buNone/>
              <a:defRPr/>
            </a:pPr>
            <a:r>
              <a:rPr lang="en-US" altLang="nl-NL" sz="1600">
                <a:solidFill>
                  <a:srgbClr val="FFFFFF"/>
                </a:solidFill>
              </a:rPr>
              <a:t>‘supportive guidelines’</a:t>
            </a:r>
            <a:endParaRPr lang="nl-NL" altLang="nl-NL" sz="1600">
              <a:solidFill>
                <a:srgbClr val="FFFFFF"/>
              </a:solidFill>
            </a:endParaRPr>
          </a:p>
        </p:txBody>
      </p:sp>
      <p:sp>
        <p:nvSpPr>
          <p:cNvPr id="175112" name="Text Box 8">
            <a:extLst>
              <a:ext uri="{FF2B5EF4-FFF2-40B4-BE49-F238E27FC236}">
                <a16:creationId xmlns:a16="http://schemas.microsoft.com/office/drawing/2014/main" id="{B6851560-E2FB-4B24-9E0D-1CF124FDA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1" y="2046111"/>
            <a:ext cx="3033203" cy="54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12810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nl-NL" sz="1244" b="1">
                <a:solidFill>
                  <a:srgbClr val="FFFFFF"/>
                </a:solidFill>
              </a:rPr>
              <a:t>- size of lesion (at least 3 pixels)</a:t>
            </a:r>
          </a:p>
          <a:p>
            <a:pPr defTabSz="812810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nl-NL" sz="1244" b="1">
                <a:solidFill>
                  <a:srgbClr val="FFFFFF"/>
                </a:solidFill>
              </a:rPr>
              <a:t>- (hyper)intensity vs. surrounding GM</a:t>
            </a:r>
            <a:endParaRPr lang="nl-NL" altLang="nl-NL" sz="1244" b="1">
              <a:solidFill>
                <a:srgbClr val="FFFFFF"/>
              </a:solidFill>
            </a:endParaRPr>
          </a:p>
        </p:txBody>
      </p:sp>
      <p:sp>
        <p:nvSpPr>
          <p:cNvPr id="175113" name="Text Box 9">
            <a:extLst>
              <a:ext uri="{FF2B5EF4-FFF2-40B4-BE49-F238E27FC236}">
                <a16:creationId xmlns:a16="http://schemas.microsoft.com/office/drawing/2014/main" id="{96C006E1-317E-491D-BFD6-873BD648A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679" y="3620911"/>
            <a:ext cx="2295821" cy="78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12810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nl-NL" sz="1244" b="1">
                <a:solidFill>
                  <a:srgbClr val="FFFFFF"/>
                </a:solidFill>
              </a:rPr>
              <a:t>- avoid artefact-prone areas</a:t>
            </a:r>
          </a:p>
          <a:p>
            <a:pPr defTabSz="812810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nl-NL" sz="1244" b="1">
                <a:solidFill>
                  <a:srgbClr val="FFFFFF"/>
                </a:solidFill>
              </a:rPr>
              <a:t>- use of other MRI contrasts</a:t>
            </a:r>
          </a:p>
          <a:p>
            <a:pPr defTabSz="812810">
              <a:lnSpc>
                <a:spcPct val="125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nl-NL" sz="1244" b="1">
                <a:solidFill>
                  <a:srgbClr val="FFFFFF"/>
                </a:solidFill>
              </a:rPr>
              <a:t>- contrast settings</a:t>
            </a:r>
            <a:endParaRPr lang="nl-NL" altLang="nl-NL" sz="1244" b="1">
              <a:solidFill>
                <a:srgbClr val="FFFFFF"/>
              </a:solidFill>
            </a:endParaRPr>
          </a:p>
        </p:txBody>
      </p:sp>
      <p:sp>
        <p:nvSpPr>
          <p:cNvPr id="175114" name="Rectangle 10">
            <a:extLst>
              <a:ext uri="{FF2B5EF4-FFF2-40B4-BE49-F238E27FC236}">
                <a16:creationId xmlns:a16="http://schemas.microsoft.com/office/drawing/2014/main" id="{3D685A79-69D5-47A2-806B-26306C165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0964" y="4633341"/>
            <a:ext cx="3142207" cy="901785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12810">
              <a:lnSpc>
                <a:spcPct val="125000"/>
              </a:lnSpc>
              <a:spcBef>
                <a:spcPct val="30000"/>
              </a:spcBef>
              <a:buFontTx/>
              <a:buNone/>
              <a:defRPr/>
            </a:pPr>
            <a:r>
              <a:rPr lang="en-GB" altLang="nl-NL" sz="1244" b="1">
                <a:solidFill>
                  <a:srgbClr val="CCFFFF"/>
                </a:solidFill>
              </a:rPr>
              <a:t>100% agreement in 19.4% of lesions </a:t>
            </a:r>
          </a:p>
          <a:p>
            <a:pPr algn="ctr" defTabSz="812810">
              <a:lnSpc>
                <a:spcPct val="125000"/>
              </a:lnSpc>
              <a:spcBef>
                <a:spcPct val="30000"/>
              </a:spcBef>
              <a:buFontTx/>
              <a:buNone/>
              <a:defRPr/>
            </a:pPr>
            <a:r>
              <a:rPr lang="en-GB" altLang="nl-NL" sz="1244" b="1">
                <a:solidFill>
                  <a:srgbClr val="CCFFFF"/>
                </a:solidFill>
              </a:rPr>
              <a:t>80-100% agreement in 39.5% of lesions</a:t>
            </a:r>
          </a:p>
          <a:p>
            <a:pPr algn="ctr" defTabSz="812810">
              <a:lnSpc>
                <a:spcPct val="125000"/>
              </a:lnSpc>
              <a:spcBef>
                <a:spcPct val="30000"/>
              </a:spcBef>
              <a:buFontTx/>
              <a:buNone/>
              <a:defRPr/>
            </a:pPr>
            <a:r>
              <a:rPr lang="en-GB" altLang="nl-NL" sz="1244" b="1">
                <a:solidFill>
                  <a:srgbClr val="CCFFFF"/>
                </a:solidFill>
              </a:rPr>
              <a:t>50% agreement in 54% of lesions 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770D362-BDC4-4FAA-B4C8-BD76F0C4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56" y="6524706"/>
            <a:ext cx="45910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nl-NL" sz="1100" dirty="0" err="1">
                <a:solidFill>
                  <a:srgbClr val="FFFFFF"/>
                </a:solidFill>
                <a:latin typeface="Calibri" panose="020F0502020204030204" pitchFamily="34" charset="0"/>
              </a:rPr>
              <a:t>Geurts</a:t>
            </a:r>
            <a:r>
              <a:rPr lang="de-DE" altLang="nl-NL" sz="1100" dirty="0">
                <a:solidFill>
                  <a:srgbClr val="FFFFFF"/>
                </a:solidFill>
                <a:latin typeface="Calibri" panose="020F0502020204030204" pitchFamily="34" charset="0"/>
              </a:rPr>
              <a:t> JJG et al. </a:t>
            </a:r>
            <a:r>
              <a:rPr lang="de-DE" altLang="nl-NL" sz="1100" i="1" dirty="0" err="1">
                <a:solidFill>
                  <a:srgbClr val="FFFFFF"/>
                </a:solidFill>
                <a:latin typeface="Calibri" panose="020F0502020204030204" pitchFamily="34" charset="0"/>
              </a:rPr>
              <a:t>Neurology</a:t>
            </a:r>
            <a:r>
              <a:rPr lang="de-DE" altLang="nl-NL" sz="1100" i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1100" dirty="0">
                <a:solidFill>
                  <a:srgbClr val="FFFFFF"/>
                </a:solidFill>
                <a:latin typeface="Calibri" panose="020F0502020204030204" pitchFamily="34" charset="0"/>
              </a:rPr>
              <a:t>2011 ;76:418-24</a:t>
            </a:r>
            <a:endParaRPr lang="de-DE" altLang="nl-NL" sz="11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32462" y="3356992"/>
            <a:ext cx="7920038" cy="12961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0640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1281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21921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62562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36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Cortical</a:t>
            </a:r>
            <a:r>
              <a:rPr lang="de-DE" altLang="de-DE" sz="36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lesions</a:t>
            </a:r>
            <a:r>
              <a:rPr lang="de-DE" altLang="de-DE" sz="36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DE" altLang="de-DE" sz="3600" kern="0" dirty="0">
                <a:solidFill>
                  <a:srgbClr val="000000"/>
                </a:solidFill>
                <a:latin typeface="Calibri" panose="020F0502020204030204" pitchFamily="34" charset="0"/>
              </a:rPr>
              <a:t> MS </a:t>
            </a:r>
            <a:r>
              <a:rPr lang="de-DE" altLang="de-DE" sz="36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diagnosis</a:t>
            </a:r>
            <a:r>
              <a:rPr lang="de-DE" altLang="de-DE" sz="3600" kern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eaLnBrk="1" hangingPunct="1">
              <a:defRPr/>
            </a:pP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Recommended!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39552" y="4725144"/>
            <a:ext cx="7920038" cy="12961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0640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1281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21921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62562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36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Cortical</a:t>
            </a:r>
            <a:r>
              <a:rPr lang="de-DE" altLang="de-DE" sz="36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lesions</a:t>
            </a:r>
            <a:r>
              <a:rPr lang="de-DE" altLang="de-DE" sz="36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DE" altLang="de-DE" sz="3600" kern="0" dirty="0">
                <a:solidFill>
                  <a:srgbClr val="000000"/>
                </a:solidFill>
                <a:latin typeface="Calibri" panose="020F0502020204030204" pitchFamily="34" charset="0"/>
              </a:rPr>
              <a:t> MS </a:t>
            </a:r>
            <a:r>
              <a:rPr lang="de-DE" altLang="de-DE" sz="36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monitoring</a:t>
            </a:r>
            <a:r>
              <a:rPr lang="de-DE" altLang="de-DE" sz="3600" kern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eaLnBrk="1" hangingPunct="1">
              <a:defRPr/>
            </a:pP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Not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recommended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!</a:t>
            </a:r>
          </a:p>
        </p:txBody>
      </p:sp>
      <p:pic>
        <p:nvPicPr>
          <p:cNvPr id="15" name="Picture 8" descr="Animated-red-bouncing-exclamation-mark-moving-pictur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52" y="5140406"/>
            <a:ext cx="5540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5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FC914-FD29-4B6B-A54B-4967BD3FF69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00434" y="269751"/>
            <a:ext cx="7920038" cy="11430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MS: </a:t>
            </a:r>
            <a:r>
              <a:rPr kumimoji="0" lang="de-DE" alt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cortical</a:t>
            </a: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/</a:t>
            </a:r>
            <a:r>
              <a:rPr kumimoji="0" lang="de-DE" alt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leptomenigeal</a:t>
            </a: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de-DE" altLang="de-DE" sz="3600" dirty="0">
                <a:solidFill>
                  <a:prstClr val="black"/>
                </a:solidFill>
                <a:latin typeface="Calibri" panose="020F0502020204030204" pitchFamily="34" charset="0"/>
              </a:rPr>
              <a:t>le</a:t>
            </a:r>
            <a:r>
              <a:rPr kumimoji="0" lang="de-DE" alt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sions</a:t>
            </a:r>
            <a:endParaRPr kumimoji="0" lang="de-DE" alt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9458" name="Picture 2" descr="https://www.nejm.org/na101/home/literatum/publisher/mms/journals/content/nejm/2018/nejm_2018.378.issue-2/nejmra1401483/20180215/images/img_xlarge/nejmra1401483_f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845" r="26588" b="2288"/>
          <a:stretch/>
        </p:blipFill>
        <p:spPr bwMode="auto">
          <a:xfrm>
            <a:off x="323528" y="1412751"/>
            <a:ext cx="5163691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900434" y="6556845"/>
            <a:ext cx="56676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Reich DS  et al. </a:t>
            </a:r>
            <a:r>
              <a:rPr kumimoji="0" lang="de-DE" altLang="de-DE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 Engl J </a:t>
            </a:r>
            <a:r>
              <a:rPr kumimoji="0" lang="de-DE" altLang="de-DE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Med</a:t>
            </a:r>
            <a:r>
              <a:rPr kumimoji="0" lang="de-DE" altLang="de-DE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2018;378:169-180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36934B-DA46-428B-8E5C-0BF6A3C6015C}"/>
              </a:ext>
            </a:extLst>
          </p:cNvPr>
          <p:cNvGrpSpPr/>
          <p:nvPr/>
        </p:nvGrpSpPr>
        <p:grpSpPr>
          <a:xfrm>
            <a:off x="3995936" y="2287588"/>
            <a:ext cx="4968552" cy="3399024"/>
            <a:chOff x="3851920" y="2430396"/>
            <a:chExt cx="4968552" cy="3399024"/>
          </a:xfrm>
        </p:grpSpPr>
        <p:pic>
          <p:nvPicPr>
            <p:cNvPr id="8" name="Picture 3" descr="C:\Users\imetz\Documents\Imkes Dokumente\Neuropathologie\Kooperationen\Wattjes Meningeale Entzündung\AB129 FR10 Meningeale Infiltration\PLPx4ak.tif">
              <a:extLst>
                <a:ext uri="{FF2B5EF4-FFF2-40B4-BE49-F238E27FC236}">
                  <a16:creationId xmlns:a16="http://schemas.microsoft.com/office/drawing/2014/main" id="{EB0BF33F-37ED-4FB9-8F17-7146F2AD06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5819" t="16553" r="16647" b="31174"/>
            <a:stretch/>
          </p:blipFill>
          <p:spPr bwMode="auto">
            <a:xfrm>
              <a:off x="3851920" y="2430396"/>
              <a:ext cx="4968552" cy="3399024"/>
            </a:xfrm>
            <a:prstGeom prst="rect">
              <a:avLst/>
            </a:prstGeom>
            <a:noFill/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CAC1EAD0-95A0-450B-A7F9-0A24C3E82AFF}"/>
                </a:ext>
              </a:extLst>
            </p:cNvPr>
            <p:cNvSpPr txBox="1"/>
            <p:nvPr/>
          </p:nvSpPr>
          <p:spPr>
            <a:xfrm>
              <a:off x="3995936" y="2492896"/>
              <a:ext cx="21811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Courtesy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of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Imke Metz, Göttingen</a:t>
              </a:r>
              <a:endPara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51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FC914-FD29-4B6B-A54B-4967BD3FF69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00434" y="269751"/>
            <a:ext cx="7920038" cy="11430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MS: </a:t>
            </a:r>
            <a:r>
              <a:rPr kumimoji="0" lang="de-DE" alt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leptomeningeal</a:t>
            </a:r>
            <a:r>
              <a:rPr kumimoji="0" lang="de-DE" alt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de-DE" alt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enhancement</a:t>
            </a:r>
            <a:endParaRPr kumimoji="0" lang="de-DE" alt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cxnSp>
        <p:nvCxnSpPr>
          <p:cNvPr id="6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40507" y="6546279"/>
            <a:ext cx="56676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Absinta</a:t>
            </a: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 et al. </a:t>
            </a:r>
            <a:r>
              <a:rPr kumimoji="0" lang="de-DE" altLang="de-DE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Neurology</a:t>
            </a:r>
            <a:r>
              <a:rPr kumimoji="0" lang="de-DE" altLang="de-DE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2015;85:18-28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40" y="1700808"/>
            <a:ext cx="8153330" cy="338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85668"/>
            <a:ext cx="8649225" cy="361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bonhommes-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57" y="6086475"/>
            <a:ext cx="10096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80400" y="5085394"/>
            <a:ext cx="8784088" cy="114773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0640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1281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21921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62562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Leptomenigeal</a:t>
            </a:r>
            <a:r>
              <a:rPr lang="de-DE" altLang="de-DE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lesions</a:t>
            </a:r>
            <a:r>
              <a:rPr lang="de-DE" altLang="de-DE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as</a:t>
            </a:r>
            <a:r>
              <a:rPr lang="de-DE" altLang="de-DE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marker</a:t>
            </a:r>
            <a:r>
              <a:rPr lang="de-DE" altLang="de-DE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DE" altLang="de-DE" sz="3200" kern="0" dirty="0">
                <a:solidFill>
                  <a:srgbClr val="000000"/>
                </a:solidFill>
                <a:latin typeface="Calibri" panose="020F0502020204030204" pitchFamily="34" charset="0"/>
              </a:rPr>
              <a:t> MS </a:t>
            </a:r>
            <a:r>
              <a:rPr lang="de-DE" altLang="de-DE" sz="32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diagnosis</a:t>
            </a:r>
            <a:r>
              <a:rPr lang="de-DE" altLang="de-DE" sz="3400" kern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eaLnBrk="1" hangingPunct="1">
              <a:defRPr/>
            </a:pPr>
            <a:r>
              <a:rPr lang="de-DE" altLang="de-DE" sz="3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not </a:t>
            </a:r>
            <a:r>
              <a:rPr lang="de-DE" altLang="de-DE" sz="34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recommended</a:t>
            </a:r>
            <a:r>
              <a:rPr lang="de-DE" altLang="de-DE" sz="3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794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Multiple </a:t>
            </a:r>
            <a:r>
              <a:rPr lang="de-DE" altLang="de-DE" sz="3600" dirty="0" err="1">
                <a:latin typeface="Calibri" panose="020F0502020204030204" pitchFamily="34" charset="0"/>
              </a:rPr>
              <a:t>sclerosis</a:t>
            </a:r>
            <a:r>
              <a:rPr lang="de-DE" altLang="de-DE" sz="3600" dirty="0">
                <a:latin typeface="Calibri" panose="020F0502020204030204" pitchFamily="34" charset="0"/>
              </a:rPr>
              <a:t>: differential </a:t>
            </a:r>
            <a:r>
              <a:rPr lang="de-DE" altLang="de-DE" sz="3600" dirty="0" err="1">
                <a:latin typeface="Calibri" panose="020F0502020204030204" pitchFamily="34" charset="0"/>
              </a:rPr>
              <a:t>diagnosis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 Box 1032"/>
          <p:cNvSpPr txBox="1">
            <a:spLocks noChangeArrowheads="1"/>
          </p:cNvSpPr>
          <p:nvPr/>
        </p:nvSpPr>
        <p:spPr bwMode="auto">
          <a:xfrm>
            <a:off x="52144" y="1477888"/>
            <a:ext cx="3429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B12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Leukodystrophies</a:t>
            </a:r>
            <a:r>
              <a:rPr lang="de-DE" alt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6" name="Text Box 1033"/>
          <p:cNvSpPr txBox="1">
            <a:spLocks noChangeArrowheads="1"/>
          </p:cNvSpPr>
          <p:nvPr/>
        </p:nvSpPr>
        <p:spPr bwMode="auto">
          <a:xfrm>
            <a:off x="3020910" y="1477888"/>
            <a:ext cx="4029075" cy="1395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  <a:defRPr/>
            </a:pPr>
            <a:r>
              <a:rPr lang="de-DE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Autoimmune diseases:</a:t>
            </a:r>
          </a:p>
          <a:p>
            <a:pPr defTabSz="762000">
              <a:spcBef>
                <a:spcPct val="50000"/>
              </a:spcBef>
              <a:defRPr/>
            </a:pPr>
            <a:r>
              <a:rPr lang="de-DE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Sjögren`s syndrome, systemic lupus erythematosus, Behçet`s disease, sarcoidodisis, antiphospholipid-antibody syndrome </a:t>
            </a:r>
            <a:endParaRPr lang="de-DE" sz="15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034"/>
          <p:cNvSpPr txBox="1">
            <a:spLocks noChangeArrowheads="1"/>
          </p:cNvSpPr>
          <p:nvPr/>
        </p:nvSpPr>
        <p:spPr bwMode="auto">
          <a:xfrm>
            <a:off x="20394" y="4411588"/>
            <a:ext cx="3322637" cy="13954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  <a:defRPr/>
            </a:pPr>
            <a:r>
              <a:rPr lang="de-DE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Infectious diseases:</a:t>
            </a:r>
          </a:p>
          <a:p>
            <a:pPr defTabSz="762000">
              <a:spcBef>
                <a:spcPct val="50000"/>
              </a:spcBef>
              <a:defRPr/>
            </a:pPr>
            <a:r>
              <a:rPr lang="de-DE" sz="15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HIV-associated myelopathy and HLTV-1-associated myleopathy, Lyme disease, meningovascular syphilis, Eales' disease</a:t>
            </a:r>
            <a:endParaRPr lang="de-DE" sz="15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035"/>
          <p:cNvSpPr txBox="1">
            <a:spLocks noChangeArrowheads="1"/>
          </p:cNvSpPr>
          <p:nvPr/>
        </p:nvSpPr>
        <p:spPr bwMode="auto">
          <a:xfrm>
            <a:off x="2989160" y="3043163"/>
            <a:ext cx="3646488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Vascular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Spinal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dural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arteriovenous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fistula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covernosus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hemangiomata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CNS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vasculitis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CADASIL</a:t>
            </a:r>
          </a:p>
        </p:txBody>
      </p:sp>
      <p:sp>
        <p:nvSpPr>
          <p:cNvPr id="9" name="Text Box 1036"/>
          <p:cNvSpPr txBox="1">
            <a:spLocks noChangeArrowheads="1"/>
          </p:cNvSpPr>
          <p:nvPr/>
        </p:nvSpPr>
        <p:spPr bwMode="auto">
          <a:xfrm>
            <a:off x="20394" y="3068960"/>
            <a:ext cx="3203575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Neoplastic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Spinal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CNS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lymphoma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paraneoplastic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endParaRPr lang="de-DE" altLang="de-DE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037"/>
          <p:cNvSpPr txBox="1">
            <a:spLocks noChangeArrowheads="1"/>
          </p:cNvSpPr>
          <p:nvPr/>
        </p:nvSpPr>
        <p:spPr bwMode="auto">
          <a:xfrm>
            <a:off x="2989160" y="4411588"/>
            <a:ext cx="37719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Hereditary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ataxias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hereditary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paraplegias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Leber`s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mitochondrial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de-DE" altLang="de-DE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38"/>
          <p:cNvSpPr txBox="1">
            <a:spLocks noChangeArrowheads="1"/>
          </p:cNvSpPr>
          <p:nvPr/>
        </p:nvSpPr>
        <p:spPr bwMode="auto">
          <a:xfrm>
            <a:off x="6372200" y="1477888"/>
            <a:ext cx="2911840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Psychiatric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malingering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 Box 1039"/>
          <p:cNvSpPr txBox="1">
            <a:spLocks noChangeArrowheads="1"/>
          </p:cNvSpPr>
          <p:nvPr/>
        </p:nvSpPr>
        <p:spPr bwMode="auto">
          <a:xfrm>
            <a:off x="6372200" y="3043163"/>
            <a:ext cx="275431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MS: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Isolated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neuritis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Isolated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brain-stem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syndrome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myelitis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ADEM, Marburg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Balo`s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concentric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sclerosis</a:t>
            </a:r>
            <a:r>
              <a:rPr lang="de-DE" altLang="de-DE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47339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Disclosures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83569" y="1623738"/>
            <a:ext cx="809466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nl-NL" altLang="en-US" sz="2800" u="sng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Speaker honoraria: </a:t>
            </a:r>
          </a:p>
          <a:p>
            <a:pPr marL="0" indent="0" eaLnBrk="1" hangingPunct="1"/>
            <a:r>
              <a:rPr lang="nl-NL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Janssen, Bayer Healthcare, Novartis, Biogen, 	Biologix, Springer Healthcare, Sanofi-Genzyme, 	Celgene, Roche, Genilac, Merck-Serono  </a:t>
            </a:r>
          </a:p>
          <a:p>
            <a:pPr eaLnBrk="1" hangingPunct="1">
              <a:buFontTx/>
              <a:buChar char="•"/>
            </a:pPr>
            <a:r>
              <a:rPr lang="de-DE" altLang="en-US" sz="2800" u="sng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Consultancy</a:t>
            </a:r>
            <a:r>
              <a:rPr lang="de-DE" altLang="en-US" sz="2800" u="sng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altLang="en-US" sz="2800" u="sng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honoraria</a:t>
            </a:r>
            <a:r>
              <a:rPr lang="de-DE" altLang="en-US" sz="2800" u="sng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0" indent="0" eaLnBrk="1" hangingPunct="1"/>
            <a:r>
              <a:rPr lang="de-DE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Janssen, Roche, Novartis, Biogen, Merck-</a:t>
            </a:r>
            <a:r>
              <a:rPr lang="de-DE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Serono</a:t>
            </a:r>
            <a:endParaRPr lang="nl-NL" altLang="en-US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nl-NL" altLang="en-US" sz="2800" u="sng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Editorial board:</a:t>
            </a:r>
            <a:endParaRPr lang="nl-NL" altLang="en-US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/>
            <a:r>
              <a:rPr lang="nl-NL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European Radiology, Neuroradiology, Journal of 	Neuroimaging, Frontiers in Neurology</a:t>
            </a:r>
          </a:p>
        </p:txBody>
      </p:sp>
      <p:cxnSp>
        <p:nvCxnSpPr>
          <p:cNvPr id="7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8352086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de-DE" sz="3600" dirty="0">
                <a:solidFill>
                  <a:srgbClr val="00206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“Central vein sign” for lesion differentiation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42" y="1108229"/>
            <a:ext cx="3767716" cy="46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060"/>
          <p:cNvSpPr txBox="1">
            <a:spLocks noChangeArrowheads="1"/>
          </p:cNvSpPr>
          <p:nvPr/>
        </p:nvSpPr>
        <p:spPr bwMode="auto">
          <a:xfrm>
            <a:off x="0" y="6525344"/>
            <a:ext cx="52562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nl-NL" sz="1100" dirty="0" err="1">
                <a:solidFill>
                  <a:schemeClr val="tx1"/>
                </a:solidFill>
                <a:latin typeface="Calibri"/>
              </a:rPr>
              <a:t>Kilsdonk</a:t>
            </a:r>
            <a:r>
              <a:rPr lang="en-US" altLang="nl-NL" sz="1100" dirty="0">
                <a:solidFill>
                  <a:schemeClr val="tx1"/>
                </a:solidFill>
                <a:latin typeface="Calibri"/>
              </a:rPr>
              <a:t> ID, </a:t>
            </a:r>
            <a:r>
              <a:rPr lang="en-US" altLang="nl-NL" sz="1100" dirty="0" err="1">
                <a:solidFill>
                  <a:schemeClr val="tx1"/>
                </a:solidFill>
                <a:latin typeface="Calibri"/>
              </a:rPr>
              <a:t>Wattjes</a:t>
            </a:r>
            <a:r>
              <a:rPr lang="en-US" altLang="nl-NL" sz="1100" dirty="0">
                <a:solidFill>
                  <a:schemeClr val="tx1"/>
                </a:solidFill>
                <a:latin typeface="Calibri"/>
              </a:rPr>
              <a:t> MP, Lopez-Soriano A et al.  </a:t>
            </a:r>
            <a:r>
              <a:rPr lang="en-US" altLang="nl-NL" sz="1100" i="1" dirty="0" err="1">
                <a:solidFill>
                  <a:schemeClr val="tx1"/>
                </a:solidFill>
                <a:latin typeface="Calibri"/>
              </a:rPr>
              <a:t>Eur</a:t>
            </a:r>
            <a:r>
              <a:rPr lang="en-US" altLang="nl-NL" sz="1100" i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altLang="nl-NL" sz="1100" i="1" dirty="0" err="1">
                <a:solidFill>
                  <a:schemeClr val="tx1"/>
                </a:solidFill>
                <a:latin typeface="Calibri"/>
              </a:rPr>
              <a:t>Radiol</a:t>
            </a:r>
            <a:r>
              <a:rPr lang="en-US" altLang="nl-NL" sz="1100" i="1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altLang="nl-NL" sz="1100" dirty="0">
                <a:solidFill>
                  <a:schemeClr val="tx1"/>
                </a:solidFill>
                <a:latin typeface="Calibri"/>
              </a:rPr>
              <a:t>2014;24:841-9</a:t>
            </a:r>
            <a:endParaRPr lang="en-US" altLang="nl-NL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1026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9592" y="269751"/>
            <a:ext cx="8352083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„Central </a:t>
            </a:r>
            <a:r>
              <a:rPr lang="de-DE" altLang="de-DE" sz="3600" dirty="0" err="1">
                <a:latin typeface="Calibri" panose="020F0502020204030204" pitchFamily="34" charset="0"/>
              </a:rPr>
              <a:t>vein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sign</a:t>
            </a:r>
            <a:r>
              <a:rPr lang="de-DE" altLang="de-DE" sz="3600" dirty="0">
                <a:latin typeface="Calibri" panose="020F0502020204030204" pitchFamily="34" charset="0"/>
              </a:rPr>
              <a:t>“: </a:t>
            </a:r>
            <a:r>
              <a:rPr lang="de-DE" altLang="de-DE" sz="3600" dirty="0" err="1">
                <a:latin typeface="Calibri" panose="020F0502020204030204" pitchFamily="34" charset="0"/>
              </a:rPr>
              <a:t>lesion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differentiation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 Box 2060"/>
          <p:cNvSpPr txBox="1">
            <a:spLocks noChangeArrowheads="1"/>
          </p:cNvSpPr>
          <p:nvPr/>
        </p:nvSpPr>
        <p:spPr bwMode="auto">
          <a:xfrm>
            <a:off x="222250" y="6479758"/>
            <a:ext cx="37734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rgbClr val="FAFD00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rgbClr val="FAFD00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rgbClr val="FAFD00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rgbClr val="FAFD00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rgbClr val="FAFD00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ts val="200"/>
              </a:spcBef>
              <a:defRPr/>
            </a:pP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Maggi  P et al. </a:t>
            </a:r>
            <a:r>
              <a:rPr 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Ann </a:t>
            </a:r>
            <a:r>
              <a:rPr lang="en-US" sz="1100" i="1" dirty="0" err="1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Neurol</a:t>
            </a:r>
            <a:r>
              <a:rPr 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rPr>
              <a:t>2018;83:283-294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14056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9281" y="3501008"/>
            <a:ext cx="9029223" cy="7200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0640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1281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21921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62562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Central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vein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sign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not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recommended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clinical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routine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!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9280" y="4568017"/>
            <a:ext cx="9029223" cy="1525279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0640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1281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21921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62562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Central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vein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sign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can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be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used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for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certain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0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indications</a:t>
            </a:r>
            <a:r>
              <a:rPr lang="de-DE" altLang="de-DE" sz="30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!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kern="0" dirty="0">
                <a:solidFill>
                  <a:srgbClr val="000000"/>
                </a:solidFill>
                <a:latin typeface="Calibri" panose="020F0502020204030204" pitchFamily="34" charset="0"/>
              </a:rPr>
              <a:t>high </a:t>
            </a:r>
            <a:r>
              <a:rPr lang="de-DE" altLang="de-DE" sz="28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standardization</a:t>
            </a:r>
            <a:r>
              <a:rPr lang="de-DE" altLang="de-DE" sz="28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8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image</a:t>
            </a:r>
            <a:r>
              <a:rPr lang="de-DE" altLang="de-DE" sz="2800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8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acquisition</a:t>
            </a:r>
            <a:r>
              <a:rPr lang="de-DE" altLang="de-DE" sz="2800" kern="0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de-DE" altLang="de-DE" sz="28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reading</a:t>
            </a:r>
            <a:endParaRPr lang="de-DE" altLang="de-DE" sz="2800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800" kern="0" dirty="0">
                <a:solidFill>
                  <a:srgbClr val="000000"/>
                </a:solidFill>
                <a:latin typeface="Calibri" panose="020F0502020204030204" pitchFamily="34" charset="0"/>
              </a:rPr>
              <a:t>High </a:t>
            </a:r>
            <a:r>
              <a:rPr lang="de-DE" altLang="de-DE" sz="28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level</a:t>
            </a:r>
            <a:r>
              <a:rPr lang="de-DE" altLang="de-DE" sz="2800" kern="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de-DE" altLang="de-DE" sz="28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expertise</a:t>
            </a:r>
            <a:endParaRPr lang="de-DE" altLang="de-DE" sz="28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13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48059" y="1196752"/>
            <a:ext cx="7824787" cy="543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Introduction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Brain MRI for MS diagnosis 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Serial imaging to establish MS diagnosis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New MR marker for MS diagnosis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latin typeface="Calibri" pitchFamily="34" charset="0"/>
              </a:rPr>
              <a:t> Brain MRI for MS prognosis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Baseline MR findings to predict MS disease course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Brain MRI for MS pharmacovigilance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MRI outcome measure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Conclusions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Content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07055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15616" y="1022323"/>
            <a:ext cx="7824787" cy="29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nl-NL" b="1" u="sng" dirty="0">
                <a:latin typeface="Calibri" pitchFamily="34" charset="0"/>
              </a:rPr>
              <a:t>MRI markers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dirty="0">
                <a:latin typeface="Calibri" pitchFamily="34" charset="0"/>
              </a:rPr>
              <a:t> Number of brain lesions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dirty="0">
                <a:latin typeface="Calibri" pitchFamily="34" charset="0"/>
              </a:rPr>
              <a:t> Lesion distribution 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sz="2200" dirty="0">
                <a:latin typeface="Calibri" pitchFamily="34" charset="0"/>
              </a:rPr>
              <a:t>Posterior fossa (e.g. brain stem)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dirty="0">
                <a:latin typeface="Calibri" pitchFamily="34" charset="0"/>
              </a:rPr>
              <a:t> Contrast-enhancing lesions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latin typeface="Calibri" pitchFamily="34" charset="0"/>
              </a:rPr>
              <a:t>Number of new brain lesions during year 1-3 after CIS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Predcitive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value</a:t>
            </a:r>
            <a:r>
              <a:rPr lang="de-DE" altLang="de-DE" sz="3600" dirty="0">
                <a:latin typeface="Calibri" panose="020F0502020204030204" pitchFamily="34" charset="0"/>
              </a:rPr>
              <a:t> of </a:t>
            </a:r>
            <a:r>
              <a:rPr lang="de-DE" altLang="de-DE" sz="3600" dirty="0" err="1">
                <a:latin typeface="Calibri" panose="020F0502020204030204" pitchFamily="34" charset="0"/>
              </a:rPr>
              <a:t>brain</a:t>
            </a:r>
            <a:r>
              <a:rPr lang="de-DE" altLang="de-DE" sz="3600" dirty="0">
                <a:latin typeface="Calibri" panose="020F0502020204030204" pitchFamily="34" charset="0"/>
              </a:rPr>
              <a:t> MRI at </a:t>
            </a:r>
            <a:r>
              <a:rPr lang="de-DE" altLang="de-DE" sz="3600" dirty="0" err="1">
                <a:latin typeface="Calibri" panose="020F0502020204030204" pitchFamily="34" charset="0"/>
              </a:rPr>
              <a:t>disease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onset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81631" y="3991602"/>
            <a:ext cx="7824787" cy="245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b="1" u="sng" dirty="0">
                <a:latin typeface="Calibri" pitchFamily="34" charset="0"/>
              </a:rPr>
              <a:t>Clinical outcome</a:t>
            </a:r>
          </a:p>
          <a:p>
            <a:pPr marL="34290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Calibri" pitchFamily="34" charset="0"/>
              </a:rPr>
              <a:t>Conversion to definite MS </a:t>
            </a:r>
          </a:p>
          <a:p>
            <a:pPr marL="34290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dirty="0">
                <a:latin typeface="Calibri" pitchFamily="34" charset="0"/>
              </a:rPr>
              <a:t>Long-term disability</a:t>
            </a:r>
          </a:p>
          <a:p>
            <a:pPr marL="34290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dirty="0">
                <a:latin typeface="Calibri" pitchFamily="34" charset="0"/>
              </a:rPr>
              <a:t>Disability progression</a:t>
            </a:r>
          </a:p>
          <a:p>
            <a:pPr marL="34290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de-DE" dirty="0">
                <a:latin typeface="Calibri" pitchFamily="34" charset="0"/>
              </a:rPr>
              <a:t>Development of </a:t>
            </a:r>
            <a:r>
              <a:rPr lang="de-DE" dirty="0" err="1">
                <a:latin typeface="Calibri" pitchFamily="34" charset="0"/>
              </a:rPr>
              <a:t>secondary</a:t>
            </a:r>
            <a:r>
              <a:rPr lang="de-DE" dirty="0">
                <a:latin typeface="Calibri" pitchFamily="34" charset="0"/>
              </a:rPr>
              <a:t> progressive MS </a:t>
            </a:r>
            <a:r>
              <a:rPr lang="nl-NL" dirty="0">
                <a:latin typeface="Calibri" pitchFamily="34" charset="0"/>
              </a:rPr>
              <a:t> 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204092" y="6457890"/>
            <a:ext cx="6096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fr-FR" altLang="nl-NL" sz="10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Fisniku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LK et al. Brain 2008;131:808-17; </a:t>
            </a:r>
            <a:r>
              <a:rPr lang="fr-FR" altLang="nl-NL" sz="10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Swanton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JK et al. </a:t>
            </a:r>
            <a:r>
              <a:rPr lang="fr-FR" altLang="nl-NL" sz="10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Neurology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2009;72:542-50; </a:t>
            </a:r>
            <a:r>
              <a:rPr lang="fr-FR" altLang="nl-NL" sz="10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Swanton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JK et al. </a:t>
            </a:r>
            <a:r>
              <a:rPr lang="fr-FR" altLang="nl-NL" sz="1000" i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Mult</a:t>
            </a:r>
            <a:r>
              <a:rPr lang="fr-FR" altLang="nl-NL" sz="10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altLang="nl-NL" sz="1000" i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Scler</a:t>
            </a:r>
            <a:r>
              <a:rPr lang="fr-FR" altLang="nl-NL" sz="10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2010;16:156-65.Tintoré M et al. </a:t>
            </a:r>
            <a:r>
              <a:rPr lang="fr-FR" altLang="nl-NL" sz="10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Neurology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2010;75:1933-8; </a:t>
            </a:r>
            <a:r>
              <a:rPr lang="fr-FR" altLang="nl-NL" sz="10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Brownlee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WJ </a:t>
            </a:r>
            <a:r>
              <a:rPr lang="fr-FR" altLang="nl-NL" sz="10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etal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altLang="nl-NL" sz="10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Brain</a:t>
            </a:r>
            <a:r>
              <a:rPr lang="fr-FR" altLang="nl-NL" sz="1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2019; 142:2276-2287</a:t>
            </a:r>
            <a:endParaRPr lang="en-US" altLang="nl-NL" sz="1000" i="1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01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3" y="269751"/>
            <a:ext cx="8424079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de-DE" altLang="de-DE" sz="3000" dirty="0">
                <a:latin typeface="Calibri" panose="020F0502020204030204" pitchFamily="34" charset="0"/>
              </a:rPr>
              <a:t>2019 MAGNIMS </a:t>
            </a:r>
            <a:r>
              <a:rPr lang="de-DE" altLang="de-DE" sz="3000" dirty="0" err="1">
                <a:latin typeface="Calibri" panose="020F0502020204030204" pitchFamily="34" charset="0"/>
              </a:rPr>
              <a:t>guidelines</a:t>
            </a:r>
            <a:r>
              <a:rPr lang="de-DE" altLang="de-DE" sz="3000" dirty="0">
                <a:latin typeface="Calibri" panose="020F0502020204030204" pitchFamily="34" charset="0"/>
              </a:rPr>
              <a:t>: </a:t>
            </a:r>
            <a:r>
              <a:rPr lang="de-DE" altLang="de-DE" sz="3000" dirty="0" err="1">
                <a:latin typeface="Calibri" panose="020F0502020204030204" pitchFamily="34" charset="0"/>
              </a:rPr>
              <a:t>diagnosis</a:t>
            </a:r>
            <a:r>
              <a:rPr lang="de-DE" altLang="de-DE" sz="3000" dirty="0">
                <a:latin typeface="Calibri" panose="020F0502020204030204" pitchFamily="34" charset="0"/>
              </a:rPr>
              <a:t> &amp; </a:t>
            </a:r>
            <a:r>
              <a:rPr lang="de-DE" altLang="de-DE" sz="3000" dirty="0" err="1">
                <a:latin typeface="Calibri" panose="020F0502020204030204" pitchFamily="34" charset="0"/>
              </a:rPr>
              <a:t>prognosis</a:t>
            </a:r>
            <a:endParaRPr lang="de-DE" altLang="de-DE" sz="30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0947" y="1268760"/>
            <a:ext cx="864816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Standardized MRI </a:t>
            </a:r>
            <a:r>
              <a:rPr lang="en-US" altLang="de-DE" sz="2200" b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acquistion</a:t>
            </a: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for MS diagnosis and prognosis is crucial </a:t>
            </a:r>
            <a:endParaRPr lang="en-US" altLang="de-DE" sz="22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  <a:buFontTx/>
              <a:buChar char="•"/>
            </a:pPr>
            <a:endParaRPr lang="en-US" altLang="de-DE" sz="2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</a:pPr>
            <a:endParaRPr lang="en-US" altLang="de-DE" sz="2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</a:pPr>
            <a:endParaRPr lang="en-US" altLang="de-DE" sz="2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  <a:buFontTx/>
              <a:buChar char="•"/>
            </a:pPr>
            <a:endParaRPr lang="en-US" altLang="de-DE" sz="22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</a:pPr>
            <a:endParaRPr lang="en-US" altLang="de-DE" sz="22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</a:pP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Standardized serial imaging can facilitate MS diagnosis and prognosis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</a:pP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Brain volume and other advanced MRI methods are not recommended  in the clinical routine </a:t>
            </a:r>
            <a:r>
              <a:rPr lang="en-US" altLang="de-DE" sz="2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 individual patients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</a:pP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Cortical lesions can be used for diagnostic purposes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 degree of standardization and expertise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</a:pP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use of central vein sign not recommended in general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Helpful in certain clinical indications</a:t>
            </a:r>
          </a:p>
          <a:p>
            <a:pPr lvl="1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de-DE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Requires high degree of standardization </a:t>
            </a:r>
          </a:p>
        </p:txBody>
      </p:sp>
      <p:sp>
        <p:nvSpPr>
          <p:cNvPr id="7" name="Pfeil: nach rechts 11">
            <a:extLst>
              <a:ext uri="{FF2B5EF4-FFF2-40B4-BE49-F238E27FC236}">
                <a16:creationId xmlns:a16="http://schemas.microsoft.com/office/drawing/2014/main" id="{75576496-6F1F-416F-AA30-6143FD668112}"/>
              </a:ext>
            </a:extLst>
          </p:cNvPr>
          <p:cNvSpPr/>
          <p:nvPr/>
        </p:nvSpPr>
        <p:spPr>
          <a:xfrm>
            <a:off x="878628" y="1953873"/>
            <a:ext cx="864096" cy="331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feld 1"/>
          <p:cNvSpPr txBox="1"/>
          <p:nvPr/>
        </p:nvSpPr>
        <p:spPr>
          <a:xfrm>
            <a:off x="2065113" y="1868270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latin typeface="+mn-lt"/>
              </a:rPr>
              <a:t>Gadolinium </a:t>
            </a:r>
            <a:r>
              <a:rPr lang="de-DE" sz="2200" b="1" dirty="0" err="1">
                <a:latin typeface="+mn-lt"/>
              </a:rPr>
              <a:t>is</a:t>
            </a:r>
            <a:r>
              <a:rPr lang="de-DE" sz="2200" b="1" dirty="0">
                <a:latin typeface="+mn-lt"/>
              </a:rPr>
              <a:t> </a:t>
            </a:r>
            <a:r>
              <a:rPr lang="de-DE" sz="2200" b="1" dirty="0" err="1">
                <a:latin typeface="+mn-lt"/>
              </a:rPr>
              <a:t>useful</a:t>
            </a:r>
            <a:r>
              <a:rPr lang="de-DE" sz="2200" b="1" dirty="0">
                <a:latin typeface="+mn-lt"/>
              </a:rPr>
              <a:t>! </a:t>
            </a:r>
          </a:p>
        </p:txBody>
      </p:sp>
      <p:pic>
        <p:nvPicPr>
          <p:cNvPr id="1026" name="Picture 2" descr="https://www.professionalabstracts.com/ectrims2019/planner/includes/pictures/persvitae/2441-PIC-1557332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79" y="2700078"/>
            <a:ext cx="718754" cy="95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rofessionalabstracts.com/ectrims2019/planner/includes/pictures/persvitae/2437-PIC-15573123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79" y="1665639"/>
            <a:ext cx="718754" cy="95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feil: nach rechts 11">
            <a:extLst>
              <a:ext uri="{FF2B5EF4-FFF2-40B4-BE49-F238E27FC236}">
                <a16:creationId xmlns:a16="http://schemas.microsoft.com/office/drawing/2014/main" id="{75576496-6F1F-416F-AA30-6143FD668112}"/>
              </a:ext>
            </a:extLst>
          </p:cNvPr>
          <p:cNvSpPr/>
          <p:nvPr/>
        </p:nvSpPr>
        <p:spPr>
          <a:xfrm>
            <a:off x="887869" y="3025653"/>
            <a:ext cx="864096" cy="331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feld 10"/>
          <p:cNvSpPr txBox="1"/>
          <p:nvPr/>
        </p:nvSpPr>
        <p:spPr>
          <a:xfrm>
            <a:off x="2074354" y="2939488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 err="1">
                <a:latin typeface="+mn-lt"/>
              </a:rPr>
              <a:t>Role</a:t>
            </a:r>
            <a:r>
              <a:rPr lang="de-DE" sz="2200" b="1" dirty="0">
                <a:latin typeface="+mn-lt"/>
              </a:rPr>
              <a:t> of spinal </a:t>
            </a:r>
            <a:r>
              <a:rPr lang="de-DE" sz="2200" b="1" dirty="0" err="1">
                <a:latin typeface="+mn-lt"/>
              </a:rPr>
              <a:t>cord</a:t>
            </a:r>
            <a:r>
              <a:rPr lang="de-DE" sz="2200" b="1" dirty="0">
                <a:latin typeface="+mn-lt"/>
              </a:rPr>
              <a:t> </a:t>
            </a:r>
            <a:r>
              <a:rPr lang="de-DE" sz="2200" b="1" dirty="0" err="1">
                <a:latin typeface="+mn-lt"/>
              </a:rPr>
              <a:t>is</a:t>
            </a:r>
            <a:r>
              <a:rPr lang="de-DE" sz="2200" b="1" dirty="0">
                <a:latin typeface="+mn-lt"/>
              </a:rPr>
              <a:t> </a:t>
            </a:r>
            <a:r>
              <a:rPr lang="de-DE" sz="2200" b="1" dirty="0" err="1">
                <a:latin typeface="+mn-lt"/>
              </a:rPr>
              <a:t>crucial</a:t>
            </a:r>
            <a:r>
              <a:rPr lang="de-DE" sz="2200" b="1" dirty="0">
                <a:latin typeface="+mn-l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343545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48059" y="1196752"/>
            <a:ext cx="7824787" cy="543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Introduction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Brain MRI for MS diagnosis 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Serial imaging to establish MS diagnosis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New MR marker for MS (differential)diagnosis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Brain MRI for MS prognosis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Baseline MR findings to predict MS disease course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prstClr val="black"/>
                </a:solidFill>
                <a:latin typeface="Calibri" pitchFamily="34" charset="0"/>
              </a:rPr>
              <a:t> Brain MRI for MS pharmacovigilance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prstClr val="black"/>
                </a:solidFill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prstClr val="black"/>
                </a:solidFill>
                <a:latin typeface="Calibri" pitchFamily="34" charset="0"/>
              </a:rPr>
              <a:t>MRI outcome measures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Conclusions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Content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44046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i_v_VS_1_2_0_1_-1_0_0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AYOUT_BG_IMAGE_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i_v_VT_1_2_0_1_-1_0_0_0_[3]"/>
          <p:cNvSpPr>
            <a:spLocks noGrp="1"/>
          </p:cNvSpPr>
          <p:nvPr>
            <p:ph type="title"/>
          </p:nvPr>
        </p:nvSpPr>
        <p:spPr>
          <a:xfrm>
            <a:off x="256032" y="274638"/>
            <a:ext cx="8631936" cy="1143000"/>
          </a:xfrm>
        </p:spPr>
        <p:txBody>
          <a:bodyPr>
            <a:noAutofit/>
          </a:bodyPr>
          <a:lstStyle/>
          <a:p>
            <a:pPr defTabSz="457200">
              <a:spcBef>
                <a:spcPts val="1000"/>
              </a:spcBef>
              <a:defRPr/>
            </a:pPr>
            <a:r>
              <a:rPr lang="nl-NL" sz="2400" b="1" dirty="0">
                <a:latin typeface="Calibri" pitchFamily="34" charset="0"/>
              </a:rPr>
              <a:t>The MAGNIMS guidelines in the pharmacovigilance setting</a:t>
            </a:r>
            <a:br>
              <a:rPr lang="nl-NL" sz="2400" b="1" dirty="0">
                <a:latin typeface="Calibri" pitchFamily="34" charset="0"/>
              </a:rPr>
            </a:br>
            <a:r>
              <a:rPr lang="nl-NL" sz="2400" b="1" dirty="0">
                <a:latin typeface="Calibri" pitchFamily="34" charset="0"/>
              </a:rPr>
              <a:t>does </a:t>
            </a:r>
            <a:r>
              <a:rPr lang="nl-NL" sz="2400" b="1" u="sng" dirty="0">
                <a:latin typeface="Calibri" pitchFamily="34" charset="0"/>
              </a:rPr>
              <a:t>not</a:t>
            </a:r>
            <a:r>
              <a:rPr lang="nl-NL" sz="2400" b="1" dirty="0">
                <a:latin typeface="Calibri" pitchFamily="34" charset="0"/>
              </a:rPr>
              <a:t> include....</a:t>
            </a:r>
            <a:endParaRPr lang="nl-NL" sz="2400" b="1" dirty="0">
              <a:latin typeface="Calibri" pitchFamily="34" charset="0"/>
            </a:endParaRPr>
          </a:p>
        </p:txBody>
      </p:sp>
      <p:sp>
        <p:nvSpPr>
          <p:cNvPr id="4" name="VoteChoices"/>
          <p:cNvSpPr>
            <a:spLocks noGrp="1"/>
          </p:cNvSpPr>
          <p:nvPr>
            <p:ph type="body" idx="13"/>
          </p:nvPr>
        </p:nvSpPr>
        <p:spPr>
          <a:xfrm>
            <a:off x="457200" y="1828345"/>
            <a:ext cx="8229600" cy="3912057"/>
          </a:xfrm>
        </p:spPr>
        <p:txBody>
          <a:bodyPr>
            <a:normAutofit/>
          </a:bodyPr>
          <a:lstStyle/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nl-NL" sz="2800" dirty="0" smtClean="0">
                <a:latin typeface="Calibri" pitchFamily="34" charset="0"/>
              </a:rPr>
              <a:t>An abbreviated standardized brain MRI protocol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nl-NL" sz="2800" dirty="0" smtClean="0">
                <a:latin typeface="Calibri" pitchFamily="34" charset="0"/>
              </a:rPr>
              <a:t>Automated image segmentation and analysis tools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nl-NL" sz="2800" dirty="0" smtClean="0">
                <a:latin typeface="Calibri" pitchFamily="34" charset="0"/>
              </a:rPr>
              <a:t>Gd+ and active T2 lesions as MRI outcome measures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nl-NL" sz="2800" dirty="0" smtClean="0">
                <a:latin typeface="Calibri" pitchFamily="34" charset="0"/>
              </a:rPr>
              <a:t>Standardization of image acquisition parameters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r>
              <a:rPr lang="nl-NL" sz="2800" dirty="0" smtClean="0">
                <a:latin typeface="Calibri" pitchFamily="34" charset="0"/>
              </a:rPr>
              <a:t>The need to use 3D acquisition techniques (e.g., FLAIR)  </a:t>
            </a:r>
          </a:p>
          <a:p>
            <a:pPr marL="514350" indent="-514350" defTabSz="457200">
              <a:spcBef>
                <a:spcPts val="20"/>
              </a:spcBef>
              <a:buAutoNum type="alphaUcPeriod"/>
              <a:defRPr/>
            </a:pPr>
            <a:endParaRPr lang="nl-NL" sz="2800" dirty="0">
              <a:latin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Folie </a:t>
            </a:r>
            <a:fld id="{464D38A3-11E8-43D6-B10C-C34FAD23D46C}" type="slidenum">
              <a:rPr lang="de-DE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>
                <a:defRPr/>
              </a:pPr>
              <a:t>26</a:t>
            </a:fld>
            <a:endParaRPr lang="de-DE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grpSp>
        <p:nvGrpSpPr>
          <p:cNvPr id="7" name="VotesCounterGroup"/>
          <p:cNvGrpSpPr/>
          <p:nvPr/>
        </p:nvGrpSpPr>
        <p:grpSpPr>
          <a:xfrm>
            <a:off x="7516368" y="5987034"/>
            <a:ext cx="649224" cy="336042"/>
            <a:chOff x="7516368" y="5897880"/>
            <a:chExt cx="658368" cy="374517"/>
          </a:xfrm>
        </p:grpSpPr>
        <p:pic>
          <p:nvPicPr>
            <p:cNvPr id="5" name="counter_ico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848" y="5897880"/>
              <a:ext cx="246888" cy="322326"/>
            </a:xfrm>
            <a:prstGeom prst="rect">
              <a:avLst/>
            </a:prstGeom>
          </p:spPr>
        </p:pic>
        <p:sp>
          <p:nvSpPr>
            <p:cNvPr id="6" name="counter_text"/>
            <p:cNvSpPr txBox="1"/>
            <p:nvPr/>
          </p:nvSpPr>
          <p:spPr>
            <a:xfrm>
              <a:off x="7516368" y="5918454"/>
              <a:ext cx="402336" cy="353943"/>
            </a:xfrm>
            <a:prstGeom prst="rect">
              <a:avLst/>
            </a:prstGeom>
            <a:solidFill>
              <a:srgbClr val="F1F1F1">
                <a:alpha val="0"/>
              </a:srgbClr>
            </a:solidFill>
          </p:spPr>
          <p:txBody>
            <a:bodyPr vert="horz" lIns="0" tIns="38100" rIns="36000" bIns="38100" rtlCol="0" anchor="ctr" anchorCtr="0">
              <a:noAutofit/>
            </a:bodyPr>
            <a:lstStyle/>
            <a:p>
              <a:pPr algn="r">
                <a:buClr>
                  <a:srgbClr val="000000"/>
                </a:buClr>
              </a:pPr>
              <a:r>
                <a:rPr lang="en-NL" sz="1600" smtClean="0">
                  <a:solidFill>
                    <a:srgbClr val="FFFFFF"/>
                  </a:solidFill>
                  <a:latin typeface="Roboto Slab"/>
                </a:rPr>
                <a:t>0</a:t>
              </a:r>
              <a:endParaRPr lang="en-US" sz="1600">
                <a:solidFill>
                  <a:srgbClr val="FFFFFF"/>
                </a:solidFill>
                <a:latin typeface="Roboto Slab"/>
              </a:endParaRPr>
            </a:p>
          </p:txBody>
        </p:sp>
      </p:grpSp>
      <p:grpSp>
        <p:nvGrpSpPr>
          <p:cNvPr id="10" name="ParticipantsCounterGroup"/>
          <p:cNvGrpSpPr/>
          <p:nvPr/>
        </p:nvGrpSpPr>
        <p:grpSpPr>
          <a:xfrm>
            <a:off x="8211312" y="5987034"/>
            <a:ext cx="676656" cy="353943"/>
            <a:chOff x="8211312" y="5987034"/>
            <a:chExt cx="676656" cy="353943"/>
          </a:xfrm>
        </p:grpSpPr>
        <p:pic>
          <p:nvPicPr>
            <p:cNvPr id="8" name="counter_ico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1080" y="5987034"/>
              <a:ext cx="246888" cy="322326"/>
            </a:xfrm>
            <a:prstGeom prst="rect">
              <a:avLst/>
            </a:prstGeom>
          </p:spPr>
        </p:pic>
        <p:sp>
          <p:nvSpPr>
            <p:cNvPr id="9" name="counter_text"/>
            <p:cNvSpPr txBox="1"/>
            <p:nvPr/>
          </p:nvSpPr>
          <p:spPr>
            <a:xfrm>
              <a:off x="8211312" y="5987034"/>
              <a:ext cx="402336" cy="353943"/>
            </a:xfrm>
            <a:prstGeom prst="rect">
              <a:avLst/>
            </a:prstGeom>
            <a:solidFill>
              <a:srgbClr val="F1F1F1">
                <a:alpha val="0"/>
              </a:srgbClr>
            </a:solidFill>
          </p:spPr>
          <p:txBody>
            <a:bodyPr vert="horz" lIns="0" tIns="38100" rIns="36000" bIns="38100" rtlCol="0" anchor="ctr" anchorCtr="0">
              <a:noAutofit/>
            </a:bodyPr>
            <a:lstStyle/>
            <a:p>
              <a:pPr algn="r">
                <a:buClr>
                  <a:srgbClr val="000000"/>
                </a:buClr>
              </a:pPr>
              <a:r>
                <a:rPr lang="en-NL" sz="1600" smtClean="0">
                  <a:solidFill>
                    <a:srgbClr val="FFFFFF"/>
                  </a:solidFill>
                  <a:latin typeface="Roboto Slab"/>
                </a:rPr>
                <a:t>0</a:t>
              </a:r>
              <a:endParaRPr lang="en-US" sz="1600">
                <a:solidFill>
                  <a:srgbClr val="FFFFFF"/>
                </a:solidFill>
                <a:latin typeface="Roboto Slab"/>
              </a:endParaRPr>
            </a:p>
          </p:txBody>
        </p:sp>
      </p:grpSp>
      <p:grpSp>
        <p:nvGrpSpPr>
          <p:cNvPr id="13" name="vss_group_1"/>
          <p:cNvGrpSpPr/>
          <p:nvPr/>
        </p:nvGrpSpPr>
        <p:grpSpPr>
          <a:xfrm>
            <a:off x="8028432" y="6309360"/>
            <a:ext cx="1051560" cy="370332"/>
            <a:chOff x="7645400" y="5384800"/>
            <a:chExt cx="1397000" cy="355600"/>
          </a:xfrm>
        </p:grpSpPr>
        <p:sp>
          <p:nvSpPr>
            <p:cNvPr id="11" name="vss_text_0"/>
            <p:cNvSpPr/>
            <p:nvPr/>
          </p:nvSpPr>
          <p:spPr>
            <a:xfrm>
              <a:off x="7645400" y="5384800"/>
              <a:ext cx="1397000" cy="35560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6616" rtlCol="0" anchor="ctr"/>
            <a:lstStyle/>
            <a:p>
              <a:pPr>
                <a:buClr>
                  <a:srgbClr val="000000"/>
                </a:buClr>
              </a:pPr>
              <a:r>
                <a:rPr lang="en-US" smtClean="0">
                  <a:solidFill>
                    <a:srgbClr val="FFFFFF"/>
                  </a:solidFill>
                  <a:latin typeface="Calibri Light" panose="020F0302020204030204" pitchFamily="34" charset="0"/>
                </a:rPr>
                <a:t>Closed</a:t>
              </a:r>
              <a:endParaRPr lang="en-US">
                <a:solidFill>
                  <a:srgbClr val="FFFFFF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2" name="vss_light"/>
            <p:cNvSpPr/>
            <p:nvPr/>
          </p:nvSpPr>
          <p:spPr>
            <a:xfrm>
              <a:off x="7710188" y="5460408"/>
              <a:ext cx="269952" cy="195117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" name="VotesStatusExplanation0"/>
          <p:cNvSpPr txBox="1"/>
          <p:nvPr/>
        </p:nvSpPr>
        <p:spPr>
          <a:xfrm>
            <a:off x="6665976" y="253746"/>
            <a:ext cx="2295144" cy="2743200"/>
          </a:xfrm>
          <a:prstGeom prst="rect">
            <a:avLst/>
          </a:prstGeom>
          <a:solidFill>
            <a:srgbClr val="FFFFFF">
              <a:alpha val="85000"/>
            </a:srgbClr>
          </a:solidFill>
          <a:ln w="101600" cap="flat" cmpd="thinThick" algn="ctr">
            <a:solidFill>
              <a:srgbClr val="FFFFFF">
                <a:alpha val="6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203200" rIns="203200" rtlCol="0" anchor="ctr" anchorCtr="1">
            <a:normAutofit fontScale="925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smtClean="0">
                <a:solidFill>
                  <a:srgbClr val="3F4D65"/>
                </a:solidFill>
                <a:latin typeface="Roboto Light"/>
              </a:rPr>
              <a:t>The question will open when you start your session and slideshow.</a:t>
            </a:r>
            <a:endParaRPr lang="en-US" sz="2400" i="1">
              <a:solidFill>
                <a:srgbClr val="3F4D65"/>
              </a:solidFill>
              <a:latin typeface="Roboto Light"/>
            </a:endParaRPr>
          </a:p>
        </p:txBody>
      </p:sp>
      <p:graphicFrame>
        <p:nvGraphicFramePr>
          <p:cNvPr id="17" name="ExplanationsTable_1_1_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092818"/>
              </p:ext>
            </p:extLst>
          </p:nvPr>
        </p:nvGraphicFramePr>
        <p:xfrm>
          <a:off x="731520" y="5959601"/>
          <a:ext cx="7040879" cy="7874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84250">
                  <a:extLst>
                    <a:ext uri="{9D8B030D-6E8A-4147-A177-3AD203B41FA5}">
                      <a16:colId xmlns:a16="http://schemas.microsoft.com/office/drawing/2014/main" val="1251754060"/>
                    </a:ext>
                  </a:extLst>
                </a:gridCol>
                <a:gridCol w="6056629">
                  <a:extLst>
                    <a:ext uri="{9D8B030D-6E8A-4147-A177-3AD203B41FA5}">
                      <a16:colId xmlns:a16="http://schemas.microsoft.com/office/drawing/2014/main" val="2616722199"/>
                    </a:ext>
                  </a:extLst>
                </a:gridCol>
              </a:tblGrid>
              <a:tr h="5061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</a:pPr>
                      <a:r>
                        <a:rPr lang="en-US" sz="1400" b="0" i="0" u="none" baseline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Internet</a:t>
                      </a:r>
                      <a:endParaRPr lang="en-US" sz="1400" b="0" i="0" u="none" baseline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</a:pPr>
                      <a:r>
                        <a:rPr lang="en-US" sz="1400" b="0" i="0" u="none" baseline="0" dirty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"Description of message sending methods"</a:t>
                      </a:r>
                      <a:endParaRPr lang="en-US" sz="1400" b="0" i="0" u="none" baseline="0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2003002"/>
                  </a:ext>
                </a:extLst>
              </a:tr>
              <a:tr h="28121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</a:pPr>
                      <a:r>
                        <a:rPr lang="en-US" sz="1400" b="0" i="0" u="none" baseline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TXT</a:t>
                      </a:r>
                      <a:endParaRPr lang="en-US" sz="1400" b="0" i="0" u="none" baseline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</a:pPr>
                      <a:r>
                        <a:rPr lang="en-US" sz="1400" b="0" i="0" u="none" baseline="0" dirty="0" smtClean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</a:rPr>
                        <a:t>"It will be inserted after you've started a session"</a:t>
                      </a:r>
                      <a:endParaRPr lang="en-US" sz="1400" b="0" i="0" u="none" baseline="0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439712"/>
                  </a:ext>
                </a:extLst>
              </a:tr>
            </a:tbl>
          </a:graphicData>
        </a:graphic>
      </p:graphicFrame>
      <p:pic>
        <p:nvPicPr>
          <p:cNvPr id="19" name="Logo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110478"/>
            <a:ext cx="365760" cy="521208"/>
          </a:xfrm>
          <a:prstGeom prst="rect">
            <a:avLst/>
          </a:prstGeom>
        </p:spPr>
      </p:pic>
      <p:sp>
        <p:nvSpPr>
          <p:cNvPr id="15" name="VoteExplanationOverlay"/>
          <p:cNvSpPr txBox="1"/>
          <p:nvPr/>
        </p:nvSpPr>
        <p:spPr>
          <a:xfrm>
            <a:off x="723900" y="5956300"/>
            <a:ext cx="7035800" cy="1270000"/>
          </a:xfrm>
          <a:prstGeom prst="rect">
            <a:avLst/>
          </a:prstGeom>
          <a:solidFill>
            <a:srgbClr val="FFFFFF">
              <a:alpha val="85000"/>
            </a:srgbClr>
          </a:solidFill>
          <a:ln w="101600" cap="flat" cmpd="thinThick" algn="ctr">
            <a:solidFill>
              <a:srgbClr val="FFFFFF">
                <a:alpha val="6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i="1" smtClean="0">
                <a:solidFill>
                  <a:srgbClr val="3F4D65"/>
                </a:solidFill>
                <a:latin typeface="Roboto Light"/>
              </a:rPr>
              <a:t>This presentation has been loaded without the ACSInteract add-in.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i="1" smtClean="0">
                <a:solidFill>
                  <a:srgbClr val="3F4D65"/>
                </a:solidFill>
                <a:latin typeface="Roboto Light"/>
              </a:rPr>
              <a:t>Want to download the add-in for free? Go to https://acs.sendsteps.com/info.</a:t>
            </a:r>
            <a:endParaRPr lang="en-US" sz="2000" i="1">
              <a:solidFill>
                <a:srgbClr val="3F4D65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10886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i_v_RS_1_2_0_0_1_1_-1_0_[1]_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LAYOUT_BG_IMAGE_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i_v_RT_1_2_0_0_1_1_-1_0_[1]_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smtClean="0"/>
              <a:t>The MAGNIMS guidelines in the pharmacovigilance setting</a:t>
            </a:r>
            <a:br>
              <a:rPr lang="en-US" sz="2800" smtClean="0"/>
            </a:br>
            <a:r>
              <a:rPr lang="en-US" sz="2800" smtClean="0"/>
              <a:t>does not include....</a:t>
            </a:r>
            <a:endParaRPr lang="en-US" sz="2800" dirty="0"/>
          </a:p>
        </p:txBody>
      </p:sp>
      <p:pic>
        <p:nvPicPr>
          <p:cNvPr id="34" name="Logo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110478"/>
            <a:ext cx="365760" cy="521208"/>
          </a:xfrm>
          <a:prstGeom prst="rect">
            <a:avLst/>
          </a:prstGeom>
        </p:spPr>
      </p:pic>
      <p:grpSp>
        <p:nvGrpSpPr>
          <p:cNvPr id="40" name="rg_group_1"/>
          <p:cNvGrpSpPr/>
          <p:nvPr/>
        </p:nvGrpSpPr>
        <p:grpSpPr>
          <a:xfrm>
            <a:off x="457200" y="1828343"/>
            <a:ext cx="8229600" cy="3454857"/>
            <a:chOff x="457200" y="1828343"/>
            <a:chExt cx="8229600" cy="3454857"/>
          </a:xfrm>
        </p:grpSpPr>
        <p:sp>
          <p:nvSpPr>
            <p:cNvPr id="5" name="rg_background_1"/>
            <p:cNvSpPr txBox="1"/>
            <p:nvPr/>
          </p:nvSpPr>
          <p:spPr>
            <a:xfrm>
              <a:off x="457200" y="1828343"/>
              <a:ext cx="8229600" cy="3454857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en-US"/>
            </a:p>
          </p:txBody>
        </p:sp>
        <p:sp>
          <p:nvSpPr>
            <p:cNvPr id="6" name="rg_axis_1" hidden="1"/>
            <p:cNvSpPr txBox="1"/>
            <p:nvPr/>
          </p:nvSpPr>
          <p:spPr>
            <a:xfrm>
              <a:off x="5029200" y="1866443"/>
              <a:ext cx="12700" cy="3378657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7" name="rg_axisTick_0" hidden="1"/>
            <p:cNvSpPr txBox="1"/>
            <p:nvPr/>
          </p:nvSpPr>
          <p:spPr>
            <a:xfrm>
              <a:off x="4965700" y="1866443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8" name="rg_axisTick_1" hidden="1"/>
            <p:cNvSpPr txBox="1"/>
            <p:nvPr/>
          </p:nvSpPr>
          <p:spPr>
            <a:xfrm>
              <a:off x="4965700" y="2542174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9" name="rg_axisTick_2" hidden="1"/>
            <p:cNvSpPr txBox="1"/>
            <p:nvPr/>
          </p:nvSpPr>
          <p:spPr>
            <a:xfrm>
              <a:off x="4965700" y="3217906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10" name="rg_axisTick_3" hidden="1"/>
            <p:cNvSpPr txBox="1"/>
            <p:nvPr/>
          </p:nvSpPr>
          <p:spPr>
            <a:xfrm>
              <a:off x="4965700" y="3893637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11" name="rg_axisTick_4" hidden="1"/>
            <p:cNvSpPr txBox="1"/>
            <p:nvPr/>
          </p:nvSpPr>
          <p:spPr>
            <a:xfrm>
              <a:off x="4965700" y="4569368"/>
              <a:ext cx="63500" cy="127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12" name="rg_axisTick_5" hidden="1"/>
            <p:cNvSpPr txBox="1"/>
            <p:nvPr/>
          </p:nvSpPr>
          <p:spPr>
            <a:xfrm>
              <a:off x="4965700" y="5232400"/>
              <a:ext cx="63500" cy="12700"/>
            </a:xfrm>
            <a:prstGeom prst="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/>
            </a:p>
          </p:txBody>
        </p:sp>
        <p:sp>
          <p:nvSpPr>
            <p:cNvPr id="13" name="rg_axisBullet_0_1"/>
            <p:cNvSpPr txBox="1"/>
            <p:nvPr/>
          </p:nvSpPr>
          <p:spPr>
            <a:xfrm>
              <a:off x="533400" y="1904543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rg_axisBullet_1_1"/>
            <p:cNvSpPr txBox="1"/>
            <p:nvPr/>
          </p:nvSpPr>
          <p:spPr>
            <a:xfrm>
              <a:off x="533400" y="2580274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B.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rg_axisBullet_2_1"/>
            <p:cNvSpPr txBox="1"/>
            <p:nvPr/>
          </p:nvSpPr>
          <p:spPr>
            <a:xfrm>
              <a:off x="533400" y="3256006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rg_axisBullet_3_1"/>
            <p:cNvSpPr txBox="1"/>
            <p:nvPr/>
          </p:nvSpPr>
          <p:spPr>
            <a:xfrm>
              <a:off x="533400" y="3931737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D.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rg_axisBullet_4_1"/>
            <p:cNvSpPr txBox="1"/>
            <p:nvPr/>
          </p:nvSpPr>
          <p:spPr>
            <a:xfrm>
              <a:off x="533400" y="4607468"/>
              <a:ext cx="5080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US" sz="24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E.</a:t>
              </a:r>
              <a:endParaRPr lang="en-US" sz="24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rg_axisLabel_0_1"/>
            <p:cNvSpPr txBox="1"/>
            <p:nvPr/>
          </p:nvSpPr>
          <p:spPr>
            <a:xfrm>
              <a:off x="1117600" y="1904543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An abbreviated standardized brain MRI protocol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rg_axisLabel_1_1"/>
            <p:cNvSpPr txBox="1"/>
            <p:nvPr/>
          </p:nvSpPr>
          <p:spPr>
            <a:xfrm>
              <a:off x="1117600" y="2580274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Automated image segmentation and analysis tools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rg_axisLabel_2_1"/>
            <p:cNvSpPr txBox="1"/>
            <p:nvPr/>
          </p:nvSpPr>
          <p:spPr>
            <a:xfrm>
              <a:off x="1117600" y="3256006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Gd+ and active T2 lesions as MRI outcome measures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rg_axisLabel_3_1"/>
            <p:cNvSpPr txBox="1"/>
            <p:nvPr/>
          </p:nvSpPr>
          <p:spPr>
            <a:xfrm>
              <a:off x="1117600" y="3931737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Standardization of image acquisition parameters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g_axisLabel_4_1"/>
            <p:cNvSpPr txBox="1"/>
            <p:nvPr/>
          </p:nvSpPr>
          <p:spPr>
            <a:xfrm>
              <a:off x="1117600" y="4607468"/>
              <a:ext cx="3835400" cy="59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en-US" sz="15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The need to use 3D acquisition techniques (e.g., FLAIR)  </a:t>
              </a:r>
              <a:endParaRPr lang="en-US" sz="15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rg_bar_0_1"/>
            <p:cNvSpPr txBox="1"/>
            <p:nvPr/>
          </p:nvSpPr>
          <p:spPr>
            <a:xfrm>
              <a:off x="5041900" y="2001520"/>
              <a:ext cx="497840" cy="381000"/>
            </a:xfrm>
            <a:prstGeom prst="roundRect">
              <a:avLst/>
            </a:prstGeom>
            <a:solidFill>
              <a:srgbClr val="FF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rg_bar_1_1"/>
            <p:cNvSpPr txBox="1"/>
            <p:nvPr/>
          </p:nvSpPr>
          <p:spPr>
            <a:xfrm>
              <a:off x="5041900" y="2677160"/>
              <a:ext cx="995680" cy="381000"/>
            </a:xfrm>
            <a:prstGeom prst="roundRect">
              <a:avLst/>
            </a:prstGeom>
            <a:solidFill>
              <a:srgbClr val="00CC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rg_bar_2_1"/>
            <p:cNvSpPr txBox="1"/>
            <p:nvPr/>
          </p:nvSpPr>
          <p:spPr>
            <a:xfrm>
              <a:off x="5041900" y="3352800"/>
              <a:ext cx="1493520" cy="381000"/>
            </a:xfrm>
            <a:prstGeom prst="roundRect">
              <a:avLst/>
            </a:prstGeom>
            <a:solidFill>
              <a:srgbClr val="FF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rg_bar_3_1"/>
            <p:cNvSpPr txBox="1"/>
            <p:nvPr/>
          </p:nvSpPr>
          <p:spPr>
            <a:xfrm>
              <a:off x="5041900" y="4028440"/>
              <a:ext cx="1991360" cy="381000"/>
            </a:xfrm>
            <a:prstGeom prst="roundRect">
              <a:avLst/>
            </a:prstGeom>
            <a:solidFill>
              <a:srgbClr val="FF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rg_bar_4_1"/>
            <p:cNvSpPr txBox="1"/>
            <p:nvPr/>
          </p:nvSpPr>
          <p:spPr>
            <a:xfrm>
              <a:off x="5041900" y="4704080"/>
              <a:ext cx="2489200" cy="381000"/>
            </a:xfrm>
            <a:prstGeom prst="roundRect">
              <a:avLst/>
            </a:prstGeom>
            <a:solidFill>
              <a:srgbClr val="FF0000"/>
            </a:solidFill>
          </p:spPr>
          <p:txBody>
            <a:bodyPr vert="horz" rtlCol="0" anchor="t" anchorCtr="0">
              <a:no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rg_barLabel_0_1"/>
            <p:cNvSpPr txBox="1"/>
            <p:nvPr/>
          </p:nvSpPr>
          <p:spPr>
            <a:xfrm>
              <a:off x="5615940" y="19939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rg_barLabel_1_1"/>
            <p:cNvSpPr txBox="1"/>
            <p:nvPr/>
          </p:nvSpPr>
          <p:spPr>
            <a:xfrm>
              <a:off x="6113780" y="26670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40.0%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rg_barLabel_2_1"/>
            <p:cNvSpPr txBox="1"/>
            <p:nvPr/>
          </p:nvSpPr>
          <p:spPr>
            <a:xfrm>
              <a:off x="6611620" y="33528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60.0%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rg_barLabel_3_1"/>
            <p:cNvSpPr txBox="1"/>
            <p:nvPr/>
          </p:nvSpPr>
          <p:spPr>
            <a:xfrm>
              <a:off x="7109460" y="40259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80.0%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rg_barLabel_4_1"/>
            <p:cNvSpPr txBox="1"/>
            <p:nvPr/>
          </p:nvSpPr>
          <p:spPr>
            <a:xfrm>
              <a:off x="7607300" y="469900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en-NL" sz="220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100.0%</a:t>
              </a:r>
              <a:endParaRPr lang="en-US" sz="22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3" name="vss_group_1"/>
          <p:cNvGrpSpPr/>
          <p:nvPr/>
        </p:nvGrpSpPr>
        <p:grpSpPr>
          <a:xfrm>
            <a:off x="8028432" y="6309360"/>
            <a:ext cx="1051560" cy="370332"/>
            <a:chOff x="8026400" y="6299200"/>
            <a:chExt cx="1041400" cy="368300"/>
          </a:xfrm>
        </p:grpSpPr>
        <p:sp>
          <p:nvSpPr>
            <p:cNvPr id="41" name="vss_text_0"/>
            <p:cNvSpPr/>
            <p:nvPr/>
          </p:nvSpPr>
          <p:spPr>
            <a:xfrm>
              <a:off x="8026400" y="6299200"/>
              <a:ext cx="1041400" cy="368300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6616" rtlCol="0" anchor="ctr"/>
            <a:lstStyle/>
            <a:p>
              <a:pPr>
                <a:buClr>
                  <a:srgbClr val="000000"/>
                </a:buClr>
              </a:pPr>
              <a:r>
                <a:rPr lang="en-US" smtClean="0">
                  <a:solidFill>
                    <a:srgbClr val="FFFFFF"/>
                  </a:solidFill>
                  <a:latin typeface="Calibri Light" panose="020F0302020204030204" pitchFamily="34" charset="0"/>
                </a:rPr>
                <a:t>Closed</a:t>
              </a:r>
              <a:endParaRPr lang="en-US">
                <a:solidFill>
                  <a:srgbClr val="FFFFFF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2" name="vss_light"/>
            <p:cNvSpPr/>
            <p:nvPr/>
          </p:nvSpPr>
          <p:spPr>
            <a:xfrm>
              <a:off x="8105322" y="6378122"/>
              <a:ext cx="210456" cy="211343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>
                <a:buClr>
                  <a:srgbClr val="000000"/>
                </a:buClr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6" name="ResultsGraphExplanation0"/>
          <p:cNvSpPr txBox="1"/>
          <p:nvPr/>
        </p:nvSpPr>
        <p:spPr>
          <a:xfrm>
            <a:off x="6665976" y="253746"/>
            <a:ext cx="2295144" cy="2743200"/>
          </a:xfrm>
          <a:prstGeom prst="rect">
            <a:avLst/>
          </a:prstGeom>
          <a:solidFill>
            <a:srgbClr val="FFFFFF">
              <a:alpha val="85000"/>
            </a:srgbClr>
          </a:solidFill>
          <a:ln w="101600" cap="flat" cmpd="thinThick" algn="ctr">
            <a:solidFill>
              <a:srgbClr val="FFFFFF">
                <a:alpha val="6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203200" rIns="203200" rtlCol="0" anchor="ctr" anchorCtr="1">
            <a:normAutofit fontScale="85000" lnSpcReduction="2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smtClean="0">
                <a:solidFill>
                  <a:srgbClr val="3F4D65"/>
                </a:solidFill>
                <a:latin typeface="Roboto Light"/>
              </a:rPr>
              <a:t>We will set these example results to zero once you've started your session and your slide show.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smtClean="0">
                <a:solidFill>
                  <a:srgbClr val="3F4D65"/>
                </a:solidFill>
                <a:latin typeface="Roboto Light"/>
              </a:rPr>
              <a:t>In the meantime, feel free to change the looks of your results (e.g. the colors).</a:t>
            </a:r>
            <a:endParaRPr lang="en-US" sz="1600" i="1">
              <a:solidFill>
                <a:srgbClr val="3F4D65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68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Standardized</a:t>
            </a:r>
            <a:r>
              <a:rPr lang="de-DE" altLang="de-DE" sz="3600" dirty="0">
                <a:latin typeface="Calibri" panose="020F0502020204030204" pitchFamily="34" charset="0"/>
              </a:rPr>
              <a:t> MRI </a:t>
            </a:r>
            <a:r>
              <a:rPr lang="de-DE" altLang="de-DE" sz="3600" dirty="0" err="1">
                <a:latin typeface="Calibri" panose="020F0502020204030204" pitchFamily="34" charset="0"/>
              </a:rPr>
              <a:t>protocol</a:t>
            </a:r>
            <a:r>
              <a:rPr lang="de-DE" altLang="de-DE" sz="3600" dirty="0">
                <a:latin typeface="Calibri" panose="020F0502020204030204" pitchFamily="34" charset="0"/>
              </a:rPr>
              <a:t>: </a:t>
            </a:r>
            <a:r>
              <a:rPr lang="de-DE" altLang="de-DE" sz="3600" dirty="0" err="1">
                <a:latin typeface="Calibri" panose="020F0502020204030204" pitchFamily="34" charset="0"/>
              </a:rPr>
              <a:t>brain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upo 1"/>
          <p:cNvGrpSpPr>
            <a:grpSpLocks/>
          </p:cNvGrpSpPr>
          <p:nvPr/>
        </p:nvGrpSpPr>
        <p:grpSpPr bwMode="auto">
          <a:xfrm>
            <a:off x="358776" y="1803303"/>
            <a:ext cx="8631235" cy="3297238"/>
            <a:chOff x="298477" y="1691504"/>
            <a:chExt cx="8631209" cy="3297237"/>
          </a:xfrm>
        </p:grpSpPr>
        <p:grpSp>
          <p:nvGrpSpPr>
            <p:cNvPr id="7" name="Grupo 16"/>
            <p:cNvGrpSpPr>
              <a:grpSpLocks/>
            </p:cNvGrpSpPr>
            <p:nvPr/>
          </p:nvGrpSpPr>
          <p:grpSpPr bwMode="auto">
            <a:xfrm>
              <a:off x="298477" y="1691504"/>
              <a:ext cx="2247900" cy="3297237"/>
              <a:chOff x="160338" y="1196975"/>
              <a:chExt cx="3395662" cy="4924425"/>
            </a:xfrm>
          </p:grpSpPr>
          <p:pic>
            <p:nvPicPr>
              <p:cNvPr id="21" name="Picture 7" descr="12220005"/>
              <p:cNvPicPr>
                <a:picLocks noChangeAspect="1" noChangeArrowheads="1"/>
              </p:cNvPicPr>
              <p:nvPr/>
            </p:nvPicPr>
            <p:blipFill>
              <a:blip r:embed="rId2"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5" t="11584" b="7240"/>
              <a:stretch>
                <a:fillRect/>
              </a:stretch>
            </p:blipFill>
            <p:spPr bwMode="auto">
              <a:xfrm>
                <a:off x="160338" y="1196975"/>
                <a:ext cx="1914525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6" descr="12220004"/>
              <p:cNvPicPr>
                <a:picLocks noChangeAspect="1" noChangeArrowheads="1"/>
              </p:cNvPicPr>
              <p:nvPr/>
            </p:nvPicPr>
            <p:blipFill>
              <a:blip r:embed="rId3"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2" t="11584" b="7240"/>
              <a:stretch>
                <a:fillRect/>
              </a:stretch>
            </p:blipFill>
            <p:spPr bwMode="auto">
              <a:xfrm>
                <a:off x="519113" y="2000250"/>
                <a:ext cx="1912937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9" descr="12220002"/>
              <p:cNvPicPr>
                <a:picLocks noChangeAspect="1" noChangeArrowheads="1"/>
              </p:cNvPicPr>
              <p:nvPr/>
            </p:nvPicPr>
            <p:blipFill>
              <a:blip r:embed="rId4">
                <a:lum bright="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2" t="11584" b="7240"/>
              <a:stretch>
                <a:fillRect/>
              </a:stretch>
            </p:blipFill>
            <p:spPr bwMode="auto">
              <a:xfrm>
                <a:off x="874713" y="2803525"/>
                <a:ext cx="1912937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0" descr="12220003"/>
              <p:cNvPicPr>
                <a:picLocks noChangeAspect="1" noChangeArrowheads="1"/>
              </p:cNvPicPr>
              <p:nvPr/>
            </p:nvPicPr>
            <p:blipFill>
              <a:blip r:embed="rId5">
                <a:lum bright="18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2" t="11584" b="7240"/>
              <a:stretch>
                <a:fillRect/>
              </a:stretch>
            </p:blipFill>
            <p:spPr bwMode="auto">
              <a:xfrm>
                <a:off x="1231900" y="3608388"/>
                <a:ext cx="1912938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8" descr="12220001"/>
              <p:cNvPicPr>
                <a:picLocks noChangeAspect="1" noChangeArrowheads="1"/>
              </p:cNvPicPr>
              <p:nvPr/>
            </p:nvPicPr>
            <p:blipFill>
              <a:blip r:embed="rId6">
                <a:lum bright="18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92" t="11584" b="7240"/>
              <a:stretch>
                <a:fillRect/>
              </a:stretch>
            </p:blipFill>
            <p:spPr bwMode="auto">
              <a:xfrm>
                <a:off x="1687513" y="4429125"/>
                <a:ext cx="1868487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19 Grupo"/>
            <p:cNvGrpSpPr>
              <a:grpSpLocks/>
            </p:cNvGrpSpPr>
            <p:nvPr/>
          </p:nvGrpSpPr>
          <p:grpSpPr bwMode="auto">
            <a:xfrm>
              <a:off x="6142672" y="1762942"/>
              <a:ext cx="2787014" cy="2023246"/>
              <a:chOff x="6096011" y="1762932"/>
              <a:chExt cx="2413016" cy="2023258"/>
            </a:xfrm>
          </p:grpSpPr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6371736" y="1762932"/>
                <a:ext cx="799701" cy="307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it-IT" altLang="es-ES" sz="1400" b="1" i="1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 W3" pitchFamily="71" charset="-128"/>
                    <a:cs typeface="Arial" panose="020B0604020202020204" pitchFamily="34" charset="0"/>
                  </a:rPr>
                  <a:t>T2-FLAIR*</a:t>
                </a:r>
                <a:endParaRPr lang="en-US" altLang="es-ES" sz="1400" b="1" i="1" kern="0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 W3" pitchFamily="71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18"/>
              <p:cNvSpPr txBox="1">
                <a:spLocks noChangeArrowheads="1"/>
              </p:cNvSpPr>
              <p:nvPr/>
            </p:nvSpPr>
            <p:spPr bwMode="auto">
              <a:xfrm>
                <a:off x="7688472" y="1762932"/>
                <a:ext cx="702549" cy="307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it-IT" altLang="es-ES" sz="1400" b="1" i="1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 W3" pitchFamily="71" charset="-128"/>
                    <a:cs typeface="Arial" panose="020B0604020202020204" pitchFamily="34" charset="0"/>
                  </a:rPr>
                  <a:t>T1-Gad*</a:t>
                </a:r>
                <a:endParaRPr lang="en-US" altLang="es-ES" sz="1400" b="1" i="1" kern="0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 W3" pitchFamily="71" charset="-128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23 Imagen" descr="sss0001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01" t="13335" r="9677" b="6667"/>
              <a:stretch>
                <a:fillRect/>
              </a:stretch>
            </p:blipFill>
            <p:spPr bwMode="auto">
              <a:xfrm>
                <a:off x="7302519" y="2071678"/>
                <a:ext cx="1206508" cy="17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25 Imagen" descr="drgh0013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88" t="13333" r="6667" b="6667"/>
              <a:stretch>
                <a:fillRect/>
              </a:stretch>
            </p:blipFill>
            <p:spPr bwMode="auto">
              <a:xfrm>
                <a:off x="6096011" y="2071678"/>
                <a:ext cx="1206508" cy="17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9" name="22 Conector recto de flecha"/>
            <p:cNvCxnSpPr>
              <a:cxnSpLocks noChangeShapeType="1"/>
            </p:cNvCxnSpPr>
            <p:nvPr/>
          </p:nvCxnSpPr>
          <p:spPr bwMode="auto">
            <a:xfrm>
              <a:off x="3329111" y="4715949"/>
              <a:ext cx="5464053" cy="0"/>
            </a:xfrm>
            <a:prstGeom prst="straightConnector1">
              <a:avLst/>
            </a:prstGeom>
            <a:noFill/>
            <a:ln w="9525" algn="ctr">
              <a:solidFill>
                <a:srgbClr val="047576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23 CuadroTexto"/>
            <p:cNvSpPr txBox="1"/>
            <p:nvPr/>
          </p:nvSpPr>
          <p:spPr>
            <a:xfrm>
              <a:off x="4848238" y="4539478"/>
              <a:ext cx="2383979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a-ES" sz="1600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Minimal delay 5 minutes</a:t>
              </a:r>
              <a:endParaRPr lang="es-ES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6" name="Imagen 8" descr="H:\Recerca\MAGNIMS\Magnims website\New Logos MAGNIMS\magnims logo prop 00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34" y="1176984"/>
            <a:ext cx="19018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uadroTexto 33"/>
          <p:cNvSpPr txBox="1">
            <a:spLocks noChangeArrowheads="1"/>
          </p:cNvSpPr>
          <p:nvPr/>
        </p:nvSpPr>
        <p:spPr bwMode="auto">
          <a:xfrm>
            <a:off x="358778" y="5905964"/>
            <a:ext cx="215603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s-E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2D oder 3D image acquisition </a:t>
            </a:r>
          </a:p>
        </p:txBody>
      </p:sp>
      <p:sp>
        <p:nvSpPr>
          <p:cNvPr id="28" name="Text Box 2060"/>
          <p:cNvSpPr txBox="1">
            <a:spLocks noChangeArrowheads="1"/>
          </p:cNvSpPr>
          <p:nvPr/>
        </p:nvSpPr>
        <p:spPr bwMode="auto">
          <a:xfrm>
            <a:off x="100856" y="6341258"/>
            <a:ext cx="31750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nl-NL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Rovira</a:t>
            </a: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 et al.  </a:t>
            </a:r>
            <a:r>
              <a:rPr lang="en-US" altLang="nl-NL" sz="100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Nat Rev Neurol  </a:t>
            </a: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2015;11:471-82</a:t>
            </a:r>
          </a:p>
          <a:p>
            <a:pPr eaLnBrk="1" hangingPunct="1">
              <a:spcBef>
                <a:spcPts val="0"/>
              </a:spcBef>
            </a:pPr>
            <a:r>
              <a:rPr lang="en-US" altLang="nl-NL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Wattjes</a:t>
            </a: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MP et al. Nat Rev Neurol 2015; 11: 597-606</a:t>
            </a:r>
          </a:p>
          <a:p>
            <a:pPr eaLnBrk="1" hangingPunct="1">
              <a:spcBef>
                <a:spcPts val="0"/>
              </a:spcBef>
            </a:pPr>
            <a:r>
              <a:rPr lang="en-US" altLang="nl-NL" sz="1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Wattjes</a:t>
            </a: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MP et al. (in preparation)</a:t>
            </a:r>
          </a:p>
        </p:txBody>
      </p:sp>
      <p:pic>
        <p:nvPicPr>
          <p:cNvPr id="29" name="Picture 19" descr="http://www.3tres3.com/3tres3_common/tienda/img/jeringa-de-10-ml_479_1.jpg">
            <a:extLst>
              <a:ext uri="{FF2B5EF4-FFF2-40B4-BE49-F238E27FC236}">
                <a16:creationId xmlns:a16="http://schemas.microsoft.com/office/drawing/2014/main" id="{A5B7DB7D-B9E6-4E64-BAB4-9001EE405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377" y="4325162"/>
            <a:ext cx="945062" cy="70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19 CuadroTexto">
            <a:extLst>
              <a:ext uri="{FF2B5EF4-FFF2-40B4-BE49-F238E27FC236}">
                <a16:creationId xmlns:a16="http://schemas.microsoft.com/office/drawing/2014/main" id="{EBA85F75-E7A5-4D4D-86B7-365613474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91" y="3986218"/>
            <a:ext cx="81369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a-ES" altLang="es-ES" sz="16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0.1 mmol/kg BW Gadolinium (macrocyclic)</a:t>
            </a:r>
            <a:endParaRPr lang="es-ES" altLang="es-ES" sz="1600" dirty="0">
              <a:solidFill>
                <a:srgbClr val="000000"/>
              </a:solidFill>
              <a:latin typeface="Calibri" panose="020F050202020403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22FA2E04-8608-4866-B310-D01A6BA8E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08" y="4944070"/>
            <a:ext cx="638053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47576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Magnetic field strength:</a:t>
            </a:r>
            <a:r>
              <a:rPr lang="es-ES" sz="1600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 3T (not mandatory)</a:t>
            </a:r>
          </a:p>
          <a:p>
            <a:pPr>
              <a:defRPr/>
            </a:pPr>
            <a:r>
              <a:rPr lang="es-ES" sz="1600" b="1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Spatial resolution: </a:t>
            </a:r>
          </a:p>
          <a:p>
            <a:pPr>
              <a:defRPr/>
            </a:pPr>
            <a:r>
              <a:rPr lang="es-ES" sz="1600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2D: 3 mm slice thickness (no gap), in-plane 1x1 mm</a:t>
            </a:r>
          </a:p>
          <a:p>
            <a:pPr>
              <a:defRPr/>
            </a:pPr>
            <a:r>
              <a:rPr lang="es-ES" sz="1600" kern="0" dirty="0">
                <a:solidFill>
                  <a:srgbClr val="000000"/>
                </a:solidFill>
                <a:latin typeface="+mn-lt"/>
                <a:ea typeface="ヒラギノ角ゴ Pro W3" pitchFamily="48" charset="-128"/>
                <a:cs typeface="ヒラギノ角ゴ Pro W3"/>
              </a:rPr>
              <a:t>3D: isotropic voxelsize 1x1x1 mm </a:t>
            </a:r>
          </a:p>
        </p:txBody>
      </p:sp>
      <p:sp>
        <p:nvSpPr>
          <p:cNvPr id="32" name="Text Box 2060">
            <a:extLst>
              <a:ext uri="{FF2B5EF4-FFF2-40B4-BE49-F238E27FC236}">
                <a16:creationId xmlns:a16="http://schemas.microsoft.com/office/drawing/2014/main" id="{B5DB7BE4-BF76-46BF-B484-CFE0ED6AF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9" y="6341258"/>
            <a:ext cx="3175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en-US" altLang="nl-NL" sz="1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PD=Proton density, FLAIR=Fluid attenuated inversion recovery, Gad=Gadolinium, BW=body weight, T=Tesla 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4476751" y="1874741"/>
            <a:ext cx="749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es-ES" sz="1400" b="1" i="1" kern="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ヒラギノ角ゴ Pro W3" pitchFamily="71" charset="-128"/>
                <a:cs typeface="Arial" panose="020B0604020202020204" pitchFamily="34" charset="0"/>
              </a:rPr>
              <a:t>PD-TSE </a:t>
            </a:r>
            <a:endParaRPr lang="en-US" altLang="es-ES" sz="1400" b="1" i="1" kern="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  <a:ea typeface="ヒラギノ角ゴ Pro W3" pitchFamily="71" charset="-128"/>
              <a:cs typeface="Arial" panose="020B0604020202020204" pitchFamily="34" charset="0"/>
            </a:endParaRPr>
          </a:p>
        </p:txBody>
      </p:sp>
      <p:pic>
        <p:nvPicPr>
          <p:cNvPr id="34" name="22 Imagen" descr="ggg0017.jpg"/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t="13275" r="7072" b="7072"/>
          <a:stretch>
            <a:fillRect/>
          </a:stretch>
        </p:blipFill>
        <p:spPr bwMode="auto">
          <a:xfrm>
            <a:off x="3489308" y="2183485"/>
            <a:ext cx="1393512" cy="171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24 Imagen" descr="drgh0004.jpg"/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13333" r="11111" b="6667"/>
          <a:stretch>
            <a:fillRect/>
          </a:stretch>
        </p:blipFill>
        <p:spPr bwMode="auto">
          <a:xfrm>
            <a:off x="4882821" y="2183485"/>
            <a:ext cx="1320169" cy="171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69532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Subclincial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Gd-enhancing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lesions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3242" y="1185070"/>
            <a:ext cx="9085262" cy="4487863"/>
            <a:chOff x="111" y="24"/>
            <a:chExt cx="6177" cy="4200"/>
          </a:xfrm>
        </p:grpSpPr>
        <p:pic>
          <p:nvPicPr>
            <p:cNvPr id="6" name="Picture 3" descr="brons040898ima251"/>
            <p:cNvPicPr>
              <a:picLocks noChangeAspect="1" noChangeArrowheads="1"/>
            </p:cNvPicPr>
            <p:nvPr/>
          </p:nvPicPr>
          <p:blipFill>
            <a:blip r:embed="rId2">
              <a:lum bright="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6"/>
              <a:ext cx="1622" cy="2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brons010998ima182"/>
            <p:cNvPicPr>
              <a:picLocks noChangeAspect="1" noChangeArrowheads="1"/>
            </p:cNvPicPr>
            <p:nvPr/>
          </p:nvPicPr>
          <p:blipFill>
            <a:blip r:embed="rId3">
              <a:lum bright="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" y="96"/>
              <a:ext cx="1669" cy="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brons290998ima159"/>
            <p:cNvPicPr>
              <a:picLocks noChangeAspect="1" noChangeArrowheads="1"/>
            </p:cNvPicPr>
            <p:nvPr/>
          </p:nvPicPr>
          <p:blipFill>
            <a:blip r:embed="rId4">
              <a:lum bright="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6" y="96"/>
              <a:ext cx="1678" cy="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brons241198ima159"/>
            <p:cNvPicPr>
              <a:picLocks noChangeAspect="1" noChangeArrowheads="1"/>
            </p:cNvPicPr>
            <p:nvPr/>
          </p:nvPicPr>
          <p:blipFill>
            <a:blip r:embed="rId5">
              <a:lum bright="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96"/>
              <a:ext cx="1548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brons221298ima159"/>
            <p:cNvPicPr>
              <a:picLocks noChangeAspect="1" noChangeArrowheads="1"/>
            </p:cNvPicPr>
            <p:nvPr/>
          </p:nvPicPr>
          <p:blipFill>
            <a:blip r:embed="rId6">
              <a:lum bright="30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" y="2078"/>
              <a:ext cx="1683" cy="2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brons190199ima159"/>
            <p:cNvPicPr>
              <a:picLocks noChangeAspect="1" noChangeArrowheads="1"/>
            </p:cNvPicPr>
            <p:nvPr/>
          </p:nvPicPr>
          <p:blipFill>
            <a:blip r:embed="rId7">
              <a:lum bright="24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" y="2102"/>
              <a:ext cx="1572" cy="2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brons160299ima159"/>
            <p:cNvPicPr>
              <a:picLocks noChangeAspect="1" noChangeArrowheads="1"/>
            </p:cNvPicPr>
            <p:nvPr/>
          </p:nvPicPr>
          <p:blipFill>
            <a:blip r:embed="rId8">
              <a:lum bright="36000" contras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" y="2144"/>
              <a:ext cx="1530" cy="2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 descr="brons130499ima302"/>
            <p:cNvPicPr>
              <a:picLocks noChangeAspect="1" noChangeArrowheads="1"/>
            </p:cNvPicPr>
            <p:nvPr/>
          </p:nvPicPr>
          <p:blipFill>
            <a:blip r:embed="rId9">
              <a:lum bright="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" y="2096"/>
              <a:ext cx="1659" cy="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11" y="25"/>
              <a:ext cx="48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de-DE" sz="2400">
                  <a:solidFill>
                    <a:srgbClr val="B2B2B2"/>
                  </a:solidFill>
                  <a:cs typeface="Arial" panose="020B0604020202020204" pitchFamily="34" charset="0"/>
                </a:rPr>
                <a:t>Aug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717" y="25"/>
              <a:ext cx="43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de-DE" sz="2400">
                  <a:solidFill>
                    <a:srgbClr val="B2B2B2"/>
                  </a:solidFill>
                  <a:cs typeface="Arial" panose="020B0604020202020204" pitchFamily="34" charset="0"/>
                </a:rPr>
                <a:t>Sep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3144" y="24"/>
              <a:ext cx="42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de-DE" sz="2400">
                  <a:solidFill>
                    <a:srgbClr val="B2B2B2"/>
                  </a:solidFill>
                  <a:cs typeface="Arial" panose="020B0604020202020204" pitchFamily="34" charset="0"/>
                </a:rPr>
                <a:t>Oct</a:t>
              </a: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4656" y="36"/>
              <a:ext cx="48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de-DE" sz="2400">
                  <a:solidFill>
                    <a:srgbClr val="B2B2B2"/>
                  </a:solidFill>
                  <a:cs typeface="Arial" panose="020B0604020202020204" pitchFamily="34" charset="0"/>
                </a:rPr>
                <a:t>Nov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4676" y="1992"/>
              <a:ext cx="47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de-DE" sz="2400">
                  <a:solidFill>
                    <a:srgbClr val="B2B2B2"/>
                  </a:solidFill>
                  <a:cs typeface="Arial" panose="020B0604020202020204" pitchFamily="34" charset="0"/>
                </a:rPr>
                <a:t>Mar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3261" y="1992"/>
              <a:ext cx="439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de-DE" sz="2400" dirty="0">
                  <a:solidFill>
                    <a:srgbClr val="B2B2B2"/>
                  </a:solidFill>
                  <a:cs typeface="Arial" panose="020B0604020202020204" pitchFamily="34" charset="0"/>
                </a:rPr>
                <a:t>Feb</a:t>
              </a: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1676" y="1992"/>
              <a:ext cx="405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de-DE" sz="2400" dirty="0">
                  <a:solidFill>
                    <a:srgbClr val="B2B2B2"/>
                  </a:solidFill>
                  <a:cs typeface="Arial" panose="020B0604020202020204" pitchFamily="34" charset="0"/>
                </a:rPr>
                <a:t>Jan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196" y="1992"/>
              <a:ext cx="46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7620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de-DE" sz="2400">
                  <a:solidFill>
                    <a:srgbClr val="B2B2B2"/>
                  </a:solidFill>
                  <a:cs typeface="Arial" panose="020B0604020202020204" pitchFamily="34" charset="0"/>
                </a:rPr>
                <a:t>Dec</a:t>
              </a:r>
            </a:p>
          </p:txBody>
        </p:sp>
      </p:grp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226942" y="6165304"/>
            <a:ext cx="50260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altLang="en-US" sz="1100" dirty="0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Images </a:t>
            </a:r>
            <a:r>
              <a:rPr lang="de-CH" altLang="en-US" sz="1100" dirty="0" err="1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courtesy</a:t>
            </a:r>
            <a:r>
              <a:rPr lang="de-CH" altLang="en-US" sz="1100" dirty="0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 </a:t>
            </a:r>
            <a:r>
              <a:rPr lang="de-CH" altLang="en-US" sz="1100" dirty="0" err="1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of</a:t>
            </a:r>
            <a:r>
              <a:rPr lang="de-CH" altLang="en-US" sz="1100" dirty="0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 VU MC Amsterdam</a:t>
            </a:r>
            <a:endParaRPr lang="en-US" altLang="en-US" sz="1100" dirty="0">
              <a:solidFill>
                <a:schemeClr val="tx1"/>
              </a:solidFill>
              <a:latin typeface="Calibri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366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48059" y="1196752"/>
            <a:ext cx="7824787" cy="543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latin typeface="Calibri" pitchFamily="34" charset="0"/>
              </a:rPr>
              <a:t>Introduction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latin typeface="Calibri" pitchFamily="34" charset="0"/>
              </a:rPr>
              <a:t> Brain MRI for MS diagnosis 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Serial imaging to establish MS diagnosis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New MR marker for MS diagnosis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latin typeface="Calibri" pitchFamily="34" charset="0"/>
              </a:rPr>
              <a:t> Brain MRI for MS prognosis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Baseline MR findings to predict MS disease course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latin typeface="Calibri" pitchFamily="34" charset="0"/>
              </a:rPr>
              <a:t> Brain MRI for MS pharmacovigilance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MRI outcome measure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latin typeface="Calibri" pitchFamily="34" charset="0"/>
              </a:rPr>
              <a:t> Conclusions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Content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15776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Active</a:t>
            </a:r>
            <a:r>
              <a:rPr lang="de-DE" altLang="de-DE" sz="3600" dirty="0">
                <a:latin typeface="Calibri" panose="020F0502020204030204" pitchFamily="34" charset="0"/>
              </a:rPr>
              <a:t> T2 </a:t>
            </a:r>
            <a:r>
              <a:rPr lang="de-DE" altLang="de-DE" sz="3600" dirty="0" err="1">
                <a:latin typeface="Calibri" panose="020F0502020204030204" pitchFamily="34" charset="0"/>
              </a:rPr>
              <a:t>lesions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" name="Groupe 7"/>
          <p:cNvGrpSpPr>
            <a:grpSpLocks/>
          </p:cNvGrpSpPr>
          <p:nvPr/>
        </p:nvGrpSpPr>
        <p:grpSpPr bwMode="auto">
          <a:xfrm>
            <a:off x="508000" y="1181100"/>
            <a:ext cx="8128000" cy="4495800"/>
            <a:chOff x="541867" y="1676400"/>
            <a:chExt cx="8128000" cy="4495800"/>
          </a:xfrm>
        </p:grpSpPr>
        <p:pic>
          <p:nvPicPr>
            <p:cNvPr id="9" name="Picture 5" descr="image1"/>
            <p:cNvPicPr>
              <a:picLocks noChangeAspect="1" noChangeArrowheads="1"/>
            </p:cNvPicPr>
            <p:nvPr/>
          </p:nvPicPr>
          <p:blipFill>
            <a:blip r:embed="rId2">
              <a:lum bright="-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67" y="1676400"/>
              <a:ext cx="3996267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image2"/>
            <p:cNvPicPr>
              <a:picLocks noChangeAspect="1" noChangeArrowheads="1"/>
            </p:cNvPicPr>
            <p:nvPr/>
          </p:nvPicPr>
          <p:blipFill>
            <a:blip r:embed="rId3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00" y="1676400"/>
              <a:ext cx="3996267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226942" y="6165304"/>
            <a:ext cx="50260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CH" altLang="en-US" sz="1100" dirty="0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Images </a:t>
            </a:r>
            <a:r>
              <a:rPr lang="de-CH" altLang="en-US" sz="1100" dirty="0" err="1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courtesy</a:t>
            </a:r>
            <a:r>
              <a:rPr lang="de-CH" altLang="en-US" sz="1100" dirty="0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 </a:t>
            </a:r>
            <a:r>
              <a:rPr lang="de-CH" altLang="en-US" sz="1100" dirty="0" err="1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of</a:t>
            </a:r>
            <a:r>
              <a:rPr lang="de-CH" altLang="en-US" sz="1100" dirty="0">
                <a:solidFill>
                  <a:schemeClr val="tx1"/>
                </a:solidFill>
                <a:latin typeface="Calibri"/>
                <a:cs typeface="Shruti" panose="020B0502040204020203" pitchFamily="34" charset="0"/>
              </a:rPr>
              <a:t> VU MC Amsterdam</a:t>
            </a:r>
            <a:endParaRPr lang="en-US" altLang="en-US" sz="1100" dirty="0">
              <a:solidFill>
                <a:schemeClr val="tx1"/>
              </a:solidFill>
              <a:latin typeface="Calibri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34241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Smoldering</a:t>
            </a:r>
            <a:r>
              <a:rPr lang="de-DE" altLang="de-DE" sz="3600" dirty="0">
                <a:latin typeface="Calibri" panose="020F0502020204030204" pitchFamily="34" charset="0"/>
              </a:rPr>
              <a:t> MS </a:t>
            </a:r>
            <a:r>
              <a:rPr lang="de-DE" altLang="de-DE" sz="3600" dirty="0" err="1">
                <a:latin typeface="Calibri" panose="020F0502020204030204" pitchFamily="34" charset="0"/>
              </a:rPr>
              <a:t>lesions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9"/>
          <a:stretch/>
        </p:blipFill>
        <p:spPr bwMode="auto">
          <a:xfrm>
            <a:off x="0" y="1124744"/>
            <a:ext cx="3348038" cy="37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2"/>
          <a:stretch/>
        </p:blipFill>
        <p:spPr bwMode="auto">
          <a:xfrm>
            <a:off x="3348038" y="1126654"/>
            <a:ext cx="2810595" cy="37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616" y="1412776"/>
            <a:ext cx="285817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1519833" y="5229200"/>
            <a:ext cx="6652567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de-DE" altLang="de-DE" sz="2000" dirty="0" err="1">
                <a:latin typeface="Calibri" pitchFamily="34" charset="0"/>
                <a:sym typeface="Wingdings" pitchFamily="2" charset="2"/>
              </a:rPr>
              <a:t>Susceptibility</a:t>
            </a:r>
            <a:r>
              <a:rPr lang="de-DE" altLang="de-DE" sz="2000" dirty="0"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000" dirty="0" err="1">
                <a:latin typeface="Calibri" pitchFamily="34" charset="0"/>
                <a:sym typeface="Wingdings" pitchFamily="2" charset="2"/>
              </a:rPr>
              <a:t>weighted</a:t>
            </a:r>
            <a:r>
              <a:rPr lang="de-DE" altLang="de-DE" sz="2000" dirty="0"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000" dirty="0" err="1">
                <a:latin typeface="Calibri" pitchFamily="34" charset="0"/>
                <a:sym typeface="Wingdings" pitchFamily="2" charset="2"/>
              </a:rPr>
              <a:t>imaging</a:t>
            </a:r>
            <a:r>
              <a:rPr lang="de-DE" altLang="de-DE" sz="2000" dirty="0">
                <a:latin typeface="Calibri" pitchFamily="34" charset="0"/>
                <a:sym typeface="Wingdings" pitchFamily="2" charset="2"/>
              </a:rPr>
              <a:t> (SWI) </a:t>
            </a:r>
            <a:r>
              <a:rPr lang="de-DE" altLang="de-DE" sz="2000" dirty="0" err="1">
                <a:latin typeface="Calibri" pitchFamily="34" charset="0"/>
                <a:sym typeface="Wingdings" pitchFamily="2" charset="2"/>
              </a:rPr>
              <a:t>for</a:t>
            </a:r>
            <a:r>
              <a:rPr lang="de-DE" altLang="de-DE" sz="2000" dirty="0"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000" dirty="0" err="1">
                <a:latin typeface="Calibri" pitchFamily="34" charset="0"/>
                <a:sym typeface="Wingdings" pitchFamily="2" charset="2"/>
              </a:rPr>
              <a:t>the</a:t>
            </a:r>
            <a:r>
              <a:rPr lang="de-DE" altLang="de-DE" sz="2000" dirty="0"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000" dirty="0" err="1">
                <a:latin typeface="Calibri" pitchFamily="34" charset="0"/>
                <a:sym typeface="Wingdings" pitchFamily="2" charset="2"/>
              </a:rPr>
              <a:t>detection</a:t>
            </a:r>
            <a:r>
              <a:rPr lang="de-DE" altLang="de-DE" sz="2000" dirty="0">
                <a:latin typeface="Calibri" pitchFamily="34" charset="0"/>
                <a:sym typeface="Wingdings" pitchFamily="2" charset="2"/>
              </a:rPr>
              <a:t> of </a:t>
            </a:r>
            <a:r>
              <a:rPr lang="de-DE" altLang="de-DE" sz="2000" dirty="0" err="1">
                <a:latin typeface="Calibri" pitchFamily="34" charset="0"/>
                <a:sym typeface="Wingdings" pitchFamily="2" charset="2"/>
              </a:rPr>
              <a:t>smoldering</a:t>
            </a:r>
            <a:r>
              <a:rPr lang="de-DE" altLang="de-DE" sz="2000" dirty="0">
                <a:latin typeface="Calibri" pitchFamily="34" charset="0"/>
                <a:sym typeface="Wingdings" pitchFamily="2" charset="2"/>
              </a:rPr>
              <a:t> </a:t>
            </a:r>
            <a:r>
              <a:rPr lang="de-DE" altLang="de-DE" sz="2000" dirty="0" err="1">
                <a:latin typeface="Calibri" pitchFamily="34" charset="0"/>
                <a:sym typeface="Wingdings" pitchFamily="2" charset="2"/>
              </a:rPr>
              <a:t>lesions</a:t>
            </a:r>
            <a:r>
              <a:rPr lang="de-DE" altLang="de-DE" sz="2000" dirty="0">
                <a:latin typeface="Calibri" pitchFamily="34" charset="0"/>
                <a:sym typeface="Wingdings" pitchFamily="2" charset="2"/>
              </a:rPr>
              <a:t> in progressive MS</a:t>
            </a:r>
            <a:endParaRPr lang="de-DE" altLang="de-DE" sz="2000" dirty="0">
              <a:latin typeface="Calibri" pitchFamily="34" charset="0"/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3921D2AD-93B9-4427-972E-BBF4C8AF4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6478853"/>
            <a:ext cx="3530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nl-NL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Dal-Bianco A et al. </a:t>
            </a:r>
            <a:r>
              <a:rPr lang="nl-NL" altLang="de-DE" sz="1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Acta Neuropathol </a:t>
            </a:r>
            <a:r>
              <a:rPr lang="nl-NL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2017;133:25-42</a:t>
            </a:r>
          </a:p>
        </p:txBody>
      </p:sp>
    </p:spTree>
    <p:extLst>
      <p:ext uri="{BB962C8B-B14F-4D97-AF65-F5344CB8AC3E}">
        <p14:creationId xmlns:p14="http://schemas.microsoft.com/office/powerpoint/2010/main" val="4157050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Active</a:t>
            </a:r>
            <a:r>
              <a:rPr lang="de-DE" altLang="de-DE" sz="3600" dirty="0">
                <a:latin typeface="Calibri" panose="020F0502020204030204" pitchFamily="34" charset="0"/>
              </a:rPr>
              <a:t> T2 </a:t>
            </a:r>
            <a:r>
              <a:rPr lang="de-DE" altLang="de-DE" sz="3600" dirty="0" err="1">
                <a:latin typeface="Calibri" panose="020F0502020204030204" pitchFamily="34" charset="0"/>
              </a:rPr>
              <a:t>lesions</a:t>
            </a:r>
            <a:r>
              <a:rPr lang="de-DE" altLang="de-DE" sz="3600" dirty="0">
                <a:latin typeface="Calibri" panose="020F0502020204030204" pitchFamily="34" charset="0"/>
              </a:rPr>
              <a:t>: MR </a:t>
            </a:r>
            <a:r>
              <a:rPr lang="de-DE" altLang="de-DE" sz="3600" dirty="0" err="1">
                <a:latin typeface="Calibri" panose="020F0502020204030204" pitchFamily="34" charset="0"/>
              </a:rPr>
              <a:t>subtraction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3">
            <a:extLst>
              <a:ext uri="{FF2B5EF4-FFF2-40B4-BE49-F238E27FC236}">
                <a16:creationId xmlns:a16="http://schemas.microsoft.com/office/drawing/2014/main" id="{3DC4A963-DFD2-441E-82CA-C38D9553C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906" y="5321985"/>
            <a:ext cx="947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60000"/>
          <a:lstStyle>
            <a:lvl1pPr marL="342900" indent="-3429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Times" panose="02020603050405020304" pitchFamily="18" charset="0"/>
              <a:buNone/>
            </a:pPr>
            <a:endParaRPr lang="de-DE" altLang="de-DE" sz="3200">
              <a:solidFill>
                <a:srgbClr val="333399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32" descr="BLSub">
            <a:extLst>
              <a:ext uri="{FF2B5EF4-FFF2-40B4-BE49-F238E27FC236}">
                <a16:creationId xmlns:a16="http://schemas.microsoft.com/office/drawing/2014/main" id="{D2D6ECDC-D9B7-48E6-B920-77EC1BD1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4" y="1105585"/>
            <a:ext cx="202709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30">
            <a:extLst>
              <a:ext uri="{FF2B5EF4-FFF2-40B4-BE49-F238E27FC236}">
                <a16:creationId xmlns:a16="http://schemas.microsoft.com/office/drawing/2014/main" id="{1AFE3A10-3670-4408-998B-F1B2F73B0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612" y="1229412"/>
            <a:ext cx="807265" cy="917575"/>
          </a:xfrm>
          <a:prstGeom prst="rightArrow">
            <a:avLst>
              <a:gd name="adj1" fmla="val 50000"/>
              <a:gd name="adj2" fmla="val 38116"/>
            </a:avLst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de-DE" altLang="de-DE" dirty="0">
              <a:solidFill>
                <a:srgbClr val="0A50A1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Box 31">
            <a:extLst>
              <a:ext uri="{FF2B5EF4-FFF2-40B4-BE49-F238E27FC236}">
                <a16:creationId xmlns:a16="http://schemas.microsoft.com/office/drawing/2014/main" id="{892BB947-37E8-4429-B106-664D385BA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499" y="2126348"/>
            <a:ext cx="1296624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nl-NL" altLang="de-DE" sz="2000" dirty="0">
                <a:solidFill>
                  <a:srgbClr val="CC0000"/>
                </a:solidFill>
                <a:cs typeface="Arial" panose="020B0604020202020204" pitchFamily="34" charset="0"/>
              </a:rPr>
              <a:t>9 months</a:t>
            </a:r>
            <a:endParaRPr lang="en-US" altLang="de-DE" sz="2000" dirty="0">
              <a:solidFill>
                <a:srgbClr val="CC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33" descr="FUSub">
            <a:extLst>
              <a:ext uri="{FF2B5EF4-FFF2-40B4-BE49-F238E27FC236}">
                <a16:creationId xmlns:a16="http://schemas.microsoft.com/office/drawing/2014/main" id="{6F006489-F7D6-426B-A248-CA329F30B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4"/>
          <a:stretch/>
        </p:blipFill>
        <p:spPr bwMode="auto">
          <a:xfrm>
            <a:off x="4349647" y="1105585"/>
            <a:ext cx="2011364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4" descr="GDTotaal">
            <a:extLst>
              <a:ext uri="{FF2B5EF4-FFF2-40B4-BE49-F238E27FC236}">
                <a16:creationId xmlns:a16="http://schemas.microsoft.com/office/drawing/2014/main" id="{5D14A1E1-186E-42D8-BD04-6D12C3A6A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44" y="3274110"/>
            <a:ext cx="20129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5" descr="GDTotaal">
            <a:extLst>
              <a:ext uri="{FF2B5EF4-FFF2-40B4-BE49-F238E27FC236}">
                <a16:creationId xmlns:a16="http://schemas.microsoft.com/office/drawing/2014/main" id="{0BD34F2C-DCA3-4BDA-91B0-D0CDFF73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44" y="3453500"/>
            <a:ext cx="20113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6" descr="GDTotaal">
            <a:extLst>
              <a:ext uri="{FF2B5EF4-FFF2-40B4-BE49-F238E27FC236}">
                <a16:creationId xmlns:a16="http://schemas.microsoft.com/office/drawing/2014/main" id="{D66EA0CD-6BC6-4D3F-9A07-39995F32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6" y="3632885"/>
            <a:ext cx="20129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7" descr="GDTotaal">
            <a:extLst>
              <a:ext uri="{FF2B5EF4-FFF2-40B4-BE49-F238E27FC236}">
                <a16:creationId xmlns:a16="http://schemas.microsoft.com/office/drawing/2014/main" id="{E489E4DC-2547-457D-B8F4-3F023C7C9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69" y="3812275"/>
            <a:ext cx="20129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8" descr="GDTotaal">
            <a:extLst>
              <a:ext uri="{FF2B5EF4-FFF2-40B4-BE49-F238E27FC236}">
                <a16:creationId xmlns:a16="http://schemas.microsoft.com/office/drawing/2014/main" id="{319F1F02-1709-4FCD-82BA-6D42178C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82" y="3991660"/>
            <a:ext cx="20129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9" descr="GDTotaal">
            <a:extLst>
              <a:ext uri="{FF2B5EF4-FFF2-40B4-BE49-F238E27FC236}">
                <a16:creationId xmlns:a16="http://schemas.microsoft.com/office/drawing/2014/main" id="{43BBCDC0-9981-4A76-9EE6-FD4086AAC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93" y="4171050"/>
            <a:ext cx="20129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0" descr="GDTotaal">
            <a:extLst>
              <a:ext uri="{FF2B5EF4-FFF2-40B4-BE49-F238E27FC236}">
                <a16:creationId xmlns:a16="http://schemas.microsoft.com/office/drawing/2014/main" id="{C4C74C00-D333-4BB2-838E-889B2C2A1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07" y="4350435"/>
            <a:ext cx="20129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1" descr="GDTotaal">
            <a:extLst>
              <a:ext uri="{FF2B5EF4-FFF2-40B4-BE49-F238E27FC236}">
                <a16:creationId xmlns:a16="http://schemas.microsoft.com/office/drawing/2014/main" id="{304C8E37-3B9F-4000-BB39-BBE923200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19" y="4566335"/>
            <a:ext cx="20129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3921D2AD-93B9-4427-972E-BBF4C8AF4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6" y="6489642"/>
            <a:ext cx="3014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nl-NL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Moraal B et al. </a:t>
            </a:r>
            <a:r>
              <a:rPr lang="nl-NL" altLang="de-DE" sz="1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Neurol.</a:t>
            </a:r>
            <a:r>
              <a:rPr lang="nl-NL" alt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2010;67:667-675.</a:t>
            </a:r>
          </a:p>
        </p:txBody>
      </p:sp>
      <p:pic>
        <p:nvPicPr>
          <p:cNvPr id="29" name="Picture 33" descr="FUSub">
            <a:extLst>
              <a:ext uri="{FF2B5EF4-FFF2-40B4-BE49-F238E27FC236}">
                <a16:creationId xmlns:a16="http://schemas.microsoft.com/office/drawing/2014/main" id="{5DDEAFEC-D7E9-4821-85D8-0A358EC64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9"/>
          <a:stretch/>
        </p:blipFill>
        <p:spPr bwMode="auto">
          <a:xfrm>
            <a:off x="6498533" y="1077477"/>
            <a:ext cx="201521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823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Automated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segmentation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tools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9AA70BDE-5818-B543-8AF4-3525A63B1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00" y="2266671"/>
            <a:ext cx="8743950" cy="4114800"/>
          </a:xfrm>
        </p:spPr>
        <p:txBody>
          <a:bodyPr/>
          <a:lstStyle/>
          <a:p>
            <a:r>
              <a:rPr lang="nl-NL" dirty="0" err="1"/>
              <a:t>Icobrain</a:t>
            </a:r>
            <a:r>
              <a:rPr lang="nl-NL" dirty="0"/>
              <a:t> MS – </a:t>
            </a:r>
            <a:r>
              <a:rPr lang="nl-NL" dirty="0" err="1"/>
              <a:t>icometrix</a:t>
            </a:r>
            <a:endParaRPr lang="nl-NL" dirty="0"/>
          </a:p>
          <a:p>
            <a:r>
              <a:rPr lang="nl-NL" dirty="0" err="1"/>
              <a:t>Lesion</a:t>
            </a:r>
            <a:r>
              <a:rPr lang="nl-NL" dirty="0"/>
              <a:t> Quant – Neuroquant</a:t>
            </a:r>
          </a:p>
          <a:p>
            <a:r>
              <a:rPr lang="nl-NL" dirty="0" err="1"/>
              <a:t>Quantib</a:t>
            </a:r>
            <a:r>
              <a:rPr lang="nl-NL" dirty="0"/>
              <a:t> ND - </a:t>
            </a:r>
            <a:r>
              <a:rPr lang="nl-NL" dirty="0" err="1"/>
              <a:t>quantib</a:t>
            </a:r>
            <a:endParaRPr lang="nl-NL" dirty="0"/>
          </a:p>
          <a:p>
            <a:r>
              <a:rPr lang="nl-NL" dirty="0" err="1"/>
              <a:t>BrainMagix</a:t>
            </a:r>
            <a:r>
              <a:rPr lang="nl-NL" dirty="0"/>
              <a:t> - </a:t>
            </a:r>
            <a:r>
              <a:rPr lang="nl-NL" dirty="0" err="1"/>
              <a:t>amagylis</a:t>
            </a:r>
            <a:endParaRPr lang="nl-NL" dirty="0"/>
          </a:p>
          <a:p>
            <a:r>
              <a:rPr lang="nl-NL" dirty="0"/>
              <a:t>Olea – subtraction module</a:t>
            </a:r>
          </a:p>
        </p:txBody>
      </p:sp>
      <p:pic>
        <p:nvPicPr>
          <p:cNvPr id="11" name="Afbeelding 4">
            <a:extLst>
              <a:ext uri="{FF2B5EF4-FFF2-40B4-BE49-F238E27FC236}">
                <a16:creationId xmlns:a16="http://schemas.microsoft.com/office/drawing/2014/main" id="{D3109ADA-8A1F-2140-9FCA-E2E1EC969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67"/>
          <a:stretch/>
        </p:blipFill>
        <p:spPr>
          <a:xfrm>
            <a:off x="6588224" y="4374629"/>
            <a:ext cx="2361844" cy="1800200"/>
          </a:xfrm>
          <a:prstGeom prst="rect">
            <a:avLst/>
          </a:prstGeom>
        </p:spPr>
      </p:pic>
      <p:pic>
        <p:nvPicPr>
          <p:cNvPr id="12" name="Afbeelding 3">
            <a:extLst>
              <a:ext uri="{FF2B5EF4-FFF2-40B4-BE49-F238E27FC236}">
                <a16:creationId xmlns:a16="http://schemas.microsoft.com/office/drawing/2014/main" id="{58FE8BA0-21BC-A84B-8965-C492C8032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561" y="4351132"/>
            <a:ext cx="1285982" cy="1823697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52362" y="1364665"/>
            <a:ext cx="7920038" cy="72812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de-DE" altLang="de-DE" sz="3200" b="1" dirty="0">
                <a:latin typeface="Calibri" panose="020F0502020204030204" pitchFamily="34" charset="0"/>
              </a:rPr>
              <a:t>Commercial </a:t>
            </a:r>
            <a:r>
              <a:rPr lang="de-DE" altLang="de-DE" sz="3200" b="1" dirty="0" err="1">
                <a:latin typeface="Calibri" panose="020F0502020204030204" pitchFamily="34" charset="0"/>
              </a:rPr>
              <a:t>quantification</a:t>
            </a:r>
            <a:r>
              <a:rPr lang="de-DE" altLang="de-DE" sz="3200" b="1" dirty="0">
                <a:latin typeface="Calibri" panose="020F0502020204030204" pitchFamily="34" charset="0"/>
              </a:rPr>
              <a:t> </a:t>
            </a:r>
            <a:r>
              <a:rPr lang="de-DE" altLang="de-DE" sz="3200" b="1" dirty="0" err="1">
                <a:latin typeface="Calibri" panose="020F0502020204030204" pitchFamily="34" charset="0"/>
              </a:rPr>
              <a:t>packages</a:t>
            </a:r>
            <a:endParaRPr lang="de-DE" altLang="de-DE" sz="3200" b="1" dirty="0">
              <a:latin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65EB89-EBA6-439F-B0CD-81C6DB2F1C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" r="34943" b="3937"/>
          <a:stretch/>
        </p:blipFill>
        <p:spPr>
          <a:xfrm>
            <a:off x="5436096" y="2092792"/>
            <a:ext cx="3513972" cy="2003008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4FFEE03-646A-4A2A-B542-D0F29E8B0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725144"/>
            <a:ext cx="7920038" cy="129614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0640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1281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21921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62562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Not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recommended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clinical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routine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setting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47818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Atrophy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measurements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259632" y="1355288"/>
            <a:ext cx="9258300" cy="13549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altLang="de-DE" sz="2000">
                <a:solidFill>
                  <a:srgbClr val="002060"/>
                </a:solidFill>
                <a:latin typeface="Calibri" panose="020F0502020204030204" pitchFamily="34" charset="0"/>
              </a:rPr>
              <a:t>MRI studies have shown that brain atrophy</a:t>
            </a:r>
          </a:p>
          <a:p>
            <a:pPr lvl="1" fontAlgn="auto">
              <a:spcAft>
                <a:spcPts val="0"/>
              </a:spcAft>
            </a:pPr>
            <a:r>
              <a:rPr lang="en-GB" altLang="de-DE" sz="180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can be detected in patients with clinically isolated syndrome</a:t>
            </a:r>
          </a:p>
          <a:p>
            <a:pPr lvl="1" fontAlgn="auto">
              <a:spcAft>
                <a:spcPts val="0"/>
              </a:spcAft>
            </a:pPr>
            <a:r>
              <a:rPr lang="en-GB" altLang="de-DE" sz="180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 progressive during the course of relapsing-remitting MS (RRMS)</a:t>
            </a:r>
          </a:p>
          <a:p>
            <a:pPr lvl="1" fontAlgn="auto">
              <a:spcAft>
                <a:spcPts val="0"/>
              </a:spcAft>
            </a:pPr>
            <a:r>
              <a:rPr lang="en-GB" altLang="de-DE" sz="180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 more severe in patients with secondary progressive MS (SPMS)</a:t>
            </a:r>
            <a:endParaRPr lang="en-GB" altLang="de-DE" sz="18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255210" y="2717504"/>
            <a:ext cx="8899537" cy="2782888"/>
            <a:chOff x="407159" y="2970748"/>
            <a:chExt cx="7909257" cy="2782253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7159" y="3293065"/>
              <a:ext cx="7734300" cy="21521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000000">
                  <a:alpha val="64999"/>
                </a:srgbClr>
              </a:outerShdw>
            </a:effectLst>
          </p:spPr>
        </p:pic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610493" y="2973802"/>
              <a:ext cx="1800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54113" indent="-231775">
                <a:spcBef>
                  <a:spcPct val="2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14488" indent="-230188">
                <a:spcBef>
                  <a:spcPct val="2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76450" indent="-230188">
                <a:spcBef>
                  <a:spcPct val="2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336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908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480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9052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GB" altLang="de-DE" sz="1400" b="0" kern="0" dirty="0">
                  <a:solidFill>
                    <a:srgbClr val="002060"/>
                  </a:solidFill>
                </a:rPr>
                <a:t>Healthy control</a:t>
              </a:r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2545694" y="2970748"/>
              <a:ext cx="1800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54113" indent="-231775">
                <a:spcBef>
                  <a:spcPct val="2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14488" indent="-230188">
                <a:spcBef>
                  <a:spcPct val="2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76450" indent="-230188">
                <a:spcBef>
                  <a:spcPct val="2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336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908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480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9052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GB" altLang="de-DE" sz="1400" b="0" kern="0" dirty="0">
                  <a:solidFill>
                    <a:srgbClr val="002060"/>
                  </a:solidFill>
                </a:rPr>
                <a:t>RRMS</a:t>
              </a:r>
            </a:p>
          </p:txBody>
        </p:sp>
        <p:sp>
          <p:nvSpPr>
            <p:cNvPr id="18" name="TextBox 11"/>
            <p:cNvSpPr txBox="1">
              <a:spLocks noChangeArrowheads="1"/>
            </p:cNvSpPr>
            <p:nvPr/>
          </p:nvSpPr>
          <p:spPr bwMode="auto">
            <a:xfrm>
              <a:off x="4461642" y="2973802"/>
              <a:ext cx="1800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54113" indent="-231775">
                <a:spcBef>
                  <a:spcPct val="2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14488" indent="-230188">
                <a:spcBef>
                  <a:spcPct val="2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76450" indent="-230188">
                <a:spcBef>
                  <a:spcPct val="2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336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908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480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9052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GB" altLang="de-DE" sz="1400" b="0" kern="0" dirty="0">
                  <a:solidFill>
                    <a:srgbClr val="002060"/>
                  </a:solidFill>
                </a:rPr>
                <a:t>RRMS</a:t>
              </a:r>
            </a:p>
          </p:txBody>
        </p:sp>
        <p:sp>
          <p:nvSpPr>
            <p:cNvPr id="19" name="TextBox 12"/>
            <p:cNvSpPr txBox="1">
              <a:spLocks noChangeArrowheads="1"/>
            </p:cNvSpPr>
            <p:nvPr/>
          </p:nvSpPr>
          <p:spPr bwMode="auto">
            <a:xfrm>
              <a:off x="755576" y="5445224"/>
              <a:ext cx="1800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54113" indent="-231775">
                <a:spcBef>
                  <a:spcPct val="2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14488" indent="-230188">
                <a:spcBef>
                  <a:spcPct val="2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76450" indent="-230188">
                <a:spcBef>
                  <a:spcPct val="2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336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908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480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9052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GB" altLang="de-DE" sz="1400" b="0" kern="0" dirty="0">
                  <a:solidFill>
                    <a:srgbClr val="000000"/>
                  </a:solidFill>
                </a:rPr>
                <a:t>BPF 0.89</a:t>
              </a:r>
            </a:p>
          </p:txBody>
        </p:sp>
        <p:sp>
          <p:nvSpPr>
            <p:cNvPr id="20" name="TextBox 13"/>
            <p:cNvSpPr txBox="1">
              <a:spLocks noChangeArrowheads="1"/>
            </p:cNvSpPr>
            <p:nvPr/>
          </p:nvSpPr>
          <p:spPr bwMode="auto">
            <a:xfrm>
              <a:off x="2688302" y="5445224"/>
              <a:ext cx="1800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54113" indent="-231775">
                <a:spcBef>
                  <a:spcPct val="2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14488" indent="-230188">
                <a:spcBef>
                  <a:spcPct val="2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76450" indent="-230188">
                <a:spcBef>
                  <a:spcPct val="2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336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908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480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9052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GB" altLang="de-DE" sz="1400" b="0" kern="0" dirty="0">
                  <a:solidFill>
                    <a:srgbClr val="000000"/>
                  </a:solidFill>
                </a:rPr>
                <a:t>BPF 0.84</a:t>
              </a:r>
            </a:p>
          </p:txBody>
        </p:sp>
        <p:sp>
          <p:nvSpPr>
            <p:cNvPr id="21" name="TextBox 14"/>
            <p:cNvSpPr txBox="1">
              <a:spLocks noChangeArrowheads="1"/>
            </p:cNvSpPr>
            <p:nvPr/>
          </p:nvSpPr>
          <p:spPr bwMode="auto">
            <a:xfrm>
              <a:off x="4644008" y="5445224"/>
              <a:ext cx="1800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54113" indent="-231775">
                <a:spcBef>
                  <a:spcPct val="2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14488" indent="-230188">
                <a:spcBef>
                  <a:spcPct val="2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76450" indent="-230188">
                <a:spcBef>
                  <a:spcPct val="2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336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908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480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9052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GB" altLang="de-DE" sz="1400" b="0" kern="0" dirty="0">
                  <a:solidFill>
                    <a:srgbClr val="000000"/>
                  </a:solidFill>
                </a:rPr>
                <a:t>BPF 0.80</a:t>
              </a:r>
            </a:p>
          </p:txBody>
        </p:sp>
        <p:sp>
          <p:nvSpPr>
            <p:cNvPr id="22" name="TextBox 15"/>
            <p:cNvSpPr txBox="1">
              <a:spLocks noChangeArrowheads="1"/>
            </p:cNvSpPr>
            <p:nvPr/>
          </p:nvSpPr>
          <p:spPr bwMode="auto">
            <a:xfrm>
              <a:off x="6364675" y="2973802"/>
              <a:ext cx="1800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54113" indent="-231775">
                <a:spcBef>
                  <a:spcPct val="2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14488" indent="-230188">
                <a:spcBef>
                  <a:spcPct val="2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76450" indent="-230188">
                <a:spcBef>
                  <a:spcPct val="2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336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908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480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9052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GB" altLang="de-DE" sz="1400" b="0" kern="0" dirty="0">
                  <a:solidFill>
                    <a:srgbClr val="002060"/>
                  </a:solidFill>
                </a:rPr>
                <a:t>SPMS</a:t>
              </a:r>
            </a:p>
          </p:txBody>
        </p:sp>
        <p:sp>
          <p:nvSpPr>
            <p:cNvPr id="23" name="TextBox 16"/>
            <p:cNvSpPr txBox="1">
              <a:spLocks noChangeArrowheads="1"/>
            </p:cNvSpPr>
            <p:nvPr/>
          </p:nvSpPr>
          <p:spPr bwMode="auto">
            <a:xfrm>
              <a:off x="6516216" y="5445224"/>
              <a:ext cx="1800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SzPct val="100000"/>
                <a:buChar char="–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54113" indent="-231775">
                <a:spcBef>
                  <a:spcPct val="20000"/>
                </a:spcBef>
                <a:buSzPct val="100000"/>
                <a:buChar char="•"/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14488" indent="-230188">
                <a:spcBef>
                  <a:spcPct val="20000"/>
                </a:spcBef>
                <a:buSzPct val="100000"/>
                <a:buChar char="–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76450" indent="-230188">
                <a:spcBef>
                  <a:spcPct val="20000"/>
                </a:spcBef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336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908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480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905250" indent="-230188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457200" fontAlgn="auto">
                <a:spcBef>
                  <a:spcPct val="0"/>
                </a:spcBef>
                <a:spcAft>
                  <a:spcPts val="0"/>
                </a:spcAft>
                <a:buSzTx/>
                <a:buFontTx/>
                <a:buNone/>
                <a:defRPr/>
              </a:pPr>
              <a:r>
                <a:rPr lang="en-GB" altLang="de-DE" sz="1400" b="0" kern="0" dirty="0">
                  <a:solidFill>
                    <a:srgbClr val="000000"/>
                  </a:solidFill>
                </a:rPr>
                <a:t>BPF 0.70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40321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Clinical </a:t>
            </a:r>
            <a:r>
              <a:rPr lang="de-DE" altLang="de-DE" sz="3600" dirty="0" err="1">
                <a:latin typeface="Calibri" panose="020F0502020204030204" pitchFamily="34" charset="0"/>
              </a:rPr>
              <a:t>relevance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of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atrophy</a:t>
            </a:r>
            <a:r>
              <a:rPr lang="de-DE" altLang="de-DE" sz="3600" dirty="0">
                <a:latin typeface="Calibri" panose="020F0502020204030204" pitchFamily="34" charset="0"/>
              </a:rPr>
              <a:t> in MS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719247" y="1200544"/>
            <a:ext cx="3641725" cy="1050925"/>
            <a:chOff x="107504" y="44624"/>
            <a:chExt cx="8068687" cy="2681444"/>
          </a:xfrm>
        </p:grpSpPr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4624"/>
              <a:ext cx="8068687" cy="255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564904"/>
              <a:ext cx="4415904" cy="16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-201" r="5743"/>
          <a:stretch>
            <a:fillRect/>
          </a:stretch>
        </p:blipFill>
        <p:spPr bwMode="auto">
          <a:xfrm>
            <a:off x="720834" y="2286394"/>
            <a:ext cx="292893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7" y="5197869"/>
            <a:ext cx="30353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703372" y="3684981"/>
            <a:ext cx="5334000" cy="1474788"/>
            <a:chOff x="913775" y="1566934"/>
            <a:chExt cx="7211375" cy="2027627"/>
          </a:xfrm>
        </p:grpSpPr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" b="68356"/>
            <a:stretch>
              <a:fillRect/>
            </a:stretch>
          </p:blipFill>
          <p:spPr bwMode="auto">
            <a:xfrm>
              <a:off x="913775" y="1566934"/>
              <a:ext cx="7211375" cy="170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90" r="77448" b="41267"/>
            <a:stretch>
              <a:fillRect/>
            </a:stretch>
          </p:blipFill>
          <p:spPr bwMode="auto">
            <a:xfrm>
              <a:off x="923392" y="1672869"/>
              <a:ext cx="1626394" cy="1474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90" t="95769"/>
            <a:stretch>
              <a:fillRect/>
            </a:stretch>
          </p:blipFill>
          <p:spPr bwMode="auto">
            <a:xfrm>
              <a:off x="1106204" y="3304403"/>
              <a:ext cx="4374726" cy="290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4543775" y="1489469"/>
            <a:ext cx="3961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4113" indent="-231775">
              <a:spcBef>
                <a:spcPct val="2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spcBef>
                <a:spcPct val="2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spcBef>
                <a:spcPct val="2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6-month </a:t>
            </a:r>
            <a:r>
              <a:rPr lang="en-US" altLang="de-DE" sz="1400" b="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callosal</a:t>
            </a: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atrophy and greater baseline T2LV </a:t>
            </a:r>
          </a:p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predicted conversion to CDMS within 2 years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3815932" y="2615006"/>
            <a:ext cx="37793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4113" indent="-231775">
              <a:spcBef>
                <a:spcPct val="2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spcBef>
                <a:spcPct val="2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spcBef>
                <a:spcPct val="2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2-year central atrophy and lesion volume change </a:t>
            </a:r>
          </a:p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as MRI predictors of 10-year EDSS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6096018" y="4105669"/>
            <a:ext cx="3256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4113" indent="-231775">
              <a:spcBef>
                <a:spcPct val="2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spcBef>
                <a:spcPct val="2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spcBef>
                <a:spcPct val="2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baseline GM fraction as the only predictor</a:t>
            </a:r>
          </a:p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of worsening of disability at 13 years</a:t>
            </a:r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4363011" y="5115382"/>
            <a:ext cx="478098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SzPct val="100000"/>
              <a:buChar char="–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54113" indent="-231775">
              <a:spcBef>
                <a:spcPct val="20000"/>
              </a:spcBef>
              <a:buSzPct val="100000"/>
              <a:buChar char="•"/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14488" indent="-230188">
              <a:spcBef>
                <a:spcPct val="20000"/>
              </a:spcBef>
              <a:buSzPct val="100000"/>
              <a:buChar char="–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76450" indent="-230188">
              <a:spcBef>
                <a:spcPct val="20000"/>
              </a:spcBef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336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908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480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05250" indent="-230188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baseline GM volume and EDSS as the best predictors of</a:t>
            </a:r>
          </a:p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disease progression (conversion to SP, achievement of EDSS 4)  </a:t>
            </a:r>
          </a:p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r>
              <a:rPr lang="en-US" altLang="de-DE" sz="1400" b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after 9 years in RRMS </a:t>
            </a:r>
          </a:p>
          <a:p>
            <a:pPr algn="ctr" defTabSz="457200" fontAlgn="auto">
              <a:spcBef>
                <a:spcPct val="0"/>
              </a:spcBef>
              <a:spcAft>
                <a:spcPts val="0"/>
              </a:spcAft>
              <a:buSzTx/>
              <a:buFontTx/>
              <a:buNone/>
            </a:pPr>
            <a:endParaRPr lang="en-US" altLang="de-DE" sz="1400" b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139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Interpretation </a:t>
            </a:r>
            <a:r>
              <a:rPr lang="de-DE" altLang="de-DE" sz="3600" dirty="0" err="1">
                <a:latin typeface="Calibri" panose="020F0502020204030204" pitchFamily="34" charset="0"/>
              </a:rPr>
              <a:t>of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atrophy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measurements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4" descr="atrophy_balan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6" y="1556792"/>
            <a:ext cx="87503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19"/>
          <p:cNvSpPr txBox="1">
            <a:spLocks noChangeArrowheads="1"/>
          </p:cNvSpPr>
          <p:nvPr/>
        </p:nvSpPr>
        <p:spPr bwMode="auto">
          <a:xfrm>
            <a:off x="175836" y="6021288"/>
            <a:ext cx="9310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20" rIns="91437" bIns="45720">
            <a:spAutoFit/>
          </a:bodyPr>
          <a:lstStyle>
            <a:lvl1pPr>
              <a:spcBef>
                <a:spcPct val="20000"/>
              </a:spcBef>
              <a:buClr>
                <a:srgbClr val="005CAB"/>
              </a:buClr>
              <a:buSzPct val="80000"/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5CAB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5CAB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5CAB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5CAB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CAB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CAB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CAB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CAB"/>
              </a:buClr>
              <a:buSzPct val="8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pPr defTabSz="45720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1000" dirty="0" err="1">
                <a:latin typeface="Calibri"/>
              </a:rPr>
              <a:t>ApoE</a:t>
            </a:r>
            <a:r>
              <a:rPr lang="en-GB" altLang="en-US" sz="1000" dirty="0">
                <a:latin typeface="Calibri"/>
              </a:rPr>
              <a:t>=apolipoprotein E</a:t>
            </a:r>
          </a:p>
          <a:p>
            <a:pPr defTabSz="45720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1000" dirty="0">
                <a:latin typeface="Calibri"/>
              </a:rPr>
              <a:t>Simon JH. </a:t>
            </a:r>
            <a:r>
              <a:rPr lang="en-GB" altLang="en-US" sz="1000" i="1" dirty="0" err="1">
                <a:latin typeface="Calibri"/>
              </a:rPr>
              <a:t>Mult</a:t>
            </a:r>
            <a:r>
              <a:rPr lang="en-GB" altLang="en-US" sz="1000" i="1" dirty="0">
                <a:latin typeface="Calibri"/>
              </a:rPr>
              <a:t> </a:t>
            </a:r>
            <a:r>
              <a:rPr lang="en-GB" altLang="en-US" sz="1000" i="1" dirty="0" err="1">
                <a:latin typeface="Calibri"/>
              </a:rPr>
              <a:t>Scler</a:t>
            </a:r>
            <a:r>
              <a:rPr lang="en-GB" altLang="en-US" sz="1000" i="1" dirty="0">
                <a:latin typeface="Calibri"/>
              </a:rPr>
              <a:t>.</a:t>
            </a:r>
            <a:r>
              <a:rPr lang="en-GB" altLang="en-US" sz="1000" dirty="0">
                <a:latin typeface="Calibri"/>
              </a:rPr>
              <a:t> </a:t>
            </a:r>
            <a:r>
              <a:rPr lang="en-US" sz="1000" dirty="0">
                <a:latin typeface="Calibri"/>
              </a:rPr>
              <a:t>2006;12:679-687</a:t>
            </a:r>
            <a:endParaRPr lang="en-GB" altLang="en-US" sz="1000" dirty="0">
              <a:latin typeface="Calibri"/>
            </a:endParaRPr>
          </a:p>
          <a:p>
            <a:pPr defTabSz="45720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1000" dirty="0" err="1">
                <a:latin typeface="Calibri"/>
              </a:rPr>
              <a:t>Barkhof</a:t>
            </a:r>
            <a:r>
              <a:rPr lang="en-GB" altLang="en-US" sz="1000" dirty="0">
                <a:latin typeface="Calibri"/>
              </a:rPr>
              <a:t> F et al</a:t>
            </a:r>
            <a:r>
              <a:rPr lang="en-GB" altLang="en-US" sz="1000" i="1" dirty="0">
                <a:latin typeface="Calibri"/>
              </a:rPr>
              <a:t>. Nat Rev Neurol.</a:t>
            </a:r>
            <a:r>
              <a:rPr lang="en-GB" altLang="en-US" sz="1000" dirty="0">
                <a:latin typeface="Calibri"/>
              </a:rPr>
              <a:t> 2009 ;5:256-266</a:t>
            </a:r>
          </a:p>
          <a:p>
            <a:pPr defTabSz="457200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1000" dirty="0">
                <a:latin typeface="Calibri"/>
              </a:rPr>
              <a:t>De Stefano N et al. </a:t>
            </a:r>
            <a:r>
              <a:rPr lang="en-GB" altLang="en-US" sz="1000" i="1" dirty="0">
                <a:latin typeface="Calibri"/>
              </a:rPr>
              <a:t>CNS Drugs. </a:t>
            </a:r>
            <a:r>
              <a:rPr lang="en-US" sz="1000" dirty="0">
                <a:latin typeface="Calibri"/>
              </a:rPr>
              <a:t>2014;28:147-156</a:t>
            </a:r>
            <a:r>
              <a:rPr lang="en-GB" altLang="en-US" sz="1000" dirty="0"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597355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86FC914-FD29-4B6B-A54B-4967BD3FF69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altLang="de-DE" sz="3600" dirty="0" err="1">
                <a:latin typeface="Calibri" panose="020F0502020204030204" pitchFamily="34" charset="0"/>
              </a:rPr>
              <a:t>Pseudoatrophy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during</a:t>
            </a:r>
            <a:r>
              <a:rPr lang="de-DE" altLang="de-DE" sz="3600" dirty="0">
                <a:latin typeface="Calibri" panose="020F0502020204030204" pitchFamily="34" charset="0"/>
              </a:rPr>
              <a:t> DMT</a:t>
            </a:r>
          </a:p>
        </p:txBody>
      </p:sp>
      <p:cxnSp>
        <p:nvCxnSpPr>
          <p:cNvPr id="6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0" name="50 Imagen" descr="10004.jpg">
            <a:extLst>
              <a:ext uri="{FF2B5EF4-FFF2-40B4-BE49-F238E27FC236}">
                <a16:creationId xmlns:a16="http://schemas.microsoft.com/office/drawing/2014/main" id="{B6F259CC-599D-4E8E-9E64-A63263793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5793" r="11497" b="10507"/>
          <a:stretch>
            <a:fillRect/>
          </a:stretch>
        </p:blipFill>
        <p:spPr bwMode="auto">
          <a:xfrm>
            <a:off x="2898423" y="1779412"/>
            <a:ext cx="3310467" cy="349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19 Imagen" descr="10016.jpg">
            <a:extLst>
              <a:ext uri="{FF2B5EF4-FFF2-40B4-BE49-F238E27FC236}">
                <a16:creationId xmlns:a16="http://schemas.microsoft.com/office/drawing/2014/main" id="{9B37399F-6CE9-4388-A9C0-670585839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t="16087" r="20441" b="10497"/>
          <a:stretch>
            <a:fillRect/>
          </a:stretch>
        </p:blipFill>
        <p:spPr bwMode="auto">
          <a:xfrm>
            <a:off x="2898423" y="1779412"/>
            <a:ext cx="3310467" cy="349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9 Imagen" descr="vvv0006.jpg">
            <a:extLst>
              <a:ext uri="{FF2B5EF4-FFF2-40B4-BE49-F238E27FC236}">
                <a16:creationId xmlns:a16="http://schemas.microsoft.com/office/drawing/2014/main" id="{D029DBE0-C8D5-4CBA-A859-118DA7D8B8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18105" r="11513" b="8336"/>
          <a:stretch>
            <a:fillRect/>
          </a:stretch>
        </p:blipFill>
        <p:spPr bwMode="auto">
          <a:xfrm>
            <a:off x="2898422" y="1779412"/>
            <a:ext cx="3273778" cy="350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15">
            <a:extLst>
              <a:ext uri="{FF2B5EF4-FFF2-40B4-BE49-F238E27FC236}">
                <a16:creationId xmlns:a16="http://schemas.microsoft.com/office/drawing/2014/main" id="{6D2A73F7-4ABF-45AD-B0C4-2E653DF08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4" y="6416783"/>
            <a:ext cx="8937978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s-ES" sz="1067" dirty="0">
                <a:cs typeface="Arial" panose="020B0604020202020204" pitchFamily="34" charset="0"/>
              </a:rPr>
              <a:t>Courtesy of Alex </a:t>
            </a:r>
            <a:r>
              <a:rPr lang="en-US" altLang="es-ES" sz="1067" dirty="0" err="1">
                <a:cs typeface="Arial" panose="020B0604020202020204" pitchFamily="34" charset="0"/>
              </a:rPr>
              <a:t>Rovira</a:t>
            </a:r>
            <a:r>
              <a:rPr lang="en-US" altLang="es-ES" sz="1067" dirty="0">
                <a:cs typeface="Arial" panose="020B0604020202020204" pitchFamily="34" charset="0"/>
              </a:rPr>
              <a:t> </a:t>
            </a:r>
            <a:endParaRPr lang="en-US" altLang="es-ES" sz="1067" dirty="0"/>
          </a:p>
        </p:txBody>
      </p:sp>
      <p:pic>
        <p:nvPicPr>
          <p:cNvPr id="54" name="Picture 3" descr="Q:\alex\Imatge corporativa HVH IDI logos varios\Logos\Logos HVH\vh_logo.jpg">
            <a:extLst>
              <a:ext uri="{FF2B5EF4-FFF2-40B4-BE49-F238E27FC236}">
                <a16:creationId xmlns:a16="http://schemas.microsoft.com/office/drawing/2014/main" id="{5EBEA86E-6BA4-4BC8-93E2-0665F2F15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4697" y="6265422"/>
            <a:ext cx="936104" cy="54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7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86FC914-FD29-4B6B-A54B-4967BD3FF69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2377"/>
            <a:ext cx="7920038" cy="11430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altLang="de-DE" sz="3600" dirty="0" err="1">
                <a:latin typeface="Calibri" panose="020F0502020204030204" pitchFamily="34" charset="0"/>
              </a:rPr>
              <a:t>Minimize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Pseudoatrophy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during</a:t>
            </a:r>
            <a:r>
              <a:rPr lang="de-DE" altLang="de-DE" sz="3600" dirty="0">
                <a:latin typeface="Calibri" panose="020F0502020204030204" pitchFamily="34" charset="0"/>
              </a:rPr>
              <a:t> DMT</a:t>
            </a:r>
          </a:p>
        </p:txBody>
      </p:sp>
      <p:cxnSp>
        <p:nvCxnSpPr>
          <p:cNvPr id="6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ángulo 2">
            <a:extLst>
              <a:ext uri="{FF2B5EF4-FFF2-40B4-BE49-F238E27FC236}">
                <a16:creationId xmlns:a16="http://schemas.microsoft.com/office/drawing/2014/main" id="{9256D312-09EB-47BB-920B-9B680FD4A0D1}"/>
              </a:ext>
            </a:extLst>
          </p:cNvPr>
          <p:cNvSpPr/>
          <p:nvPr/>
        </p:nvSpPr>
        <p:spPr>
          <a:xfrm>
            <a:off x="6156176" y="3193493"/>
            <a:ext cx="1296144" cy="523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10FB65-EB15-4946-9651-645F2AAE8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4" y="6416783"/>
            <a:ext cx="8937978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s-ES" sz="1067" dirty="0">
                <a:cs typeface="Arial" panose="020B0604020202020204" pitchFamily="34" charset="0"/>
              </a:rPr>
              <a:t>Courtesy of Alex </a:t>
            </a:r>
            <a:r>
              <a:rPr lang="en-US" altLang="es-ES" sz="1067" dirty="0" err="1">
                <a:cs typeface="Arial" panose="020B0604020202020204" pitchFamily="34" charset="0"/>
              </a:rPr>
              <a:t>Rovira</a:t>
            </a:r>
            <a:r>
              <a:rPr lang="en-US" altLang="es-ES" sz="1067" dirty="0">
                <a:cs typeface="Arial" panose="020B0604020202020204" pitchFamily="34" charset="0"/>
              </a:rPr>
              <a:t> </a:t>
            </a:r>
            <a:endParaRPr lang="en-US" altLang="es-ES" sz="1067" dirty="0"/>
          </a:p>
        </p:txBody>
      </p:sp>
      <p:pic>
        <p:nvPicPr>
          <p:cNvPr id="17" name="Picture 3" descr="Q:\alex\Imatge corporativa HVH IDI logos varios\Logos\Logos HVH\vh_logo.jpg">
            <a:extLst>
              <a:ext uri="{FF2B5EF4-FFF2-40B4-BE49-F238E27FC236}">
                <a16:creationId xmlns:a16="http://schemas.microsoft.com/office/drawing/2014/main" id="{63F32C47-0D13-45CE-BCC5-EAD10AEE5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4697" y="6265422"/>
            <a:ext cx="936104" cy="54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lecha derecha 35">
            <a:extLst>
              <a:ext uri="{FF2B5EF4-FFF2-40B4-BE49-F238E27FC236}">
                <a16:creationId xmlns:a16="http://schemas.microsoft.com/office/drawing/2014/main" id="{2519943D-89DA-4932-8A27-B8D6F77F951F}"/>
              </a:ext>
            </a:extLst>
          </p:cNvPr>
          <p:cNvSpPr/>
          <p:nvPr/>
        </p:nvSpPr>
        <p:spPr>
          <a:xfrm>
            <a:off x="403010" y="2620388"/>
            <a:ext cx="8570014" cy="382411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Pre-treatment (DX, FU)           Baseline 6-12 months                        Follow-up  every 12 months</a:t>
            </a:r>
          </a:p>
        </p:txBody>
      </p:sp>
      <p:grpSp>
        <p:nvGrpSpPr>
          <p:cNvPr id="32" name="Grupo 7">
            <a:extLst>
              <a:ext uri="{FF2B5EF4-FFF2-40B4-BE49-F238E27FC236}">
                <a16:creationId xmlns:a16="http://schemas.microsoft.com/office/drawing/2014/main" id="{D4B3C5B8-E2BC-4BC3-B8E0-DE543306D15E}"/>
              </a:ext>
            </a:extLst>
          </p:cNvPr>
          <p:cNvGrpSpPr/>
          <p:nvPr/>
        </p:nvGrpSpPr>
        <p:grpSpPr>
          <a:xfrm>
            <a:off x="371833" y="3061519"/>
            <a:ext cx="7800567" cy="1966351"/>
            <a:chOff x="261161" y="4213609"/>
            <a:chExt cx="7800567" cy="1966351"/>
          </a:xfrm>
        </p:grpSpPr>
        <p:cxnSp>
          <p:nvCxnSpPr>
            <p:cNvPr id="33" name="Conector recto de flecha 29">
              <a:extLst>
                <a:ext uri="{FF2B5EF4-FFF2-40B4-BE49-F238E27FC236}">
                  <a16:creationId xmlns:a16="http://schemas.microsoft.com/office/drawing/2014/main" id="{4BF39560-7374-4C4E-A5D6-3827585478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0193" y="4870178"/>
              <a:ext cx="4283625" cy="18344"/>
            </a:xfrm>
            <a:prstGeom prst="straightConnector1">
              <a:avLst/>
            </a:prstGeom>
            <a:noFill/>
            <a:ln w="19050" cap="sq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4" name="CuadroTexto 9">
              <a:extLst>
                <a:ext uri="{FF2B5EF4-FFF2-40B4-BE49-F238E27FC236}">
                  <a16:creationId xmlns:a16="http://schemas.microsoft.com/office/drawing/2014/main" id="{525BE3C3-90A5-4EF4-9EF8-A69C78FA1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226" y="5678063"/>
              <a:ext cx="627988" cy="3840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altLang="es-ES" sz="1896" kern="0" dirty="0">
                  <a:solidFill>
                    <a:prstClr val="black"/>
                  </a:solidFill>
                  <a:latin typeface="Calibri"/>
                </a:rPr>
                <a:t>-1</a:t>
              </a:r>
            </a:p>
          </p:txBody>
        </p:sp>
        <p:sp>
          <p:nvSpPr>
            <p:cNvPr id="35" name="CuadroTexto 10">
              <a:extLst>
                <a:ext uri="{FF2B5EF4-FFF2-40B4-BE49-F238E27FC236}">
                  <a16:creationId xmlns:a16="http://schemas.microsoft.com/office/drawing/2014/main" id="{8976DE48-F0A6-454C-B54C-5ABC88E358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4265" y="5671008"/>
              <a:ext cx="284292" cy="3840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altLang="es-ES" sz="1896" kern="0" dirty="0">
                  <a:solidFill>
                    <a:prstClr val="black"/>
                  </a:solidFill>
                  <a:latin typeface="Calibri"/>
                </a:rPr>
                <a:t>0</a:t>
              </a:r>
            </a:p>
          </p:txBody>
        </p:sp>
        <p:sp>
          <p:nvSpPr>
            <p:cNvPr id="36" name="CuadroTexto 11">
              <a:extLst>
                <a:ext uri="{FF2B5EF4-FFF2-40B4-BE49-F238E27FC236}">
                  <a16:creationId xmlns:a16="http://schemas.microsoft.com/office/drawing/2014/main" id="{0D166C0E-46E9-4608-AF07-9FA46A34D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7486" y="5608919"/>
              <a:ext cx="284292" cy="3840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altLang="es-ES" sz="1896" kern="0">
                  <a:solidFill>
                    <a:prstClr val="black"/>
                  </a:solidFill>
                  <a:latin typeface="Calibri"/>
                </a:rPr>
                <a:t>1</a:t>
              </a:r>
            </a:p>
          </p:txBody>
        </p:sp>
        <p:cxnSp>
          <p:nvCxnSpPr>
            <p:cNvPr id="37" name="Conector recto de flecha 24">
              <a:extLst>
                <a:ext uri="{FF2B5EF4-FFF2-40B4-BE49-F238E27FC236}">
                  <a16:creationId xmlns:a16="http://schemas.microsoft.com/office/drawing/2014/main" id="{632F5F55-61E0-4292-BF41-D48FCDF8A19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4792" y="6116919"/>
              <a:ext cx="7736936" cy="0"/>
            </a:xfrm>
            <a:prstGeom prst="straightConnector1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Flecha abajo 52">
              <a:extLst>
                <a:ext uri="{FF2B5EF4-FFF2-40B4-BE49-F238E27FC236}">
                  <a16:creationId xmlns:a16="http://schemas.microsoft.com/office/drawing/2014/main" id="{C780DD79-27E1-4598-B647-C46754EC4AE7}"/>
                </a:ext>
              </a:extLst>
            </p:cNvPr>
            <p:cNvSpPr/>
            <p:nvPr/>
          </p:nvSpPr>
          <p:spPr>
            <a:xfrm rot="10800000">
              <a:off x="1591224" y="5704522"/>
              <a:ext cx="192658" cy="385939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896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CuadroTexto 14">
              <a:extLst>
                <a:ext uri="{FF2B5EF4-FFF2-40B4-BE49-F238E27FC236}">
                  <a16:creationId xmlns:a16="http://schemas.microsoft.com/office/drawing/2014/main" id="{DD761068-8061-490F-8F1B-CB5CE0856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3882" y="5841406"/>
              <a:ext cx="229103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600" kern="0" dirty="0">
                  <a:solidFill>
                    <a:prstClr val="black"/>
                  </a:solidFill>
                  <a:latin typeface="Calibri"/>
                </a:rPr>
                <a:t>Treatment onset</a:t>
              </a:r>
            </a:p>
          </p:txBody>
        </p:sp>
        <p:pic>
          <p:nvPicPr>
            <p:cNvPr id="40" name="50 Imagen" descr="10004.jpg">
              <a:extLst>
                <a:ext uri="{FF2B5EF4-FFF2-40B4-BE49-F238E27FC236}">
                  <a16:creationId xmlns:a16="http://schemas.microsoft.com/office/drawing/2014/main" id="{A8367DBA-8972-4921-9907-DA9B579C1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5" t="15793" r="11497" b="10507"/>
            <a:stretch>
              <a:fillRect/>
            </a:stretch>
          </p:blipFill>
          <p:spPr bwMode="auto">
            <a:xfrm>
              <a:off x="5830116" y="4214414"/>
              <a:ext cx="1259031" cy="1329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19 Imagen" descr="10016.jpg">
              <a:extLst>
                <a:ext uri="{FF2B5EF4-FFF2-40B4-BE49-F238E27FC236}">
                  <a16:creationId xmlns:a16="http://schemas.microsoft.com/office/drawing/2014/main" id="{443A5AF1-F2B3-4D67-8483-20A1FF546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0" t="16087" r="20441" b="10497"/>
            <a:stretch>
              <a:fillRect/>
            </a:stretch>
          </p:blipFill>
          <p:spPr bwMode="auto">
            <a:xfrm>
              <a:off x="261161" y="4214146"/>
              <a:ext cx="1259032" cy="133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9 Imagen" descr="vvv0006.jpg">
              <a:extLst>
                <a:ext uri="{FF2B5EF4-FFF2-40B4-BE49-F238E27FC236}">
                  <a16:creationId xmlns:a16="http://schemas.microsoft.com/office/drawing/2014/main" id="{E7B92DA2-B395-47CE-B0ED-F80EF2771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6" t="18105" r="11513" b="8336"/>
            <a:stretch>
              <a:fillRect/>
            </a:stretch>
          </p:blipFill>
          <p:spPr bwMode="auto">
            <a:xfrm>
              <a:off x="3047344" y="4213609"/>
              <a:ext cx="1245078" cy="1331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Rectángulo 1">
            <a:extLst>
              <a:ext uri="{FF2B5EF4-FFF2-40B4-BE49-F238E27FC236}">
                <a16:creationId xmlns:a16="http://schemas.microsoft.com/office/drawing/2014/main" id="{479DC49F-9ACB-4ADD-A26C-0E245D474419}"/>
              </a:ext>
            </a:extLst>
          </p:cNvPr>
          <p:cNvSpPr/>
          <p:nvPr/>
        </p:nvSpPr>
        <p:spPr>
          <a:xfrm>
            <a:off x="403008" y="1922963"/>
            <a:ext cx="8851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285750" eaLnBrk="0" hangingPunct="0">
              <a:buFont typeface="Arial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Calibri"/>
              </a:rPr>
              <a:t>Exclude brain atrophy changes during the first months after treatment onset</a:t>
            </a: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36BF4988-B69E-4950-89F9-0BF23AB95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725144"/>
            <a:ext cx="7920038" cy="129614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0640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81281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219215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625620" algn="ctr" rtl="0" fontAlgn="base">
              <a:spcBef>
                <a:spcPct val="0"/>
              </a:spcBef>
              <a:spcAft>
                <a:spcPct val="0"/>
              </a:spcAft>
              <a:defRPr sz="391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Atrophy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not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recommended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clinical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routine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36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setting</a:t>
            </a:r>
            <a:r>
              <a:rPr lang="de-DE" altLang="de-DE" sz="36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27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3" y="269751"/>
            <a:ext cx="8352079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en-US" altLang="de-DE" sz="2600" dirty="0">
                <a:latin typeface="Calibri" panose="020F0502020204030204" pitchFamily="34" charset="0"/>
              </a:rPr>
              <a:t>MRT methods for neuroprotection/</a:t>
            </a:r>
            <a:r>
              <a:rPr lang="en-US" altLang="de-DE" sz="2600" dirty="0" err="1">
                <a:latin typeface="Calibri" panose="020F0502020204030204" pitchFamily="34" charset="0"/>
              </a:rPr>
              <a:t>remyelinisation</a:t>
            </a:r>
            <a:endParaRPr lang="en-US" altLang="de-DE" sz="2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9 Grupo">
            <a:extLst>
              <a:ext uri="{FF2B5EF4-FFF2-40B4-BE49-F238E27FC236}">
                <a16:creationId xmlns:a16="http://schemas.microsoft.com/office/drawing/2014/main" id="{1054B63F-8D1A-432E-A556-6EF55E2AD91A}"/>
              </a:ext>
            </a:extLst>
          </p:cNvPr>
          <p:cNvGrpSpPr>
            <a:grpSpLocks/>
          </p:cNvGrpSpPr>
          <p:nvPr/>
        </p:nvGrpSpPr>
        <p:grpSpPr bwMode="auto">
          <a:xfrm>
            <a:off x="215900" y="1340768"/>
            <a:ext cx="8712200" cy="4418012"/>
            <a:chOff x="212236" y="1357722"/>
            <a:chExt cx="8712690" cy="44177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EF11B55-EDFB-4901-9833-47E4A0CF8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67" b="60211"/>
            <a:stretch>
              <a:fillRect/>
            </a:stretch>
          </p:blipFill>
          <p:spPr bwMode="auto">
            <a:xfrm>
              <a:off x="216721" y="5078310"/>
              <a:ext cx="8708205" cy="651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C4464A6-3489-4ACE-85A2-08B0F23D4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9" b="17659"/>
            <a:stretch>
              <a:fillRect/>
            </a:stretch>
          </p:blipFill>
          <p:spPr bwMode="auto">
            <a:xfrm>
              <a:off x="212236" y="1874577"/>
              <a:ext cx="8712690" cy="32489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3 Rectángulo">
              <a:extLst>
                <a:ext uri="{FF2B5EF4-FFF2-40B4-BE49-F238E27FC236}">
                  <a16:creationId xmlns:a16="http://schemas.microsoft.com/office/drawing/2014/main" id="{99413CF5-56EF-4FFE-8333-DBDD74FF3C1A}"/>
                </a:ext>
              </a:extLst>
            </p:cNvPr>
            <p:cNvSpPr/>
            <p:nvPr/>
          </p:nvSpPr>
          <p:spPr>
            <a:xfrm>
              <a:off x="212236" y="1875211"/>
              <a:ext cx="8653950" cy="3900213"/>
            </a:xfrm>
            <a:prstGeom prst="rect">
              <a:avLst/>
            </a:prstGeom>
            <a:solidFill>
              <a:srgbClr val="F97613">
                <a:alpha val="1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7E86A7F-C5E8-4D98-868D-D76B99179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90042"/>
            <a:stretch>
              <a:fillRect/>
            </a:stretch>
          </p:blipFill>
          <p:spPr bwMode="auto">
            <a:xfrm>
              <a:off x="212236" y="1357722"/>
              <a:ext cx="8712690" cy="5292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5 Rectángulo">
              <a:extLst>
                <a:ext uri="{FF2B5EF4-FFF2-40B4-BE49-F238E27FC236}">
                  <a16:creationId xmlns:a16="http://schemas.microsoft.com/office/drawing/2014/main" id="{72300011-D013-42D5-B3C6-18CE7395E3AC}"/>
                </a:ext>
              </a:extLst>
            </p:cNvPr>
            <p:cNvSpPr/>
            <p:nvPr/>
          </p:nvSpPr>
          <p:spPr>
            <a:xfrm>
              <a:off x="216999" y="1357722"/>
              <a:ext cx="8707927" cy="517489"/>
            </a:xfrm>
            <a:prstGeom prst="rect">
              <a:avLst/>
            </a:prstGeom>
            <a:solidFill>
              <a:srgbClr val="0070C0">
                <a:alpha val="2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2" name="Rectangle 86">
            <a:extLst>
              <a:ext uri="{FF2B5EF4-FFF2-40B4-BE49-F238E27FC236}">
                <a16:creationId xmlns:a16="http://schemas.microsoft.com/office/drawing/2014/main" id="{E6B0BE35-4A77-49CB-9C27-593A0B9B5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477843"/>
            <a:ext cx="180975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s-ES" sz="1200" dirty="0"/>
              <a:t>Oh, J. et al Neurology2019</a:t>
            </a:r>
          </a:p>
        </p:txBody>
      </p:sp>
    </p:spTree>
    <p:extLst>
      <p:ext uri="{BB962C8B-B14F-4D97-AF65-F5344CB8AC3E}">
        <p14:creationId xmlns:p14="http://schemas.microsoft.com/office/powerpoint/2010/main" val="25760436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48059" y="1196752"/>
            <a:ext cx="7824787" cy="543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latin typeface="Calibri" pitchFamily="34" charset="0"/>
              </a:rPr>
              <a:t>Introduction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Brain MRI for MS diagnosis 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Serial imaging to establish MS diagnosis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New MR marker for MS diagnosis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Brain MRI for MS prognosis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Baseline MR findings to predict MS disease course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Brain MRI for MS pharmacovigilance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MRI outcome measure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Conclusions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Content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93399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>
            <a:extLst>
              <a:ext uri="{FF2B5EF4-FFF2-40B4-BE49-F238E27FC236}">
                <a16:creationId xmlns:a16="http://schemas.microsoft.com/office/drawing/2014/main" id="{BC23407C-76FC-4274-81A2-4B1AD0B2AD73}"/>
              </a:ext>
            </a:extLst>
          </p:cNvPr>
          <p:cNvGrpSpPr>
            <a:grpSpLocks/>
          </p:cNvGrpSpPr>
          <p:nvPr/>
        </p:nvGrpSpPr>
        <p:grpSpPr bwMode="auto">
          <a:xfrm>
            <a:off x="4849813" y="2593975"/>
            <a:ext cx="803275" cy="685800"/>
            <a:chOff x="3455" y="1727"/>
            <a:chExt cx="569" cy="486"/>
          </a:xfrm>
        </p:grpSpPr>
        <p:sp>
          <p:nvSpPr>
            <p:cNvPr id="65618" name="Rectangle 3">
              <a:extLst>
                <a:ext uri="{FF2B5EF4-FFF2-40B4-BE49-F238E27FC236}">
                  <a16:creationId xmlns:a16="http://schemas.microsoft.com/office/drawing/2014/main" id="{43DBC059-3EBB-418A-B9A6-7E90FD1E1B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00000">
              <a:off x="3692" y="1710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619" name="Rectangle 4">
              <a:extLst>
                <a:ext uri="{FF2B5EF4-FFF2-40B4-BE49-F238E27FC236}">
                  <a16:creationId xmlns:a16="http://schemas.microsoft.com/office/drawing/2014/main" id="{79E221BE-4603-4A22-817A-FB46B4DC0E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00000">
              <a:off x="3469" y="1947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620" name="Rectangle 5">
              <a:extLst>
                <a:ext uri="{FF2B5EF4-FFF2-40B4-BE49-F238E27FC236}">
                  <a16:creationId xmlns:a16="http://schemas.microsoft.com/office/drawing/2014/main" id="{65A0E938-187F-433A-B671-79815B7272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00000">
              <a:off x="3791" y="1980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736" name="Line 6">
              <a:extLst>
                <a:ext uri="{FF2B5EF4-FFF2-40B4-BE49-F238E27FC236}">
                  <a16:creationId xmlns:a16="http://schemas.microsoft.com/office/drawing/2014/main" id="{724A4597-8BBF-4C8F-8298-8A6D76478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1" y="1904"/>
              <a:ext cx="82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737" name="Line 7">
              <a:extLst>
                <a:ext uri="{FF2B5EF4-FFF2-40B4-BE49-F238E27FC236}">
                  <a16:creationId xmlns:a16="http://schemas.microsoft.com/office/drawing/2014/main" id="{B610A0D6-9F09-4A46-AF43-50577ACD0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8" y="2117"/>
              <a:ext cx="9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55651" name="Line 8">
            <a:extLst>
              <a:ext uri="{FF2B5EF4-FFF2-40B4-BE49-F238E27FC236}">
                <a16:creationId xmlns:a16="http://schemas.microsoft.com/office/drawing/2014/main" id="{A2D7ECFB-BCF4-4E9A-9CB9-D89D98029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5663" y="2533650"/>
            <a:ext cx="0" cy="30845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5652" name="Line 9">
            <a:extLst>
              <a:ext uri="{FF2B5EF4-FFF2-40B4-BE49-F238E27FC236}">
                <a16:creationId xmlns:a16="http://schemas.microsoft.com/office/drawing/2014/main" id="{0570E6BB-BB2E-4845-AE36-31DC50E92B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2533650"/>
            <a:ext cx="0" cy="30845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5541" name="Freeform 10">
            <a:extLst>
              <a:ext uri="{FF2B5EF4-FFF2-40B4-BE49-F238E27FC236}">
                <a16:creationId xmlns:a16="http://schemas.microsoft.com/office/drawing/2014/main" id="{25B6BB81-46D8-41EE-A9B7-4C8D1F71040A}"/>
              </a:ext>
            </a:extLst>
          </p:cNvPr>
          <p:cNvSpPr>
            <a:spLocks/>
          </p:cNvSpPr>
          <p:nvPr/>
        </p:nvSpPr>
        <p:spPr bwMode="auto">
          <a:xfrm>
            <a:off x="820738" y="2797175"/>
            <a:ext cx="2017712" cy="2516188"/>
          </a:xfrm>
          <a:custGeom>
            <a:avLst/>
            <a:gdLst>
              <a:gd name="T0" fmla="*/ 2147483647 w 1430"/>
              <a:gd name="T1" fmla="*/ 2147483647 h 1783"/>
              <a:gd name="T2" fmla="*/ 2147483647 w 1430"/>
              <a:gd name="T3" fmla="*/ 2147483647 h 1783"/>
              <a:gd name="T4" fmla="*/ 2147483647 w 1430"/>
              <a:gd name="T5" fmla="*/ 2147483647 h 1783"/>
              <a:gd name="T6" fmla="*/ 2147483647 w 1430"/>
              <a:gd name="T7" fmla="*/ 2147483647 h 1783"/>
              <a:gd name="T8" fmla="*/ 2147483647 w 1430"/>
              <a:gd name="T9" fmla="*/ 2147483647 h 1783"/>
              <a:gd name="T10" fmla="*/ 2147483647 w 1430"/>
              <a:gd name="T11" fmla="*/ 2147483647 h 1783"/>
              <a:gd name="T12" fmla="*/ 2147483647 w 1430"/>
              <a:gd name="T13" fmla="*/ 0 h 1783"/>
              <a:gd name="T14" fmla="*/ 2147483647 w 1430"/>
              <a:gd name="T15" fmla="*/ 0 h 1783"/>
              <a:gd name="T16" fmla="*/ 2147483647 w 1430"/>
              <a:gd name="T17" fmla="*/ 2147483647 h 1783"/>
              <a:gd name="T18" fmla="*/ 2147483647 w 1430"/>
              <a:gd name="T19" fmla="*/ 2147483647 h 1783"/>
              <a:gd name="T20" fmla="*/ 2147483647 w 1430"/>
              <a:gd name="T21" fmla="*/ 2147483647 h 1783"/>
              <a:gd name="T22" fmla="*/ 2147483647 w 1430"/>
              <a:gd name="T23" fmla="*/ 2147483647 h 1783"/>
              <a:gd name="T24" fmla="*/ 2147483647 w 1430"/>
              <a:gd name="T25" fmla="*/ 2147483647 h 1783"/>
              <a:gd name="T26" fmla="*/ 2147483647 w 1430"/>
              <a:gd name="T27" fmla="*/ 2147483647 h 1783"/>
              <a:gd name="T28" fmla="*/ 2147483647 w 1430"/>
              <a:gd name="T29" fmla="*/ 2147483647 h 1783"/>
              <a:gd name="T30" fmla="*/ 2147483647 w 1430"/>
              <a:gd name="T31" fmla="*/ 2147483647 h 1783"/>
              <a:gd name="T32" fmla="*/ 2147483647 w 1430"/>
              <a:gd name="T33" fmla="*/ 2147483647 h 1783"/>
              <a:gd name="T34" fmla="*/ 2147483647 w 1430"/>
              <a:gd name="T35" fmla="*/ 2147483647 h 1783"/>
              <a:gd name="T36" fmla="*/ 2147483647 w 1430"/>
              <a:gd name="T37" fmla="*/ 2147483647 h 1783"/>
              <a:gd name="T38" fmla="*/ 2147483647 w 1430"/>
              <a:gd name="T39" fmla="*/ 2147483647 h 1783"/>
              <a:gd name="T40" fmla="*/ 2147483647 w 1430"/>
              <a:gd name="T41" fmla="*/ 2147483647 h 1783"/>
              <a:gd name="T42" fmla="*/ 2147483647 w 1430"/>
              <a:gd name="T43" fmla="*/ 2147483647 h 1783"/>
              <a:gd name="T44" fmla="*/ 2147483647 w 1430"/>
              <a:gd name="T45" fmla="*/ 2147483647 h 1783"/>
              <a:gd name="T46" fmla="*/ 2147483647 w 1430"/>
              <a:gd name="T47" fmla="*/ 2147483647 h 1783"/>
              <a:gd name="T48" fmla="*/ 2147483647 w 1430"/>
              <a:gd name="T49" fmla="*/ 2147483647 h 1783"/>
              <a:gd name="T50" fmla="*/ 2147483647 w 1430"/>
              <a:gd name="T51" fmla="*/ 2147483647 h 1783"/>
              <a:gd name="T52" fmla="*/ 2147483647 w 1430"/>
              <a:gd name="T53" fmla="*/ 2147483647 h 1783"/>
              <a:gd name="T54" fmla="*/ 2147483647 w 1430"/>
              <a:gd name="T55" fmla="*/ 2147483647 h 1783"/>
              <a:gd name="T56" fmla="*/ 2147483647 w 1430"/>
              <a:gd name="T57" fmla="*/ 2147483647 h 1783"/>
              <a:gd name="T58" fmla="*/ 2147483647 w 1430"/>
              <a:gd name="T59" fmla="*/ 2147483647 h 1783"/>
              <a:gd name="T60" fmla="*/ 2147483647 w 1430"/>
              <a:gd name="T61" fmla="*/ 2147483647 h 1783"/>
              <a:gd name="T62" fmla="*/ 2147483647 w 1430"/>
              <a:gd name="T63" fmla="*/ 2147483647 h 1783"/>
              <a:gd name="T64" fmla="*/ 2147483647 w 1430"/>
              <a:gd name="T65" fmla="*/ 2147483647 h 1783"/>
              <a:gd name="T66" fmla="*/ 2147483647 w 1430"/>
              <a:gd name="T67" fmla="*/ 2147483647 h 1783"/>
              <a:gd name="T68" fmla="*/ 2147483647 w 1430"/>
              <a:gd name="T69" fmla="*/ 2147483647 h 1783"/>
              <a:gd name="T70" fmla="*/ 2147483647 w 1430"/>
              <a:gd name="T71" fmla="*/ 2147483647 h 1783"/>
              <a:gd name="T72" fmla="*/ 2147483647 w 1430"/>
              <a:gd name="T73" fmla="*/ 2147483647 h 1783"/>
              <a:gd name="T74" fmla="*/ 2147483647 w 1430"/>
              <a:gd name="T75" fmla="*/ 2147483647 h 1783"/>
              <a:gd name="T76" fmla="*/ 2147483647 w 1430"/>
              <a:gd name="T77" fmla="*/ 2147483647 h 1783"/>
              <a:gd name="T78" fmla="*/ 2147483647 w 1430"/>
              <a:gd name="T79" fmla="*/ 2147483647 h 1783"/>
              <a:gd name="T80" fmla="*/ 2147483647 w 1430"/>
              <a:gd name="T81" fmla="*/ 2147483647 h 1783"/>
              <a:gd name="T82" fmla="*/ 2147483647 w 1430"/>
              <a:gd name="T83" fmla="*/ 2147483647 h 1783"/>
              <a:gd name="T84" fmla="*/ 2147483647 w 1430"/>
              <a:gd name="T85" fmla="*/ 2147483647 h 1783"/>
              <a:gd name="T86" fmla="*/ 2147483647 w 1430"/>
              <a:gd name="T87" fmla="*/ 2147483647 h 1783"/>
              <a:gd name="T88" fmla="*/ 2147483647 w 1430"/>
              <a:gd name="T89" fmla="*/ 2147483647 h 1783"/>
              <a:gd name="T90" fmla="*/ 2147483647 w 1430"/>
              <a:gd name="T91" fmla="*/ 2147483647 h 1783"/>
              <a:gd name="T92" fmla="*/ 2147483647 w 1430"/>
              <a:gd name="T93" fmla="*/ 2147483647 h 178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430"/>
              <a:gd name="T142" fmla="*/ 0 h 1783"/>
              <a:gd name="T143" fmla="*/ 1430 w 1430"/>
              <a:gd name="T144" fmla="*/ 1783 h 178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430" h="1783">
                <a:moveTo>
                  <a:pt x="0" y="248"/>
                </a:moveTo>
                <a:lnTo>
                  <a:pt x="24" y="241"/>
                </a:lnTo>
                <a:lnTo>
                  <a:pt x="43" y="227"/>
                </a:lnTo>
                <a:lnTo>
                  <a:pt x="69" y="207"/>
                </a:lnTo>
                <a:lnTo>
                  <a:pt x="102" y="187"/>
                </a:lnTo>
                <a:lnTo>
                  <a:pt x="148" y="168"/>
                </a:lnTo>
                <a:lnTo>
                  <a:pt x="188" y="146"/>
                </a:lnTo>
                <a:lnTo>
                  <a:pt x="233" y="120"/>
                </a:lnTo>
                <a:lnTo>
                  <a:pt x="299" y="86"/>
                </a:lnTo>
                <a:lnTo>
                  <a:pt x="345" y="53"/>
                </a:lnTo>
                <a:lnTo>
                  <a:pt x="378" y="26"/>
                </a:lnTo>
                <a:lnTo>
                  <a:pt x="411" y="13"/>
                </a:lnTo>
                <a:lnTo>
                  <a:pt x="463" y="0"/>
                </a:lnTo>
                <a:lnTo>
                  <a:pt x="522" y="0"/>
                </a:lnTo>
                <a:lnTo>
                  <a:pt x="576" y="0"/>
                </a:lnTo>
                <a:lnTo>
                  <a:pt x="608" y="0"/>
                </a:lnTo>
                <a:lnTo>
                  <a:pt x="648" y="20"/>
                </a:lnTo>
                <a:lnTo>
                  <a:pt x="693" y="41"/>
                </a:lnTo>
                <a:lnTo>
                  <a:pt x="746" y="67"/>
                </a:lnTo>
                <a:lnTo>
                  <a:pt x="798" y="86"/>
                </a:lnTo>
                <a:lnTo>
                  <a:pt x="897" y="93"/>
                </a:lnTo>
                <a:lnTo>
                  <a:pt x="936" y="86"/>
                </a:lnTo>
                <a:lnTo>
                  <a:pt x="962" y="86"/>
                </a:lnTo>
                <a:lnTo>
                  <a:pt x="981" y="93"/>
                </a:lnTo>
                <a:lnTo>
                  <a:pt x="1002" y="101"/>
                </a:lnTo>
                <a:lnTo>
                  <a:pt x="1035" y="108"/>
                </a:lnTo>
                <a:lnTo>
                  <a:pt x="1061" y="120"/>
                </a:lnTo>
                <a:lnTo>
                  <a:pt x="1080" y="120"/>
                </a:lnTo>
                <a:lnTo>
                  <a:pt x="1113" y="120"/>
                </a:lnTo>
                <a:lnTo>
                  <a:pt x="1140" y="134"/>
                </a:lnTo>
                <a:lnTo>
                  <a:pt x="1186" y="153"/>
                </a:lnTo>
                <a:lnTo>
                  <a:pt x="1218" y="187"/>
                </a:lnTo>
                <a:lnTo>
                  <a:pt x="1239" y="207"/>
                </a:lnTo>
                <a:lnTo>
                  <a:pt x="1251" y="227"/>
                </a:lnTo>
                <a:lnTo>
                  <a:pt x="1277" y="260"/>
                </a:lnTo>
                <a:lnTo>
                  <a:pt x="1298" y="308"/>
                </a:lnTo>
                <a:lnTo>
                  <a:pt x="1298" y="341"/>
                </a:lnTo>
                <a:lnTo>
                  <a:pt x="1305" y="375"/>
                </a:lnTo>
                <a:lnTo>
                  <a:pt x="1317" y="408"/>
                </a:lnTo>
                <a:lnTo>
                  <a:pt x="1343" y="447"/>
                </a:lnTo>
                <a:lnTo>
                  <a:pt x="1364" y="480"/>
                </a:lnTo>
                <a:lnTo>
                  <a:pt x="1376" y="554"/>
                </a:lnTo>
                <a:lnTo>
                  <a:pt x="1371" y="601"/>
                </a:lnTo>
                <a:lnTo>
                  <a:pt x="1376" y="680"/>
                </a:lnTo>
                <a:lnTo>
                  <a:pt x="1397" y="747"/>
                </a:lnTo>
                <a:lnTo>
                  <a:pt x="1423" y="808"/>
                </a:lnTo>
                <a:lnTo>
                  <a:pt x="1429" y="835"/>
                </a:lnTo>
                <a:lnTo>
                  <a:pt x="1409" y="868"/>
                </a:lnTo>
                <a:lnTo>
                  <a:pt x="1376" y="914"/>
                </a:lnTo>
                <a:lnTo>
                  <a:pt x="1350" y="981"/>
                </a:lnTo>
                <a:lnTo>
                  <a:pt x="1338" y="1048"/>
                </a:lnTo>
                <a:lnTo>
                  <a:pt x="1317" y="1128"/>
                </a:lnTo>
                <a:lnTo>
                  <a:pt x="1298" y="1188"/>
                </a:lnTo>
                <a:lnTo>
                  <a:pt x="1277" y="1229"/>
                </a:lnTo>
                <a:lnTo>
                  <a:pt x="1251" y="1248"/>
                </a:lnTo>
                <a:lnTo>
                  <a:pt x="1239" y="1269"/>
                </a:lnTo>
                <a:lnTo>
                  <a:pt x="1239" y="1289"/>
                </a:lnTo>
                <a:lnTo>
                  <a:pt x="1244" y="1315"/>
                </a:lnTo>
                <a:lnTo>
                  <a:pt x="1258" y="1342"/>
                </a:lnTo>
                <a:lnTo>
                  <a:pt x="1232" y="1388"/>
                </a:lnTo>
                <a:lnTo>
                  <a:pt x="1206" y="1414"/>
                </a:lnTo>
                <a:lnTo>
                  <a:pt x="1199" y="1448"/>
                </a:lnTo>
                <a:lnTo>
                  <a:pt x="1192" y="1469"/>
                </a:lnTo>
                <a:lnTo>
                  <a:pt x="1186" y="1496"/>
                </a:lnTo>
                <a:lnTo>
                  <a:pt x="1179" y="1529"/>
                </a:lnTo>
                <a:lnTo>
                  <a:pt x="1160" y="1602"/>
                </a:lnTo>
                <a:lnTo>
                  <a:pt x="1140" y="1615"/>
                </a:lnTo>
                <a:lnTo>
                  <a:pt x="1101" y="1643"/>
                </a:lnTo>
                <a:lnTo>
                  <a:pt x="1061" y="1662"/>
                </a:lnTo>
                <a:lnTo>
                  <a:pt x="1002" y="1681"/>
                </a:lnTo>
                <a:lnTo>
                  <a:pt x="929" y="1689"/>
                </a:lnTo>
                <a:lnTo>
                  <a:pt x="890" y="1703"/>
                </a:lnTo>
                <a:lnTo>
                  <a:pt x="857" y="1715"/>
                </a:lnTo>
                <a:lnTo>
                  <a:pt x="824" y="1736"/>
                </a:lnTo>
                <a:lnTo>
                  <a:pt x="791" y="1770"/>
                </a:lnTo>
                <a:lnTo>
                  <a:pt x="746" y="1782"/>
                </a:lnTo>
                <a:lnTo>
                  <a:pt x="707" y="1782"/>
                </a:lnTo>
                <a:lnTo>
                  <a:pt x="641" y="1782"/>
                </a:lnTo>
                <a:lnTo>
                  <a:pt x="569" y="1782"/>
                </a:lnTo>
                <a:lnTo>
                  <a:pt x="522" y="1782"/>
                </a:lnTo>
                <a:lnTo>
                  <a:pt x="503" y="1782"/>
                </a:lnTo>
                <a:lnTo>
                  <a:pt x="424" y="1756"/>
                </a:lnTo>
                <a:lnTo>
                  <a:pt x="352" y="1729"/>
                </a:lnTo>
                <a:lnTo>
                  <a:pt x="319" y="1722"/>
                </a:lnTo>
                <a:lnTo>
                  <a:pt x="273" y="1729"/>
                </a:lnTo>
                <a:lnTo>
                  <a:pt x="254" y="1729"/>
                </a:lnTo>
                <a:lnTo>
                  <a:pt x="233" y="1729"/>
                </a:lnTo>
                <a:lnTo>
                  <a:pt x="193" y="1722"/>
                </a:lnTo>
                <a:lnTo>
                  <a:pt x="148" y="1722"/>
                </a:lnTo>
                <a:lnTo>
                  <a:pt x="128" y="1722"/>
                </a:lnTo>
                <a:lnTo>
                  <a:pt x="108" y="1736"/>
                </a:lnTo>
                <a:lnTo>
                  <a:pt x="89" y="1736"/>
                </a:lnTo>
                <a:lnTo>
                  <a:pt x="96" y="1710"/>
                </a:lnTo>
                <a:lnTo>
                  <a:pt x="96" y="166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2133">
              <a:solidFill>
                <a:srgbClr val="000000"/>
              </a:solidFill>
            </a:endParaRPr>
          </a:p>
        </p:txBody>
      </p:sp>
      <p:sp>
        <p:nvSpPr>
          <p:cNvPr id="155654" name="Line 11">
            <a:extLst>
              <a:ext uri="{FF2B5EF4-FFF2-40B4-BE49-F238E27FC236}">
                <a16:creationId xmlns:a16="http://schemas.microsoft.com/office/drawing/2014/main" id="{FD40CE71-FDE5-41D2-9C4C-E1FEA32FB1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4150" y="3346450"/>
            <a:ext cx="123825" cy="80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5655" name="Line 12">
            <a:extLst>
              <a:ext uri="{FF2B5EF4-FFF2-40B4-BE49-F238E27FC236}">
                <a16:creationId xmlns:a16="http://schemas.microsoft.com/office/drawing/2014/main" id="{60205325-32A5-496F-814C-57B3C88647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25" y="4667250"/>
            <a:ext cx="260350" cy="125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6568" name="Rectangle 13">
            <a:extLst>
              <a:ext uri="{FF2B5EF4-FFF2-40B4-BE49-F238E27FC236}">
                <a16:creationId xmlns:a16="http://schemas.microsoft.com/office/drawing/2014/main" id="{3B6D90AF-0260-4D86-9FED-F3C8636D0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4616450"/>
            <a:ext cx="531812" cy="354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78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GB" sz="1778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</a:t>
            </a:r>
            <a:r>
              <a:rPr lang="en-GB" sz="1778" baseline="-25000" dirty="0">
                <a:solidFill>
                  <a:srgbClr val="000000"/>
                </a:solidFill>
                <a:latin typeface="Calibri"/>
              </a:rPr>
              <a:t>3</a:t>
            </a:r>
          </a:p>
        </p:txBody>
      </p:sp>
      <p:sp>
        <p:nvSpPr>
          <p:cNvPr id="66569" name="Rectangle 14">
            <a:extLst>
              <a:ext uri="{FF2B5EF4-FFF2-40B4-BE49-F238E27FC236}">
                <a16:creationId xmlns:a16="http://schemas.microsoft.com/office/drawing/2014/main" id="{3170F086-86A8-4E92-9BBF-48372F10D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3101975"/>
            <a:ext cx="457200" cy="354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78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GB" sz="1778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</a:t>
            </a:r>
          </a:p>
        </p:txBody>
      </p:sp>
      <p:grpSp>
        <p:nvGrpSpPr>
          <p:cNvPr id="155658" name="Group 15">
            <a:extLst>
              <a:ext uri="{FF2B5EF4-FFF2-40B4-BE49-F238E27FC236}">
                <a16:creationId xmlns:a16="http://schemas.microsoft.com/office/drawing/2014/main" id="{538974E3-DCB5-47D2-AA28-EEB38E0C9145}"/>
              </a:ext>
            </a:extLst>
          </p:cNvPr>
          <p:cNvGrpSpPr>
            <a:grpSpLocks/>
          </p:cNvGrpSpPr>
          <p:nvPr/>
        </p:nvGrpSpPr>
        <p:grpSpPr bwMode="auto">
          <a:xfrm>
            <a:off x="5468938" y="3400425"/>
            <a:ext cx="800100" cy="727075"/>
            <a:chOff x="3894" y="2299"/>
            <a:chExt cx="568" cy="515"/>
          </a:xfrm>
        </p:grpSpPr>
        <p:sp>
          <p:nvSpPr>
            <p:cNvPr id="65613" name="Rectangle 16">
              <a:extLst>
                <a:ext uri="{FF2B5EF4-FFF2-40B4-BE49-F238E27FC236}">
                  <a16:creationId xmlns:a16="http://schemas.microsoft.com/office/drawing/2014/main" id="{362ABD16-4418-4663-9077-A118684614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0">
              <a:off x="3911" y="2503"/>
              <a:ext cx="217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614" name="Rectangle 17">
              <a:extLst>
                <a:ext uri="{FF2B5EF4-FFF2-40B4-BE49-F238E27FC236}">
                  <a16:creationId xmlns:a16="http://schemas.microsoft.com/office/drawing/2014/main" id="{E8E8F99E-8975-4F80-B6C0-BE5018981C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0">
              <a:off x="4225" y="2578"/>
              <a:ext cx="22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615" name="Rectangle 18">
              <a:extLst>
                <a:ext uri="{FF2B5EF4-FFF2-40B4-BE49-F238E27FC236}">
                  <a16:creationId xmlns:a16="http://schemas.microsoft.com/office/drawing/2014/main" id="{AC6AADC1-289F-4057-9550-DA9559979B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0">
              <a:off x="4098" y="2281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731" name="Line 19">
              <a:extLst>
                <a:ext uri="{FF2B5EF4-FFF2-40B4-BE49-F238E27FC236}">
                  <a16:creationId xmlns:a16="http://schemas.microsoft.com/office/drawing/2014/main" id="{7AD526E2-173C-400B-9E8A-E5B4DEB03F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9" y="2661"/>
              <a:ext cx="97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732" name="Line 20">
              <a:extLst>
                <a:ext uri="{FF2B5EF4-FFF2-40B4-BE49-F238E27FC236}">
                  <a16:creationId xmlns:a16="http://schemas.microsoft.com/office/drawing/2014/main" id="{8F426433-A7AA-4DA7-ABFB-54DD34382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55" y="2466"/>
              <a:ext cx="51" cy="1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5659" name="Group 21">
            <a:extLst>
              <a:ext uri="{FF2B5EF4-FFF2-40B4-BE49-F238E27FC236}">
                <a16:creationId xmlns:a16="http://schemas.microsoft.com/office/drawing/2014/main" id="{3CB593A6-C40F-4004-B63E-8CD20EDD45C2}"/>
              </a:ext>
            </a:extLst>
          </p:cNvPr>
          <p:cNvGrpSpPr>
            <a:grpSpLocks/>
          </p:cNvGrpSpPr>
          <p:nvPr/>
        </p:nvGrpSpPr>
        <p:grpSpPr bwMode="auto">
          <a:xfrm>
            <a:off x="6018213" y="4546600"/>
            <a:ext cx="712787" cy="765175"/>
            <a:chOff x="4283" y="3111"/>
            <a:chExt cx="504" cy="542"/>
          </a:xfrm>
        </p:grpSpPr>
        <p:sp>
          <p:nvSpPr>
            <p:cNvPr id="65608" name="Rectangle 22">
              <a:extLst>
                <a:ext uri="{FF2B5EF4-FFF2-40B4-BE49-F238E27FC236}">
                  <a16:creationId xmlns:a16="http://schemas.microsoft.com/office/drawing/2014/main" id="{06163986-16DA-40B0-BBE0-036FFD0B5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" y="3111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609" name="Rectangle 23">
              <a:extLst>
                <a:ext uri="{FF2B5EF4-FFF2-40B4-BE49-F238E27FC236}">
                  <a16:creationId xmlns:a16="http://schemas.microsoft.com/office/drawing/2014/main" id="{E3F4B032-E362-411C-86B6-4D28B41AD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" y="3403"/>
              <a:ext cx="2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610" name="Rectangle 24">
              <a:extLst>
                <a:ext uri="{FF2B5EF4-FFF2-40B4-BE49-F238E27FC236}">
                  <a16:creationId xmlns:a16="http://schemas.microsoft.com/office/drawing/2014/main" id="{4F5B5CA2-B238-46A6-BE0B-34717D69F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" y="3111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726" name="Line 25">
              <a:extLst>
                <a:ext uri="{FF2B5EF4-FFF2-40B4-BE49-F238E27FC236}">
                  <a16:creationId xmlns:a16="http://schemas.microsoft.com/office/drawing/2014/main" id="{D85BC837-3DD4-4343-9DA5-20FFDD282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4" y="3342"/>
              <a:ext cx="4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727" name="Line 26">
              <a:extLst>
                <a:ext uri="{FF2B5EF4-FFF2-40B4-BE49-F238E27FC236}">
                  <a16:creationId xmlns:a16="http://schemas.microsoft.com/office/drawing/2014/main" id="{ED8192E3-C31A-4627-94B3-EC2E77E86F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36" y="3334"/>
              <a:ext cx="40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5660" name="Group 27">
            <a:extLst>
              <a:ext uri="{FF2B5EF4-FFF2-40B4-BE49-F238E27FC236}">
                <a16:creationId xmlns:a16="http://schemas.microsoft.com/office/drawing/2014/main" id="{A8FAE94D-8AF9-4AAF-959D-AE6130986A86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4760913"/>
            <a:ext cx="792163" cy="738187"/>
            <a:chOff x="3411" y="3263"/>
            <a:chExt cx="561" cy="523"/>
          </a:xfrm>
        </p:grpSpPr>
        <p:sp>
          <p:nvSpPr>
            <p:cNvPr id="65603" name="Rectangle 28">
              <a:extLst>
                <a:ext uri="{FF2B5EF4-FFF2-40B4-BE49-F238E27FC236}">
                  <a16:creationId xmlns:a16="http://schemas.microsoft.com/office/drawing/2014/main" id="{803094F7-0FC7-4784-A5CE-19EED6DB79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3614" y="3553"/>
              <a:ext cx="2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604" name="Rectangle 29">
              <a:extLst>
                <a:ext uri="{FF2B5EF4-FFF2-40B4-BE49-F238E27FC236}">
                  <a16:creationId xmlns:a16="http://schemas.microsoft.com/office/drawing/2014/main" id="{F367AC18-3833-4173-8946-8A8521209B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3736" y="3249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605" name="Rectangle 30">
              <a:extLst>
                <a:ext uri="{FF2B5EF4-FFF2-40B4-BE49-F238E27FC236}">
                  <a16:creationId xmlns:a16="http://schemas.microsoft.com/office/drawing/2014/main" id="{A75B63A3-0808-4A9B-BDFB-E04AF85D9A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3427" y="3332"/>
              <a:ext cx="2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721" name="Line 31">
              <a:extLst>
                <a:ext uri="{FF2B5EF4-FFF2-40B4-BE49-F238E27FC236}">
                  <a16:creationId xmlns:a16="http://schemas.microsoft.com/office/drawing/2014/main" id="{680EA9F2-31B9-4716-A103-2512DE6DAC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5" y="3493"/>
              <a:ext cx="35" cy="1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722" name="Line 32">
              <a:extLst>
                <a:ext uri="{FF2B5EF4-FFF2-40B4-BE49-F238E27FC236}">
                  <a16:creationId xmlns:a16="http://schemas.microsoft.com/office/drawing/2014/main" id="{549B027A-BBE3-43A8-847F-9930DFC0C2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3" y="3390"/>
              <a:ext cx="113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5661" name="Group 33">
            <a:extLst>
              <a:ext uri="{FF2B5EF4-FFF2-40B4-BE49-F238E27FC236}">
                <a16:creationId xmlns:a16="http://schemas.microsoft.com/office/drawing/2014/main" id="{BB5E0DA8-B299-4D41-BCBF-051604DA9334}"/>
              </a:ext>
            </a:extLst>
          </p:cNvPr>
          <p:cNvGrpSpPr>
            <a:grpSpLocks/>
          </p:cNvGrpSpPr>
          <p:nvPr/>
        </p:nvGrpSpPr>
        <p:grpSpPr bwMode="auto">
          <a:xfrm>
            <a:off x="3740150" y="3921125"/>
            <a:ext cx="700088" cy="808038"/>
            <a:chOff x="2668" y="2668"/>
            <a:chExt cx="497" cy="572"/>
          </a:xfrm>
        </p:grpSpPr>
        <p:sp>
          <p:nvSpPr>
            <p:cNvPr id="65598" name="Rectangle 34">
              <a:extLst>
                <a:ext uri="{FF2B5EF4-FFF2-40B4-BE49-F238E27FC236}">
                  <a16:creationId xmlns:a16="http://schemas.microsoft.com/office/drawing/2014/main" id="{40D4A862-5A9C-4B2E-8F58-7D54AB1570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2668" y="2822"/>
              <a:ext cx="21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599" name="Rectangle 35">
              <a:extLst>
                <a:ext uri="{FF2B5EF4-FFF2-40B4-BE49-F238E27FC236}">
                  <a16:creationId xmlns:a16="http://schemas.microsoft.com/office/drawing/2014/main" id="{CF5B3AC2-0FEF-4447-9ACD-599F7F7259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2943" y="2991"/>
              <a:ext cx="22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600" name="Rectangle 36">
              <a:extLst>
                <a:ext uri="{FF2B5EF4-FFF2-40B4-BE49-F238E27FC236}">
                  <a16:creationId xmlns:a16="http://schemas.microsoft.com/office/drawing/2014/main" id="{09265CEA-99C3-4AF8-8B64-38B68E750F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2913" y="2668"/>
              <a:ext cx="216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716" name="Line 37">
              <a:extLst>
                <a:ext uri="{FF2B5EF4-FFF2-40B4-BE49-F238E27FC236}">
                  <a16:creationId xmlns:a16="http://schemas.microsoft.com/office/drawing/2014/main" id="{38F4AB33-7439-4A7D-9E70-25E85A165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" y="3021"/>
              <a:ext cx="83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717" name="Line 38">
              <a:extLst>
                <a:ext uri="{FF2B5EF4-FFF2-40B4-BE49-F238E27FC236}">
                  <a16:creationId xmlns:a16="http://schemas.microsoft.com/office/drawing/2014/main" id="{AE507624-4E26-4953-AE78-349A14EDF4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47" y="2885"/>
              <a:ext cx="17" cy="1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5662" name="Group 39">
            <a:extLst>
              <a:ext uri="{FF2B5EF4-FFF2-40B4-BE49-F238E27FC236}">
                <a16:creationId xmlns:a16="http://schemas.microsoft.com/office/drawing/2014/main" id="{007B0AD9-D030-4F88-9D84-26C0F535E0DC}"/>
              </a:ext>
            </a:extLst>
          </p:cNvPr>
          <p:cNvGrpSpPr>
            <a:grpSpLocks/>
          </p:cNvGrpSpPr>
          <p:nvPr/>
        </p:nvGrpSpPr>
        <p:grpSpPr bwMode="auto">
          <a:xfrm>
            <a:off x="3863975" y="3184525"/>
            <a:ext cx="666750" cy="815975"/>
            <a:chOff x="2756" y="2146"/>
            <a:chExt cx="473" cy="578"/>
          </a:xfrm>
        </p:grpSpPr>
        <p:sp>
          <p:nvSpPr>
            <p:cNvPr id="65593" name="Rectangle 40">
              <a:extLst>
                <a:ext uri="{FF2B5EF4-FFF2-40B4-BE49-F238E27FC236}">
                  <a16:creationId xmlns:a16="http://schemas.microsoft.com/office/drawing/2014/main" id="{89946265-CCAF-4103-A775-58331CF155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2757" y="2146"/>
              <a:ext cx="2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594" name="Rectangle 41">
              <a:extLst>
                <a:ext uri="{FF2B5EF4-FFF2-40B4-BE49-F238E27FC236}">
                  <a16:creationId xmlns:a16="http://schemas.microsoft.com/office/drawing/2014/main" id="{E57AD291-409D-41EA-B895-AB21BA4EA4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2756" y="2474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595" name="Rectangle 42">
              <a:extLst>
                <a:ext uri="{FF2B5EF4-FFF2-40B4-BE49-F238E27FC236}">
                  <a16:creationId xmlns:a16="http://schemas.microsoft.com/office/drawing/2014/main" id="{9FCF13BE-56A8-4182-BE87-20384A7EFB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3012" y="2278"/>
              <a:ext cx="2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711" name="Line 43">
              <a:extLst>
                <a:ext uri="{FF2B5EF4-FFF2-40B4-BE49-F238E27FC236}">
                  <a16:creationId xmlns:a16="http://schemas.microsoft.com/office/drawing/2014/main" id="{DB333729-D7FE-4235-BDBB-56B84539B4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5" y="2374"/>
              <a:ext cx="1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712" name="Line 44">
              <a:extLst>
                <a:ext uri="{FF2B5EF4-FFF2-40B4-BE49-F238E27FC236}">
                  <a16:creationId xmlns:a16="http://schemas.microsoft.com/office/drawing/2014/main" id="{80D9F5E0-3935-4136-8DC0-76AB985441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3" y="2476"/>
              <a:ext cx="78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5663" name="Group 45">
            <a:extLst>
              <a:ext uri="{FF2B5EF4-FFF2-40B4-BE49-F238E27FC236}">
                <a16:creationId xmlns:a16="http://schemas.microsoft.com/office/drawing/2014/main" id="{27673A76-6FD4-437C-A78D-6D8C4B74B64C}"/>
              </a:ext>
            </a:extLst>
          </p:cNvPr>
          <p:cNvGrpSpPr>
            <a:grpSpLocks/>
          </p:cNvGrpSpPr>
          <p:nvPr/>
        </p:nvGrpSpPr>
        <p:grpSpPr bwMode="auto">
          <a:xfrm>
            <a:off x="7232650" y="3395663"/>
            <a:ext cx="692150" cy="803275"/>
            <a:chOff x="5143" y="2295"/>
            <a:chExt cx="491" cy="570"/>
          </a:xfrm>
        </p:grpSpPr>
        <p:sp>
          <p:nvSpPr>
            <p:cNvPr id="65588" name="Rectangle 46">
              <a:extLst>
                <a:ext uri="{FF2B5EF4-FFF2-40B4-BE49-F238E27FC236}">
                  <a16:creationId xmlns:a16="http://schemas.microsoft.com/office/drawing/2014/main" id="{019EFD31-4AB7-40C2-A4A4-35101B2D5A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40000">
              <a:off x="5418" y="2533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589" name="Rectangle 47">
              <a:extLst>
                <a:ext uri="{FF2B5EF4-FFF2-40B4-BE49-F238E27FC236}">
                  <a16:creationId xmlns:a16="http://schemas.microsoft.com/office/drawing/2014/main" id="{848DC518-A936-4C43-8DEB-A3303E1BAB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40000">
              <a:off x="5164" y="2295"/>
              <a:ext cx="2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590" name="Rectangle 48">
              <a:extLst>
                <a:ext uri="{FF2B5EF4-FFF2-40B4-BE49-F238E27FC236}">
                  <a16:creationId xmlns:a16="http://schemas.microsoft.com/office/drawing/2014/main" id="{6F0CCFFC-0512-4B8E-8046-BEBB77A9D0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40000">
              <a:off x="5143" y="2614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706" name="Line 49">
              <a:extLst>
                <a:ext uri="{FF2B5EF4-FFF2-40B4-BE49-F238E27FC236}">
                  <a16:creationId xmlns:a16="http://schemas.microsoft.com/office/drawing/2014/main" id="{17C9C262-3AB8-4998-93B5-9C35CE35E5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00" y="2491"/>
              <a:ext cx="8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707" name="Line 50">
              <a:extLst>
                <a:ext uri="{FF2B5EF4-FFF2-40B4-BE49-F238E27FC236}">
                  <a16:creationId xmlns:a16="http://schemas.microsoft.com/office/drawing/2014/main" id="{906A4B6B-818E-4B2E-8B5A-5142647B9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42" y="2539"/>
              <a:ext cx="28" cy="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5664" name="Group 51">
            <a:extLst>
              <a:ext uri="{FF2B5EF4-FFF2-40B4-BE49-F238E27FC236}">
                <a16:creationId xmlns:a16="http://schemas.microsoft.com/office/drawing/2014/main" id="{36A43499-91CF-4F5E-B889-518C273BC72D}"/>
              </a:ext>
            </a:extLst>
          </p:cNvPr>
          <p:cNvGrpSpPr>
            <a:grpSpLocks/>
          </p:cNvGrpSpPr>
          <p:nvPr/>
        </p:nvGrpSpPr>
        <p:grpSpPr bwMode="auto">
          <a:xfrm>
            <a:off x="7364413" y="4719638"/>
            <a:ext cx="803275" cy="687387"/>
            <a:chOff x="5237" y="3234"/>
            <a:chExt cx="568" cy="487"/>
          </a:xfrm>
        </p:grpSpPr>
        <p:sp>
          <p:nvSpPr>
            <p:cNvPr id="65583" name="Rectangle 52">
              <a:extLst>
                <a:ext uri="{FF2B5EF4-FFF2-40B4-BE49-F238E27FC236}">
                  <a16:creationId xmlns:a16="http://schemas.microsoft.com/office/drawing/2014/main" id="{33FE8A67-C6A5-42BA-B249-077A2F61C8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0000">
              <a:off x="5460" y="3218"/>
              <a:ext cx="21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584" name="Rectangle 53">
              <a:extLst>
                <a:ext uri="{FF2B5EF4-FFF2-40B4-BE49-F238E27FC236}">
                  <a16:creationId xmlns:a16="http://schemas.microsoft.com/office/drawing/2014/main" id="{1DA0D0AA-21A9-426A-B0DC-ABCA3FAFFC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0000">
              <a:off x="5251" y="3469"/>
              <a:ext cx="2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585" name="Rectangle 54">
              <a:extLst>
                <a:ext uri="{FF2B5EF4-FFF2-40B4-BE49-F238E27FC236}">
                  <a16:creationId xmlns:a16="http://schemas.microsoft.com/office/drawing/2014/main" id="{32F76901-E8E3-42A2-9D16-D328A3F86E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0000">
              <a:off x="5572" y="3488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701" name="Line 55">
              <a:extLst>
                <a:ext uri="{FF2B5EF4-FFF2-40B4-BE49-F238E27FC236}">
                  <a16:creationId xmlns:a16="http://schemas.microsoft.com/office/drawing/2014/main" id="{0DC35A9A-8D3C-475E-B02C-6DE5D7386A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5" y="3418"/>
              <a:ext cx="78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702" name="Line 56">
              <a:extLst>
                <a:ext uri="{FF2B5EF4-FFF2-40B4-BE49-F238E27FC236}">
                  <a16:creationId xmlns:a16="http://schemas.microsoft.com/office/drawing/2014/main" id="{CFB64120-DE2E-4460-9B96-B90B476BC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0" y="3632"/>
              <a:ext cx="98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5665" name="Group 57">
            <a:extLst>
              <a:ext uri="{FF2B5EF4-FFF2-40B4-BE49-F238E27FC236}">
                <a16:creationId xmlns:a16="http://schemas.microsoft.com/office/drawing/2014/main" id="{8917C17B-F6B7-41E5-BCA0-AF15CF91656C}"/>
              </a:ext>
            </a:extLst>
          </p:cNvPr>
          <p:cNvGrpSpPr>
            <a:grpSpLocks/>
          </p:cNvGrpSpPr>
          <p:nvPr/>
        </p:nvGrpSpPr>
        <p:grpSpPr bwMode="auto">
          <a:xfrm>
            <a:off x="7981950" y="2619375"/>
            <a:ext cx="711200" cy="766763"/>
            <a:chOff x="5675" y="1745"/>
            <a:chExt cx="504" cy="544"/>
          </a:xfrm>
        </p:grpSpPr>
        <p:sp>
          <p:nvSpPr>
            <p:cNvPr id="65578" name="Rectangle 58">
              <a:extLst>
                <a:ext uri="{FF2B5EF4-FFF2-40B4-BE49-F238E27FC236}">
                  <a16:creationId xmlns:a16="http://schemas.microsoft.com/office/drawing/2014/main" id="{237F6388-1B73-4960-AF82-05B320F2C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" y="1745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579" name="Rectangle 59">
              <a:extLst>
                <a:ext uri="{FF2B5EF4-FFF2-40B4-BE49-F238E27FC236}">
                  <a16:creationId xmlns:a16="http://schemas.microsoft.com/office/drawing/2014/main" id="{48017557-872B-419F-879D-AE192B989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" y="2038"/>
              <a:ext cx="2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580" name="Rectangle 60">
              <a:extLst>
                <a:ext uri="{FF2B5EF4-FFF2-40B4-BE49-F238E27FC236}">
                  <a16:creationId xmlns:a16="http://schemas.microsoft.com/office/drawing/2014/main" id="{8B727129-1E2B-4D9A-9B03-33B433A87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3" y="1745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696" name="Line 61">
              <a:extLst>
                <a:ext uri="{FF2B5EF4-FFF2-40B4-BE49-F238E27FC236}">
                  <a16:creationId xmlns:a16="http://schemas.microsoft.com/office/drawing/2014/main" id="{723EF317-10B7-454D-922B-E3426A0C8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6" y="1976"/>
              <a:ext cx="40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697" name="Line 62">
              <a:extLst>
                <a:ext uri="{FF2B5EF4-FFF2-40B4-BE49-F238E27FC236}">
                  <a16:creationId xmlns:a16="http://schemas.microsoft.com/office/drawing/2014/main" id="{C66BC8DC-2159-4EE7-B538-0E4672DB16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8" y="1968"/>
              <a:ext cx="40" cy="1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5666" name="Group 63">
            <a:extLst>
              <a:ext uri="{FF2B5EF4-FFF2-40B4-BE49-F238E27FC236}">
                <a16:creationId xmlns:a16="http://schemas.microsoft.com/office/drawing/2014/main" id="{20A4E932-8338-48C3-9562-B728EF8E453D}"/>
              </a:ext>
            </a:extLst>
          </p:cNvPr>
          <p:cNvGrpSpPr>
            <a:grpSpLocks/>
          </p:cNvGrpSpPr>
          <p:nvPr/>
        </p:nvGrpSpPr>
        <p:grpSpPr bwMode="auto">
          <a:xfrm>
            <a:off x="6356350" y="2757488"/>
            <a:ext cx="711200" cy="765175"/>
            <a:chOff x="4523" y="1843"/>
            <a:chExt cx="504" cy="542"/>
          </a:xfrm>
        </p:grpSpPr>
        <p:sp>
          <p:nvSpPr>
            <p:cNvPr id="65573" name="Rectangle 64">
              <a:extLst>
                <a:ext uri="{FF2B5EF4-FFF2-40B4-BE49-F238E27FC236}">
                  <a16:creationId xmlns:a16="http://schemas.microsoft.com/office/drawing/2014/main" id="{62F04C53-87DA-4E5D-8AC3-DB0AD512F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3" y="1843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574" name="Rectangle 65">
              <a:extLst>
                <a:ext uri="{FF2B5EF4-FFF2-40B4-BE49-F238E27FC236}">
                  <a16:creationId xmlns:a16="http://schemas.microsoft.com/office/drawing/2014/main" id="{23AC9FB4-C60B-45BC-A46F-CB8BACAC8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" y="2135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575" name="Rectangle 66">
              <a:extLst>
                <a:ext uri="{FF2B5EF4-FFF2-40B4-BE49-F238E27FC236}">
                  <a16:creationId xmlns:a16="http://schemas.microsoft.com/office/drawing/2014/main" id="{1870CF78-613E-4CA6-B7A4-73CDC7A14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" y="1843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691" name="Line 67">
              <a:extLst>
                <a:ext uri="{FF2B5EF4-FFF2-40B4-BE49-F238E27FC236}">
                  <a16:creationId xmlns:a16="http://schemas.microsoft.com/office/drawing/2014/main" id="{B80CA100-79AC-4CA7-8556-993E1320C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4" y="2074"/>
              <a:ext cx="4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692" name="Line 68">
              <a:extLst>
                <a:ext uri="{FF2B5EF4-FFF2-40B4-BE49-F238E27FC236}">
                  <a16:creationId xmlns:a16="http://schemas.microsoft.com/office/drawing/2014/main" id="{3F36E1C2-6BF4-47FD-834B-86E811328C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76" y="2066"/>
              <a:ext cx="40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5667" name="Group 69">
            <a:extLst>
              <a:ext uri="{FF2B5EF4-FFF2-40B4-BE49-F238E27FC236}">
                <a16:creationId xmlns:a16="http://schemas.microsoft.com/office/drawing/2014/main" id="{A343AB47-FE88-4DA1-AC3E-5632C5BF935C}"/>
              </a:ext>
            </a:extLst>
          </p:cNvPr>
          <p:cNvGrpSpPr>
            <a:grpSpLocks/>
          </p:cNvGrpSpPr>
          <p:nvPr/>
        </p:nvGrpSpPr>
        <p:grpSpPr bwMode="auto">
          <a:xfrm>
            <a:off x="3648075" y="2482850"/>
            <a:ext cx="711200" cy="760413"/>
            <a:chOff x="2603" y="1648"/>
            <a:chExt cx="504" cy="539"/>
          </a:xfrm>
        </p:grpSpPr>
        <p:sp>
          <p:nvSpPr>
            <p:cNvPr id="65568" name="Rectangle 70">
              <a:extLst>
                <a:ext uri="{FF2B5EF4-FFF2-40B4-BE49-F238E27FC236}">
                  <a16:creationId xmlns:a16="http://schemas.microsoft.com/office/drawing/2014/main" id="{14415BC5-DF31-4065-9CD2-CA9D55D6A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1648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5569" name="Rectangle 71">
              <a:extLst>
                <a:ext uri="{FF2B5EF4-FFF2-40B4-BE49-F238E27FC236}">
                  <a16:creationId xmlns:a16="http://schemas.microsoft.com/office/drawing/2014/main" id="{3CCB427A-4D4C-42A9-8626-7F08632B5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7" y="1936"/>
              <a:ext cx="2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5570" name="Rectangle 72">
              <a:extLst>
                <a:ext uri="{FF2B5EF4-FFF2-40B4-BE49-F238E27FC236}">
                  <a16:creationId xmlns:a16="http://schemas.microsoft.com/office/drawing/2014/main" id="{D82D92D3-0063-41F5-BB45-6CFB7BF61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" y="1648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5686" name="Line 73">
              <a:extLst>
                <a:ext uri="{FF2B5EF4-FFF2-40B4-BE49-F238E27FC236}">
                  <a16:creationId xmlns:a16="http://schemas.microsoft.com/office/drawing/2014/main" id="{F21B5786-262B-43BC-A174-0C7213E69C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1876"/>
              <a:ext cx="4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5687" name="Line 74">
              <a:extLst>
                <a:ext uri="{FF2B5EF4-FFF2-40B4-BE49-F238E27FC236}">
                  <a16:creationId xmlns:a16="http://schemas.microsoft.com/office/drawing/2014/main" id="{5D558FE9-0FEF-4A62-B42E-CB270A8828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6" y="1868"/>
              <a:ext cx="4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07947" name="Rectangle 75">
            <a:extLst>
              <a:ext uri="{FF2B5EF4-FFF2-40B4-BE49-F238E27FC236}">
                <a16:creationId xmlns:a16="http://schemas.microsoft.com/office/drawing/2014/main" id="{D8746056-D764-4CA6-9BEB-C09BFD929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1714500"/>
            <a:ext cx="1782762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Macromolecules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(restricted protons)</a:t>
            </a:r>
          </a:p>
        </p:txBody>
      </p:sp>
      <p:sp>
        <p:nvSpPr>
          <p:cNvPr id="207948" name="Rectangle 76">
            <a:extLst>
              <a:ext uri="{FF2B5EF4-FFF2-40B4-BE49-F238E27FC236}">
                <a16:creationId xmlns:a16="http://schemas.microsoft.com/office/drawing/2014/main" id="{F7B88CB1-11B5-4E84-BB21-777EBD8E3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1801813"/>
            <a:ext cx="782638" cy="325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Surface</a:t>
            </a:r>
          </a:p>
        </p:txBody>
      </p:sp>
      <p:sp>
        <p:nvSpPr>
          <p:cNvPr id="207949" name="Rectangle 77">
            <a:extLst>
              <a:ext uri="{FF2B5EF4-FFF2-40B4-BE49-F238E27FC236}">
                <a16:creationId xmlns:a16="http://schemas.microsoft.com/office/drawing/2014/main" id="{FEE923B3-384F-4A40-B3A4-C5052AF7A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1714500"/>
            <a:ext cx="1319213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Bulk water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(free protons)</a:t>
            </a:r>
          </a:p>
        </p:txBody>
      </p:sp>
      <p:sp>
        <p:nvSpPr>
          <p:cNvPr id="155671" name="Line 78">
            <a:extLst>
              <a:ext uri="{FF2B5EF4-FFF2-40B4-BE49-F238E27FC236}">
                <a16:creationId xmlns:a16="http://schemas.microsoft.com/office/drawing/2014/main" id="{744CDBA2-ECA9-42AC-AE07-3C202DB78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271838"/>
            <a:ext cx="642938" cy="0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5672" name="Line 79">
            <a:extLst>
              <a:ext uri="{FF2B5EF4-FFF2-40B4-BE49-F238E27FC236}">
                <a16:creationId xmlns:a16="http://schemas.microsoft.com/office/drawing/2014/main" id="{4C1B9289-667F-42ED-8736-B16083A13F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1663" y="4338638"/>
            <a:ext cx="574675" cy="373062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5673" name="Line 80">
            <a:extLst>
              <a:ext uri="{FF2B5EF4-FFF2-40B4-BE49-F238E27FC236}">
                <a16:creationId xmlns:a16="http://schemas.microsoft.com/office/drawing/2014/main" id="{D8C7750B-5AD2-44EB-9528-798A9D146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30763"/>
            <a:ext cx="711200" cy="0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5674" name="Line 81">
            <a:extLst>
              <a:ext uri="{FF2B5EF4-FFF2-40B4-BE49-F238E27FC236}">
                <a16:creationId xmlns:a16="http://schemas.microsoft.com/office/drawing/2014/main" id="{04CC411B-792F-447A-8CCB-F1867C27D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2600" y="2865438"/>
            <a:ext cx="711200" cy="0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7954" name="Rectangle 82">
            <a:extLst>
              <a:ext uri="{FF2B5EF4-FFF2-40B4-BE49-F238E27FC236}">
                <a16:creationId xmlns:a16="http://schemas.microsoft.com/office/drawing/2014/main" id="{E791AD23-3A68-4CBD-ADA3-B964B68CE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3" y="3652838"/>
            <a:ext cx="1039812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Proteins,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Lipids, etc.</a:t>
            </a:r>
          </a:p>
        </p:txBody>
      </p:sp>
      <p:sp>
        <p:nvSpPr>
          <p:cNvPr id="65564" name="Rectangle 83">
            <a:extLst>
              <a:ext uri="{FF2B5EF4-FFF2-40B4-BE49-F238E27FC236}">
                <a16:creationId xmlns:a16="http://schemas.microsoft.com/office/drawing/2014/main" id="{14ED15F8-5751-47B4-8B26-30F452088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5532438"/>
            <a:ext cx="120491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2133">
                <a:solidFill>
                  <a:srgbClr val="002060"/>
                </a:solidFill>
              </a:rPr>
              <a:t>exchange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2133">
                <a:solidFill>
                  <a:srgbClr val="002060"/>
                </a:solidFill>
              </a:rPr>
              <a:t>(dipolar)</a:t>
            </a:r>
          </a:p>
        </p:txBody>
      </p:sp>
      <p:sp>
        <p:nvSpPr>
          <p:cNvPr id="65565" name="Rectangle 84">
            <a:extLst>
              <a:ext uri="{FF2B5EF4-FFF2-40B4-BE49-F238E27FC236}">
                <a16:creationId xmlns:a16="http://schemas.microsoft.com/office/drawing/2014/main" id="{2F2DD391-B61B-4726-89C3-53417A364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775" y="5530850"/>
            <a:ext cx="11366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2133">
                <a:solidFill>
                  <a:srgbClr val="C00000"/>
                </a:solidFill>
              </a:rPr>
              <a:t>diffusion</a:t>
            </a:r>
          </a:p>
        </p:txBody>
      </p:sp>
      <p:sp>
        <p:nvSpPr>
          <p:cNvPr id="11294" name="Rectangle 86">
            <a:extLst>
              <a:ext uri="{FF2B5EF4-FFF2-40B4-BE49-F238E27FC236}">
                <a16:creationId xmlns:a16="http://schemas.microsoft.com/office/drawing/2014/main" id="{40F8BD04-6929-4C47-AA5C-F81A2493D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9574581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sz="2489" dirty="0"/>
              <a:t>MT – Physics and biophysics: the</a:t>
            </a:r>
            <a:r>
              <a:rPr lang="ja-JP" altLang="en-US" sz="2489" dirty="0"/>
              <a:t>‘</a:t>
            </a:r>
            <a:r>
              <a:rPr lang="en-US" altLang="ja-JP" sz="2489" dirty="0"/>
              <a:t>two-pool  model</a:t>
            </a:r>
            <a:r>
              <a:rPr lang="ja-JP" altLang="en-US" sz="2489" dirty="0"/>
              <a:t>’</a:t>
            </a:r>
            <a:endParaRPr lang="en-US" sz="2489" dirty="0"/>
          </a:p>
        </p:txBody>
      </p:sp>
      <p:sp>
        <p:nvSpPr>
          <p:cNvPr id="155679" name="Rectangle 86">
            <a:extLst>
              <a:ext uri="{FF2B5EF4-FFF2-40B4-BE49-F238E27FC236}">
                <a16:creationId xmlns:a16="http://schemas.microsoft.com/office/drawing/2014/main" id="{399EEF7F-1A8D-4A78-8EAE-408FC9442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2" y="6524625"/>
            <a:ext cx="324326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s-ES" sz="1200" dirty="0"/>
              <a:t>Adapted from </a:t>
            </a:r>
            <a:r>
              <a:rPr lang="en-GB" altLang="es-ES" sz="1200" dirty="0" err="1"/>
              <a:t>Eng</a:t>
            </a:r>
            <a:r>
              <a:rPr lang="en-GB" altLang="es-ES" sz="1200" dirty="0"/>
              <a:t>, J. et al </a:t>
            </a:r>
            <a:r>
              <a:rPr lang="en-GB" altLang="es-ES" sz="1200" dirty="0" err="1"/>
              <a:t>Magn</a:t>
            </a:r>
            <a:r>
              <a:rPr lang="en-GB" altLang="es-ES" sz="1200" dirty="0"/>
              <a:t> </a:t>
            </a:r>
            <a:r>
              <a:rPr lang="en-GB" altLang="es-ES" sz="1200" dirty="0" err="1"/>
              <a:t>Reson</a:t>
            </a:r>
            <a:r>
              <a:rPr lang="en-GB" altLang="es-ES" sz="1200" dirty="0"/>
              <a:t> Med 1991</a:t>
            </a:r>
          </a:p>
        </p:txBody>
      </p:sp>
      <p:sp>
        <p:nvSpPr>
          <p:cNvPr id="90" name="Rectangle 2">
            <a:extLst>
              <a:ext uri="{FF2B5EF4-FFF2-40B4-BE49-F238E27FC236}">
                <a16:creationId xmlns:a16="http://schemas.microsoft.com/office/drawing/2014/main" id="{225CF656-020A-48D3-9712-78A4EE716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434" y="269751"/>
            <a:ext cx="7920038" cy="72812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de-DE" sz="3600" kern="0" dirty="0" err="1">
                <a:latin typeface="Calibri" panose="020F0502020204030204" pitchFamily="34" charset="0"/>
              </a:rPr>
              <a:t>Magnetization</a:t>
            </a:r>
            <a:r>
              <a:rPr lang="de-DE" altLang="de-DE" sz="3600" kern="0" dirty="0">
                <a:latin typeface="Calibri" panose="020F0502020204030204" pitchFamily="34" charset="0"/>
              </a:rPr>
              <a:t> </a:t>
            </a:r>
            <a:r>
              <a:rPr lang="de-DE" altLang="de-DE" sz="3600" kern="0" dirty="0" err="1">
                <a:latin typeface="Calibri" panose="020F0502020204030204" pitchFamily="34" charset="0"/>
              </a:rPr>
              <a:t>transfer</a:t>
            </a:r>
            <a:r>
              <a:rPr lang="de-DE" altLang="de-DE" sz="3600" kern="0" dirty="0">
                <a:latin typeface="Calibri" panose="020F0502020204030204" pitchFamily="34" charset="0"/>
              </a:rPr>
              <a:t> (MT) </a:t>
            </a:r>
            <a:r>
              <a:rPr lang="de-DE" altLang="de-DE" sz="3600" kern="0" dirty="0" err="1">
                <a:latin typeface="Calibri" panose="020F0502020204030204" pitchFamily="34" charset="0"/>
              </a:rPr>
              <a:t>imaging</a:t>
            </a:r>
            <a:endParaRPr lang="de-DE" altLang="de-DE" sz="3600" kern="0" dirty="0">
              <a:latin typeface="Calibri" panose="020F0502020204030204" pitchFamily="34" charset="0"/>
            </a:endParaRPr>
          </a:p>
        </p:txBody>
      </p:sp>
      <p:cxnSp>
        <p:nvCxnSpPr>
          <p:cNvPr id="91" name="Straight Connector 4">
            <a:extLst>
              <a:ext uri="{FF2B5EF4-FFF2-40B4-BE49-F238E27FC236}">
                <a16:creationId xmlns:a16="http://schemas.microsoft.com/office/drawing/2014/main" id="{DA938E72-9221-4540-BB61-420EF77AE9CD}"/>
              </a:ext>
            </a:extLst>
          </p:cNvPr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7">
            <a:extLst>
              <a:ext uri="{FF2B5EF4-FFF2-40B4-BE49-F238E27FC236}">
                <a16:creationId xmlns:a16="http://schemas.microsoft.com/office/drawing/2014/main" id="{C153A383-B3EF-467F-A404-436B570C250F}"/>
              </a:ext>
            </a:extLst>
          </p:cNvPr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63187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Group 2">
            <a:extLst>
              <a:ext uri="{FF2B5EF4-FFF2-40B4-BE49-F238E27FC236}">
                <a16:creationId xmlns:a16="http://schemas.microsoft.com/office/drawing/2014/main" id="{53C37504-5566-4F15-8309-878DF31D7689}"/>
              </a:ext>
            </a:extLst>
          </p:cNvPr>
          <p:cNvGrpSpPr>
            <a:grpSpLocks/>
          </p:cNvGrpSpPr>
          <p:nvPr/>
        </p:nvGrpSpPr>
        <p:grpSpPr bwMode="auto">
          <a:xfrm>
            <a:off x="4849813" y="2593975"/>
            <a:ext cx="803275" cy="685800"/>
            <a:chOff x="3455" y="1727"/>
            <a:chExt cx="569" cy="486"/>
          </a:xfrm>
        </p:grpSpPr>
        <p:sp>
          <p:nvSpPr>
            <p:cNvPr id="66642" name="Rectangle 3">
              <a:extLst>
                <a:ext uri="{FF2B5EF4-FFF2-40B4-BE49-F238E27FC236}">
                  <a16:creationId xmlns:a16="http://schemas.microsoft.com/office/drawing/2014/main" id="{5F52172C-E3E3-404A-AD50-7698ED19D8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00000">
              <a:off x="3692" y="1710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6643" name="Rectangle 4">
              <a:extLst>
                <a:ext uri="{FF2B5EF4-FFF2-40B4-BE49-F238E27FC236}">
                  <a16:creationId xmlns:a16="http://schemas.microsoft.com/office/drawing/2014/main" id="{4C2A0D8F-67BA-46E5-BF39-8384955EE5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00000">
              <a:off x="3469" y="1947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44" name="Rectangle 5">
              <a:extLst>
                <a:ext uri="{FF2B5EF4-FFF2-40B4-BE49-F238E27FC236}">
                  <a16:creationId xmlns:a16="http://schemas.microsoft.com/office/drawing/2014/main" id="{CFFE77AB-FD1F-4A82-B114-43DB0D8948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00000">
              <a:off x="3791" y="1980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84" name="Line 6">
              <a:extLst>
                <a:ext uri="{FF2B5EF4-FFF2-40B4-BE49-F238E27FC236}">
                  <a16:creationId xmlns:a16="http://schemas.microsoft.com/office/drawing/2014/main" id="{357BB6FD-65DF-4716-AB15-7F365F989A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1" y="1904"/>
              <a:ext cx="82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85" name="Line 7">
              <a:extLst>
                <a:ext uri="{FF2B5EF4-FFF2-40B4-BE49-F238E27FC236}">
                  <a16:creationId xmlns:a16="http://schemas.microsoft.com/office/drawing/2014/main" id="{8C53FDB2-F038-4A1F-B20D-621A40709E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8" y="2117"/>
              <a:ext cx="9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57699" name="Line 8">
            <a:extLst>
              <a:ext uri="{FF2B5EF4-FFF2-40B4-BE49-F238E27FC236}">
                <a16:creationId xmlns:a16="http://schemas.microsoft.com/office/drawing/2014/main" id="{5E6EF7D8-8D02-43C7-B5FA-1B7854778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5663" y="2533650"/>
            <a:ext cx="0" cy="30845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7700" name="Line 9">
            <a:extLst>
              <a:ext uri="{FF2B5EF4-FFF2-40B4-BE49-F238E27FC236}">
                <a16:creationId xmlns:a16="http://schemas.microsoft.com/office/drawing/2014/main" id="{E0245782-5BF9-40A6-8B5E-60475F3CE9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2533650"/>
            <a:ext cx="0" cy="30845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6565" name="Freeform 10">
            <a:extLst>
              <a:ext uri="{FF2B5EF4-FFF2-40B4-BE49-F238E27FC236}">
                <a16:creationId xmlns:a16="http://schemas.microsoft.com/office/drawing/2014/main" id="{B018EEE1-B9AD-4834-BD30-4FCF36A96513}"/>
              </a:ext>
            </a:extLst>
          </p:cNvPr>
          <p:cNvSpPr>
            <a:spLocks/>
          </p:cNvSpPr>
          <p:nvPr/>
        </p:nvSpPr>
        <p:spPr bwMode="auto">
          <a:xfrm>
            <a:off x="820738" y="2797175"/>
            <a:ext cx="2017712" cy="2516188"/>
          </a:xfrm>
          <a:custGeom>
            <a:avLst/>
            <a:gdLst>
              <a:gd name="T0" fmla="*/ 2147483647 w 1430"/>
              <a:gd name="T1" fmla="*/ 2147483647 h 1783"/>
              <a:gd name="T2" fmla="*/ 2147483647 w 1430"/>
              <a:gd name="T3" fmla="*/ 2147483647 h 1783"/>
              <a:gd name="T4" fmla="*/ 2147483647 w 1430"/>
              <a:gd name="T5" fmla="*/ 2147483647 h 1783"/>
              <a:gd name="T6" fmla="*/ 2147483647 w 1430"/>
              <a:gd name="T7" fmla="*/ 2147483647 h 1783"/>
              <a:gd name="T8" fmla="*/ 2147483647 w 1430"/>
              <a:gd name="T9" fmla="*/ 2147483647 h 1783"/>
              <a:gd name="T10" fmla="*/ 2147483647 w 1430"/>
              <a:gd name="T11" fmla="*/ 2147483647 h 1783"/>
              <a:gd name="T12" fmla="*/ 2147483647 w 1430"/>
              <a:gd name="T13" fmla="*/ 0 h 1783"/>
              <a:gd name="T14" fmla="*/ 2147483647 w 1430"/>
              <a:gd name="T15" fmla="*/ 0 h 1783"/>
              <a:gd name="T16" fmla="*/ 2147483647 w 1430"/>
              <a:gd name="T17" fmla="*/ 2147483647 h 1783"/>
              <a:gd name="T18" fmla="*/ 2147483647 w 1430"/>
              <a:gd name="T19" fmla="*/ 2147483647 h 1783"/>
              <a:gd name="T20" fmla="*/ 2147483647 w 1430"/>
              <a:gd name="T21" fmla="*/ 2147483647 h 1783"/>
              <a:gd name="T22" fmla="*/ 2147483647 w 1430"/>
              <a:gd name="T23" fmla="*/ 2147483647 h 1783"/>
              <a:gd name="T24" fmla="*/ 2147483647 w 1430"/>
              <a:gd name="T25" fmla="*/ 2147483647 h 1783"/>
              <a:gd name="T26" fmla="*/ 2147483647 w 1430"/>
              <a:gd name="T27" fmla="*/ 2147483647 h 1783"/>
              <a:gd name="T28" fmla="*/ 2147483647 w 1430"/>
              <a:gd name="T29" fmla="*/ 2147483647 h 1783"/>
              <a:gd name="T30" fmla="*/ 2147483647 w 1430"/>
              <a:gd name="T31" fmla="*/ 2147483647 h 1783"/>
              <a:gd name="T32" fmla="*/ 2147483647 w 1430"/>
              <a:gd name="T33" fmla="*/ 2147483647 h 1783"/>
              <a:gd name="T34" fmla="*/ 2147483647 w 1430"/>
              <a:gd name="T35" fmla="*/ 2147483647 h 1783"/>
              <a:gd name="T36" fmla="*/ 2147483647 w 1430"/>
              <a:gd name="T37" fmla="*/ 2147483647 h 1783"/>
              <a:gd name="T38" fmla="*/ 2147483647 w 1430"/>
              <a:gd name="T39" fmla="*/ 2147483647 h 1783"/>
              <a:gd name="T40" fmla="*/ 2147483647 w 1430"/>
              <a:gd name="T41" fmla="*/ 2147483647 h 1783"/>
              <a:gd name="T42" fmla="*/ 2147483647 w 1430"/>
              <a:gd name="T43" fmla="*/ 2147483647 h 1783"/>
              <a:gd name="T44" fmla="*/ 2147483647 w 1430"/>
              <a:gd name="T45" fmla="*/ 2147483647 h 1783"/>
              <a:gd name="T46" fmla="*/ 2147483647 w 1430"/>
              <a:gd name="T47" fmla="*/ 2147483647 h 1783"/>
              <a:gd name="T48" fmla="*/ 2147483647 w 1430"/>
              <a:gd name="T49" fmla="*/ 2147483647 h 1783"/>
              <a:gd name="T50" fmla="*/ 2147483647 w 1430"/>
              <a:gd name="T51" fmla="*/ 2147483647 h 1783"/>
              <a:gd name="T52" fmla="*/ 2147483647 w 1430"/>
              <a:gd name="T53" fmla="*/ 2147483647 h 1783"/>
              <a:gd name="T54" fmla="*/ 2147483647 w 1430"/>
              <a:gd name="T55" fmla="*/ 2147483647 h 1783"/>
              <a:gd name="T56" fmla="*/ 2147483647 w 1430"/>
              <a:gd name="T57" fmla="*/ 2147483647 h 1783"/>
              <a:gd name="T58" fmla="*/ 2147483647 w 1430"/>
              <a:gd name="T59" fmla="*/ 2147483647 h 1783"/>
              <a:gd name="T60" fmla="*/ 2147483647 w 1430"/>
              <a:gd name="T61" fmla="*/ 2147483647 h 1783"/>
              <a:gd name="T62" fmla="*/ 2147483647 w 1430"/>
              <a:gd name="T63" fmla="*/ 2147483647 h 1783"/>
              <a:gd name="T64" fmla="*/ 2147483647 w 1430"/>
              <a:gd name="T65" fmla="*/ 2147483647 h 1783"/>
              <a:gd name="T66" fmla="*/ 2147483647 w 1430"/>
              <a:gd name="T67" fmla="*/ 2147483647 h 1783"/>
              <a:gd name="T68" fmla="*/ 2147483647 w 1430"/>
              <a:gd name="T69" fmla="*/ 2147483647 h 1783"/>
              <a:gd name="T70" fmla="*/ 2147483647 w 1430"/>
              <a:gd name="T71" fmla="*/ 2147483647 h 1783"/>
              <a:gd name="T72" fmla="*/ 2147483647 w 1430"/>
              <a:gd name="T73" fmla="*/ 2147483647 h 1783"/>
              <a:gd name="T74" fmla="*/ 2147483647 w 1430"/>
              <a:gd name="T75" fmla="*/ 2147483647 h 1783"/>
              <a:gd name="T76" fmla="*/ 2147483647 w 1430"/>
              <a:gd name="T77" fmla="*/ 2147483647 h 1783"/>
              <a:gd name="T78" fmla="*/ 2147483647 w 1430"/>
              <a:gd name="T79" fmla="*/ 2147483647 h 1783"/>
              <a:gd name="T80" fmla="*/ 2147483647 w 1430"/>
              <a:gd name="T81" fmla="*/ 2147483647 h 1783"/>
              <a:gd name="T82" fmla="*/ 2147483647 w 1430"/>
              <a:gd name="T83" fmla="*/ 2147483647 h 1783"/>
              <a:gd name="T84" fmla="*/ 2147483647 w 1430"/>
              <a:gd name="T85" fmla="*/ 2147483647 h 1783"/>
              <a:gd name="T86" fmla="*/ 2147483647 w 1430"/>
              <a:gd name="T87" fmla="*/ 2147483647 h 1783"/>
              <a:gd name="T88" fmla="*/ 2147483647 w 1430"/>
              <a:gd name="T89" fmla="*/ 2147483647 h 1783"/>
              <a:gd name="T90" fmla="*/ 2147483647 w 1430"/>
              <a:gd name="T91" fmla="*/ 2147483647 h 1783"/>
              <a:gd name="T92" fmla="*/ 2147483647 w 1430"/>
              <a:gd name="T93" fmla="*/ 2147483647 h 178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430"/>
              <a:gd name="T142" fmla="*/ 0 h 1783"/>
              <a:gd name="T143" fmla="*/ 1430 w 1430"/>
              <a:gd name="T144" fmla="*/ 1783 h 178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430" h="1783">
                <a:moveTo>
                  <a:pt x="0" y="248"/>
                </a:moveTo>
                <a:lnTo>
                  <a:pt x="24" y="241"/>
                </a:lnTo>
                <a:lnTo>
                  <a:pt x="43" y="227"/>
                </a:lnTo>
                <a:lnTo>
                  <a:pt x="69" y="207"/>
                </a:lnTo>
                <a:lnTo>
                  <a:pt x="102" y="187"/>
                </a:lnTo>
                <a:lnTo>
                  <a:pt x="148" y="168"/>
                </a:lnTo>
                <a:lnTo>
                  <a:pt x="188" y="146"/>
                </a:lnTo>
                <a:lnTo>
                  <a:pt x="233" y="120"/>
                </a:lnTo>
                <a:lnTo>
                  <a:pt x="299" y="86"/>
                </a:lnTo>
                <a:lnTo>
                  <a:pt x="345" y="53"/>
                </a:lnTo>
                <a:lnTo>
                  <a:pt x="378" y="26"/>
                </a:lnTo>
                <a:lnTo>
                  <a:pt x="411" y="13"/>
                </a:lnTo>
                <a:lnTo>
                  <a:pt x="463" y="0"/>
                </a:lnTo>
                <a:lnTo>
                  <a:pt x="522" y="0"/>
                </a:lnTo>
                <a:lnTo>
                  <a:pt x="576" y="0"/>
                </a:lnTo>
                <a:lnTo>
                  <a:pt x="608" y="0"/>
                </a:lnTo>
                <a:lnTo>
                  <a:pt x="648" y="20"/>
                </a:lnTo>
                <a:lnTo>
                  <a:pt x="693" y="41"/>
                </a:lnTo>
                <a:lnTo>
                  <a:pt x="746" y="67"/>
                </a:lnTo>
                <a:lnTo>
                  <a:pt x="798" y="86"/>
                </a:lnTo>
                <a:lnTo>
                  <a:pt x="897" y="93"/>
                </a:lnTo>
                <a:lnTo>
                  <a:pt x="936" y="86"/>
                </a:lnTo>
                <a:lnTo>
                  <a:pt x="962" y="86"/>
                </a:lnTo>
                <a:lnTo>
                  <a:pt x="981" y="93"/>
                </a:lnTo>
                <a:lnTo>
                  <a:pt x="1002" y="101"/>
                </a:lnTo>
                <a:lnTo>
                  <a:pt x="1035" y="108"/>
                </a:lnTo>
                <a:lnTo>
                  <a:pt x="1061" y="120"/>
                </a:lnTo>
                <a:lnTo>
                  <a:pt x="1080" y="120"/>
                </a:lnTo>
                <a:lnTo>
                  <a:pt x="1113" y="120"/>
                </a:lnTo>
                <a:lnTo>
                  <a:pt x="1140" y="134"/>
                </a:lnTo>
                <a:lnTo>
                  <a:pt x="1186" y="153"/>
                </a:lnTo>
                <a:lnTo>
                  <a:pt x="1218" y="187"/>
                </a:lnTo>
                <a:lnTo>
                  <a:pt x="1239" y="207"/>
                </a:lnTo>
                <a:lnTo>
                  <a:pt x="1251" y="227"/>
                </a:lnTo>
                <a:lnTo>
                  <a:pt x="1277" y="260"/>
                </a:lnTo>
                <a:lnTo>
                  <a:pt x="1298" y="308"/>
                </a:lnTo>
                <a:lnTo>
                  <a:pt x="1298" y="341"/>
                </a:lnTo>
                <a:lnTo>
                  <a:pt x="1305" y="375"/>
                </a:lnTo>
                <a:lnTo>
                  <a:pt x="1317" y="408"/>
                </a:lnTo>
                <a:lnTo>
                  <a:pt x="1343" y="447"/>
                </a:lnTo>
                <a:lnTo>
                  <a:pt x="1364" y="480"/>
                </a:lnTo>
                <a:lnTo>
                  <a:pt x="1376" y="554"/>
                </a:lnTo>
                <a:lnTo>
                  <a:pt x="1371" y="601"/>
                </a:lnTo>
                <a:lnTo>
                  <a:pt x="1376" y="680"/>
                </a:lnTo>
                <a:lnTo>
                  <a:pt x="1397" y="747"/>
                </a:lnTo>
                <a:lnTo>
                  <a:pt x="1423" y="808"/>
                </a:lnTo>
                <a:lnTo>
                  <a:pt x="1429" y="835"/>
                </a:lnTo>
                <a:lnTo>
                  <a:pt x="1409" y="868"/>
                </a:lnTo>
                <a:lnTo>
                  <a:pt x="1376" y="914"/>
                </a:lnTo>
                <a:lnTo>
                  <a:pt x="1350" y="981"/>
                </a:lnTo>
                <a:lnTo>
                  <a:pt x="1338" y="1048"/>
                </a:lnTo>
                <a:lnTo>
                  <a:pt x="1317" y="1128"/>
                </a:lnTo>
                <a:lnTo>
                  <a:pt x="1298" y="1188"/>
                </a:lnTo>
                <a:lnTo>
                  <a:pt x="1277" y="1229"/>
                </a:lnTo>
                <a:lnTo>
                  <a:pt x="1251" y="1248"/>
                </a:lnTo>
                <a:lnTo>
                  <a:pt x="1239" y="1269"/>
                </a:lnTo>
                <a:lnTo>
                  <a:pt x="1239" y="1289"/>
                </a:lnTo>
                <a:lnTo>
                  <a:pt x="1244" y="1315"/>
                </a:lnTo>
                <a:lnTo>
                  <a:pt x="1258" y="1342"/>
                </a:lnTo>
                <a:lnTo>
                  <a:pt x="1232" y="1388"/>
                </a:lnTo>
                <a:lnTo>
                  <a:pt x="1206" y="1414"/>
                </a:lnTo>
                <a:lnTo>
                  <a:pt x="1199" y="1448"/>
                </a:lnTo>
                <a:lnTo>
                  <a:pt x="1192" y="1469"/>
                </a:lnTo>
                <a:lnTo>
                  <a:pt x="1186" y="1496"/>
                </a:lnTo>
                <a:lnTo>
                  <a:pt x="1179" y="1529"/>
                </a:lnTo>
                <a:lnTo>
                  <a:pt x="1160" y="1602"/>
                </a:lnTo>
                <a:lnTo>
                  <a:pt x="1140" y="1615"/>
                </a:lnTo>
                <a:lnTo>
                  <a:pt x="1101" y="1643"/>
                </a:lnTo>
                <a:lnTo>
                  <a:pt x="1061" y="1662"/>
                </a:lnTo>
                <a:lnTo>
                  <a:pt x="1002" y="1681"/>
                </a:lnTo>
                <a:lnTo>
                  <a:pt x="929" y="1689"/>
                </a:lnTo>
                <a:lnTo>
                  <a:pt x="890" y="1703"/>
                </a:lnTo>
                <a:lnTo>
                  <a:pt x="857" y="1715"/>
                </a:lnTo>
                <a:lnTo>
                  <a:pt x="824" y="1736"/>
                </a:lnTo>
                <a:lnTo>
                  <a:pt x="791" y="1770"/>
                </a:lnTo>
                <a:lnTo>
                  <a:pt x="746" y="1782"/>
                </a:lnTo>
                <a:lnTo>
                  <a:pt x="707" y="1782"/>
                </a:lnTo>
                <a:lnTo>
                  <a:pt x="641" y="1782"/>
                </a:lnTo>
                <a:lnTo>
                  <a:pt x="569" y="1782"/>
                </a:lnTo>
                <a:lnTo>
                  <a:pt x="522" y="1782"/>
                </a:lnTo>
                <a:lnTo>
                  <a:pt x="503" y="1782"/>
                </a:lnTo>
                <a:lnTo>
                  <a:pt x="424" y="1756"/>
                </a:lnTo>
                <a:lnTo>
                  <a:pt x="352" y="1729"/>
                </a:lnTo>
                <a:lnTo>
                  <a:pt x="319" y="1722"/>
                </a:lnTo>
                <a:lnTo>
                  <a:pt x="273" y="1729"/>
                </a:lnTo>
                <a:lnTo>
                  <a:pt x="254" y="1729"/>
                </a:lnTo>
                <a:lnTo>
                  <a:pt x="233" y="1729"/>
                </a:lnTo>
                <a:lnTo>
                  <a:pt x="193" y="1722"/>
                </a:lnTo>
                <a:lnTo>
                  <a:pt x="148" y="1722"/>
                </a:lnTo>
                <a:lnTo>
                  <a:pt x="128" y="1722"/>
                </a:lnTo>
                <a:lnTo>
                  <a:pt x="108" y="1736"/>
                </a:lnTo>
                <a:lnTo>
                  <a:pt x="89" y="1736"/>
                </a:lnTo>
                <a:lnTo>
                  <a:pt x="96" y="1710"/>
                </a:lnTo>
                <a:lnTo>
                  <a:pt x="96" y="166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2133">
              <a:solidFill>
                <a:srgbClr val="000000"/>
              </a:solidFill>
            </a:endParaRPr>
          </a:p>
        </p:txBody>
      </p:sp>
      <p:sp>
        <p:nvSpPr>
          <p:cNvPr id="157702" name="Line 11">
            <a:extLst>
              <a:ext uri="{FF2B5EF4-FFF2-40B4-BE49-F238E27FC236}">
                <a16:creationId xmlns:a16="http://schemas.microsoft.com/office/drawing/2014/main" id="{6106A29F-3C0C-4C80-8759-631DB7310D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4150" y="3346450"/>
            <a:ext cx="123825" cy="80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7703" name="Line 12">
            <a:extLst>
              <a:ext uri="{FF2B5EF4-FFF2-40B4-BE49-F238E27FC236}">
                <a16:creationId xmlns:a16="http://schemas.microsoft.com/office/drawing/2014/main" id="{49FB5035-7A72-4A10-A381-40B480E55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25" y="4667250"/>
            <a:ext cx="260350" cy="125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6568" name="Rectangle 13">
            <a:extLst>
              <a:ext uri="{FF2B5EF4-FFF2-40B4-BE49-F238E27FC236}">
                <a16:creationId xmlns:a16="http://schemas.microsoft.com/office/drawing/2014/main" id="{FDD61F60-C9FA-45F9-9D78-D14F0ACE9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4616450"/>
            <a:ext cx="5302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1778">
                <a:solidFill>
                  <a:srgbClr val="000000"/>
                </a:solidFill>
              </a:rPr>
              <a:t>NH</a:t>
            </a:r>
            <a:r>
              <a:rPr lang="en-GB" altLang="es-ES" sz="1778" baseline="-25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6569" name="Rectangle 14">
            <a:extLst>
              <a:ext uri="{FF2B5EF4-FFF2-40B4-BE49-F238E27FC236}">
                <a16:creationId xmlns:a16="http://schemas.microsoft.com/office/drawing/2014/main" id="{B0E79763-24F2-441C-9F9B-DBC578CC2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3101975"/>
            <a:ext cx="45561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1778">
                <a:solidFill>
                  <a:srgbClr val="000000"/>
                </a:solidFill>
              </a:rPr>
              <a:t>OH</a:t>
            </a:r>
          </a:p>
        </p:txBody>
      </p:sp>
      <p:grpSp>
        <p:nvGrpSpPr>
          <p:cNvPr id="157706" name="Group 15">
            <a:extLst>
              <a:ext uri="{FF2B5EF4-FFF2-40B4-BE49-F238E27FC236}">
                <a16:creationId xmlns:a16="http://schemas.microsoft.com/office/drawing/2014/main" id="{30749414-DFC0-46E3-8FF3-5E3F1584C4A4}"/>
              </a:ext>
            </a:extLst>
          </p:cNvPr>
          <p:cNvGrpSpPr>
            <a:grpSpLocks/>
          </p:cNvGrpSpPr>
          <p:nvPr/>
        </p:nvGrpSpPr>
        <p:grpSpPr bwMode="auto">
          <a:xfrm>
            <a:off x="5468938" y="3400425"/>
            <a:ext cx="800100" cy="727075"/>
            <a:chOff x="3894" y="2299"/>
            <a:chExt cx="568" cy="515"/>
          </a:xfrm>
        </p:grpSpPr>
        <p:sp>
          <p:nvSpPr>
            <p:cNvPr id="66637" name="Rectangle 16">
              <a:extLst>
                <a:ext uri="{FF2B5EF4-FFF2-40B4-BE49-F238E27FC236}">
                  <a16:creationId xmlns:a16="http://schemas.microsoft.com/office/drawing/2014/main" id="{520E5535-920C-4356-8512-5A041BF828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0">
              <a:off x="3911" y="2503"/>
              <a:ext cx="217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6638" name="Rectangle 17">
              <a:extLst>
                <a:ext uri="{FF2B5EF4-FFF2-40B4-BE49-F238E27FC236}">
                  <a16:creationId xmlns:a16="http://schemas.microsoft.com/office/drawing/2014/main" id="{A6BE42F6-4890-4EDE-B096-25DD72A37A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0">
              <a:off x="4225" y="2578"/>
              <a:ext cx="22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39" name="Rectangle 18">
              <a:extLst>
                <a:ext uri="{FF2B5EF4-FFF2-40B4-BE49-F238E27FC236}">
                  <a16:creationId xmlns:a16="http://schemas.microsoft.com/office/drawing/2014/main" id="{883949FC-D557-4C45-94C3-C3DD23F06D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0">
              <a:off x="4098" y="2281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79" name="Line 19">
              <a:extLst>
                <a:ext uri="{FF2B5EF4-FFF2-40B4-BE49-F238E27FC236}">
                  <a16:creationId xmlns:a16="http://schemas.microsoft.com/office/drawing/2014/main" id="{7D257E05-FA16-45CD-942A-9AA157F256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9" y="2661"/>
              <a:ext cx="97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80" name="Line 20">
              <a:extLst>
                <a:ext uri="{FF2B5EF4-FFF2-40B4-BE49-F238E27FC236}">
                  <a16:creationId xmlns:a16="http://schemas.microsoft.com/office/drawing/2014/main" id="{750FCE16-20EC-4766-8BA7-EF0C1FBEB5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55" y="2466"/>
              <a:ext cx="51" cy="1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7707" name="Group 21">
            <a:extLst>
              <a:ext uri="{FF2B5EF4-FFF2-40B4-BE49-F238E27FC236}">
                <a16:creationId xmlns:a16="http://schemas.microsoft.com/office/drawing/2014/main" id="{87822896-26B4-4BAB-9FC7-5C9876B46672}"/>
              </a:ext>
            </a:extLst>
          </p:cNvPr>
          <p:cNvGrpSpPr>
            <a:grpSpLocks/>
          </p:cNvGrpSpPr>
          <p:nvPr/>
        </p:nvGrpSpPr>
        <p:grpSpPr bwMode="auto">
          <a:xfrm>
            <a:off x="6018213" y="4546600"/>
            <a:ext cx="712787" cy="765175"/>
            <a:chOff x="4283" y="3111"/>
            <a:chExt cx="504" cy="542"/>
          </a:xfrm>
        </p:grpSpPr>
        <p:sp>
          <p:nvSpPr>
            <p:cNvPr id="66632" name="Rectangle 22">
              <a:extLst>
                <a:ext uri="{FF2B5EF4-FFF2-40B4-BE49-F238E27FC236}">
                  <a16:creationId xmlns:a16="http://schemas.microsoft.com/office/drawing/2014/main" id="{7A250703-A099-4255-AEC0-709EAFB2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" y="3111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6633" name="Rectangle 23">
              <a:extLst>
                <a:ext uri="{FF2B5EF4-FFF2-40B4-BE49-F238E27FC236}">
                  <a16:creationId xmlns:a16="http://schemas.microsoft.com/office/drawing/2014/main" id="{668E7183-CDC3-44C8-A367-A27FDDD4F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" y="3403"/>
              <a:ext cx="2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34" name="Rectangle 24">
              <a:extLst>
                <a:ext uri="{FF2B5EF4-FFF2-40B4-BE49-F238E27FC236}">
                  <a16:creationId xmlns:a16="http://schemas.microsoft.com/office/drawing/2014/main" id="{AEE9EA0D-B39B-4B50-B483-17ABFEFE7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" y="3111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74" name="Line 25">
              <a:extLst>
                <a:ext uri="{FF2B5EF4-FFF2-40B4-BE49-F238E27FC236}">
                  <a16:creationId xmlns:a16="http://schemas.microsoft.com/office/drawing/2014/main" id="{C33E2355-0F51-42DD-A2BA-507F0D304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4" y="3342"/>
              <a:ext cx="4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75" name="Line 26">
              <a:extLst>
                <a:ext uri="{FF2B5EF4-FFF2-40B4-BE49-F238E27FC236}">
                  <a16:creationId xmlns:a16="http://schemas.microsoft.com/office/drawing/2014/main" id="{0C6330ED-3711-46C6-8295-CE2C31260B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36" y="3334"/>
              <a:ext cx="40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7708" name="Group 27">
            <a:extLst>
              <a:ext uri="{FF2B5EF4-FFF2-40B4-BE49-F238E27FC236}">
                <a16:creationId xmlns:a16="http://schemas.microsoft.com/office/drawing/2014/main" id="{11D88592-95C3-4679-9FA0-F0BD4BC4FDB5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4760913"/>
            <a:ext cx="792163" cy="738187"/>
            <a:chOff x="3411" y="3263"/>
            <a:chExt cx="561" cy="523"/>
          </a:xfrm>
        </p:grpSpPr>
        <p:sp>
          <p:nvSpPr>
            <p:cNvPr id="66627" name="Rectangle 28">
              <a:extLst>
                <a:ext uri="{FF2B5EF4-FFF2-40B4-BE49-F238E27FC236}">
                  <a16:creationId xmlns:a16="http://schemas.microsoft.com/office/drawing/2014/main" id="{EBEC3FE7-A92E-40E7-B92E-3027948BF7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3614" y="3553"/>
              <a:ext cx="2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6628" name="Rectangle 29">
              <a:extLst>
                <a:ext uri="{FF2B5EF4-FFF2-40B4-BE49-F238E27FC236}">
                  <a16:creationId xmlns:a16="http://schemas.microsoft.com/office/drawing/2014/main" id="{9797DFEA-B510-4D9A-8C76-735F048F95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3736" y="3249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29" name="Rectangle 30">
              <a:extLst>
                <a:ext uri="{FF2B5EF4-FFF2-40B4-BE49-F238E27FC236}">
                  <a16:creationId xmlns:a16="http://schemas.microsoft.com/office/drawing/2014/main" id="{747D6980-04AF-40CE-865B-71952FDA97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3427" y="3332"/>
              <a:ext cx="2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69" name="Line 31">
              <a:extLst>
                <a:ext uri="{FF2B5EF4-FFF2-40B4-BE49-F238E27FC236}">
                  <a16:creationId xmlns:a16="http://schemas.microsoft.com/office/drawing/2014/main" id="{32565D94-1511-4D18-8C55-3656048614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5" y="3493"/>
              <a:ext cx="35" cy="1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70" name="Line 32">
              <a:extLst>
                <a:ext uri="{FF2B5EF4-FFF2-40B4-BE49-F238E27FC236}">
                  <a16:creationId xmlns:a16="http://schemas.microsoft.com/office/drawing/2014/main" id="{420529BA-2AA1-4B12-AC61-EC5346210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3" y="3390"/>
              <a:ext cx="113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7709" name="Group 33">
            <a:extLst>
              <a:ext uri="{FF2B5EF4-FFF2-40B4-BE49-F238E27FC236}">
                <a16:creationId xmlns:a16="http://schemas.microsoft.com/office/drawing/2014/main" id="{DFDB1639-7D18-4B4C-862A-BBE9A533B467}"/>
              </a:ext>
            </a:extLst>
          </p:cNvPr>
          <p:cNvGrpSpPr>
            <a:grpSpLocks/>
          </p:cNvGrpSpPr>
          <p:nvPr/>
        </p:nvGrpSpPr>
        <p:grpSpPr bwMode="auto">
          <a:xfrm>
            <a:off x="3738563" y="3921125"/>
            <a:ext cx="701675" cy="808038"/>
            <a:chOff x="2667" y="2668"/>
            <a:chExt cx="498" cy="572"/>
          </a:xfrm>
        </p:grpSpPr>
        <p:sp>
          <p:nvSpPr>
            <p:cNvPr id="66622" name="Rectangle 34">
              <a:extLst>
                <a:ext uri="{FF2B5EF4-FFF2-40B4-BE49-F238E27FC236}">
                  <a16:creationId xmlns:a16="http://schemas.microsoft.com/office/drawing/2014/main" id="{F983915E-27F9-456C-97DA-2A309ED27D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2667" y="2822"/>
              <a:ext cx="217" cy="2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0434" tIns="39511" rIns="80434" bIns="39511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778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H</a:t>
              </a:r>
            </a:p>
          </p:txBody>
        </p:sp>
        <p:sp>
          <p:nvSpPr>
            <p:cNvPr id="66623" name="Rectangle 35">
              <a:extLst>
                <a:ext uri="{FF2B5EF4-FFF2-40B4-BE49-F238E27FC236}">
                  <a16:creationId xmlns:a16="http://schemas.microsoft.com/office/drawing/2014/main" id="{FE4545B1-D3A8-4040-968F-3DCCCC36F9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2943" y="2991"/>
              <a:ext cx="22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24" name="Rectangle 36">
              <a:extLst>
                <a:ext uri="{FF2B5EF4-FFF2-40B4-BE49-F238E27FC236}">
                  <a16:creationId xmlns:a16="http://schemas.microsoft.com/office/drawing/2014/main" id="{4405F94B-97DF-410D-B01C-D1627E69A6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2911" y="2668"/>
              <a:ext cx="21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64" name="Line 37">
              <a:extLst>
                <a:ext uri="{FF2B5EF4-FFF2-40B4-BE49-F238E27FC236}">
                  <a16:creationId xmlns:a16="http://schemas.microsoft.com/office/drawing/2014/main" id="{8F14B289-6085-461A-8CF1-11E709613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" y="3021"/>
              <a:ext cx="83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65" name="Line 38">
              <a:extLst>
                <a:ext uri="{FF2B5EF4-FFF2-40B4-BE49-F238E27FC236}">
                  <a16:creationId xmlns:a16="http://schemas.microsoft.com/office/drawing/2014/main" id="{89A3BA95-0557-45E1-9E06-D7EB2E1C54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47" y="2885"/>
              <a:ext cx="17" cy="1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7710" name="Group 39">
            <a:extLst>
              <a:ext uri="{FF2B5EF4-FFF2-40B4-BE49-F238E27FC236}">
                <a16:creationId xmlns:a16="http://schemas.microsoft.com/office/drawing/2014/main" id="{9DC2CB8F-F6AA-4C7F-9A50-02D9B0849DE6}"/>
              </a:ext>
            </a:extLst>
          </p:cNvPr>
          <p:cNvGrpSpPr>
            <a:grpSpLocks/>
          </p:cNvGrpSpPr>
          <p:nvPr/>
        </p:nvGrpSpPr>
        <p:grpSpPr bwMode="auto">
          <a:xfrm>
            <a:off x="3863975" y="3184525"/>
            <a:ext cx="666750" cy="815975"/>
            <a:chOff x="2756" y="2146"/>
            <a:chExt cx="473" cy="578"/>
          </a:xfrm>
        </p:grpSpPr>
        <p:sp>
          <p:nvSpPr>
            <p:cNvPr id="66617" name="Rectangle 40">
              <a:extLst>
                <a:ext uri="{FF2B5EF4-FFF2-40B4-BE49-F238E27FC236}">
                  <a16:creationId xmlns:a16="http://schemas.microsoft.com/office/drawing/2014/main" id="{8E77BC6C-3404-4264-B903-C5E51831F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2756" y="2146"/>
              <a:ext cx="21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0434" tIns="39511" rIns="80434" bIns="39511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778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H</a:t>
              </a:r>
            </a:p>
          </p:txBody>
        </p:sp>
        <p:sp>
          <p:nvSpPr>
            <p:cNvPr id="66618" name="Rectangle 41">
              <a:extLst>
                <a:ext uri="{FF2B5EF4-FFF2-40B4-BE49-F238E27FC236}">
                  <a16:creationId xmlns:a16="http://schemas.microsoft.com/office/drawing/2014/main" id="{1DABEF2D-BEC0-4481-A5D3-3DCF6A8598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2756" y="2474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19" name="Rectangle 42">
              <a:extLst>
                <a:ext uri="{FF2B5EF4-FFF2-40B4-BE49-F238E27FC236}">
                  <a16:creationId xmlns:a16="http://schemas.microsoft.com/office/drawing/2014/main" id="{8B4649BE-BA2A-484E-9F92-AD80B427F8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3012" y="2278"/>
              <a:ext cx="2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59" name="Line 43">
              <a:extLst>
                <a:ext uri="{FF2B5EF4-FFF2-40B4-BE49-F238E27FC236}">
                  <a16:creationId xmlns:a16="http://schemas.microsoft.com/office/drawing/2014/main" id="{197B9D5D-AB2E-4AFA-860C-14C5A1EDC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5" y="2374"/>
              <a:ext cx="1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60" name="Line 44">
              <a:extLst>
                <a:ext uri="{FF2B5EF4-FFF2-40B4-BE49-F238E27FC236}">
                  <a16:creationId xmlns:a16="http://schemas.microsoft.com/office/drawing/2014/main" id="{3A13EB71-6858-436B-BD8B-E999F3EE74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3" y="2476"/>
              <a:ext cx="78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7711" name="Group 45">
            <a:extLst>
              <a:ext uri="{FF2B5EF4-FFF2-40B4-BE49-F238E27FC236}">
                <a16:creationId xmlns:a16="http://schemas.microsoft.com/office/drawing/2014/main" id="{1D2D4361-8C8E-47AD-8277-B7DBC594C3EA}"/>
              </a:ext>
            </a:extLst>
          </p:cNvPr>
          <p:cNvGrpSpPr>
            <a:grpSpLocks/>
          </p:cNvGrpSpPr>
          <p:nvPr/>
        </p:nvGrpSpPr>
        <p:grpSpPr bwMode="auto">
          <a:xfrm>
            <a:off x="7232650" y="3395663"/>
            <a:ext cx="692150" cy="803275"/>
            <a:chOff x="5143" y="2295"/>
            <a:chExt cx="491" cy="570"/>
          </a:xfrm>
        </p:grpSpPr>
        <p:sp>
          <p:nvSpPr>
            <p:cNvPr id="66612" name="Rectangle 46">
              <a:extLst>
                <a:ext uri="{FF2B5EF4-FFF2-40B4-BE49-F238E27FC236}">
                  <a16:creationId xmlns:a16="http://schemas.microsoft.com/office/drawing/2014/main" id="{BF9D4FAB-6074-45F9-BE6D-F6CF94AFD8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40000">
              <a:off x="5418" y="2533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6613" name="Rectangle 47">
              <a:extLst>
                <a:ext uri="{FF2B5EF4-FFF2-40B4-BE49-F238E27FC236}">
                  <a16:creationId xmlns:a16="http://schemas.microsoft.com/office/drawing/2014/main" id="{AB7931E2-9E34-4B72-9A5A-33CF3502E0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40000">
              <a:off x="5164" y="2295"/>
              <a:ext cx="2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14" name="Rectangle 48">
              <a:extLst>
                <a:ext uri="{FF2B5EF4-FFF2-40B4-BE49-F238E27FC236}">
                  <a16:creationId xmlns:a16="http://schemas.microsoft.com/office/drawing/2014/main" id="{43708712-9649-44F0-BB11-8235D5A768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40000">
              <a:off x="5143" y="2614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54" name="Line 49">
              <a:extLst>
                <a:ext uri="{FF2B5EF4-FFF2-40B4-BE49-F238E27FC236}">
                  <a16:creationId xmlns:a16="http://schemas.microsoft.com/office/drawing/2014/main" id="{64D5907A-3125-45E8-A661-27098FB909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00" y="2491"/>
              <a:ext cx="8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55" name="Line 50">
              <a:extLst>
                <a:ext uri="{FF2B5EF4-FFF2-40B4-BE49-F238E27FC236}">
                  <a16:creationId xmlns:a16="http://schemas.microsoft.com/office/drawing/2014/main" id="{D54CFEDA-BC2A-477B-9991-0491391819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42" y="2539"/>
              <a:ext cx="28" cy="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7712" name="Group 51">
            <a:extLst>
              <a:ext uri="{FF2B5EF4-FFF2-40B4-BE49-F238E27FC236}">
                <a16:creationId xmlns:a16="http://schemas.microsoft.com/office/drawing/2014/main" id="{56AA9639-274B-4C7B-B049-2F4BEB7BE5D1}"/>
              </a:ext>
            </a:extLst>
          </p:cNvPr>
          <p:cNvGrpSpPr>
            <a:grpSpLocks/>
          </p:cNvGrpSpPr>
          <p:nvPr/>
        </p:nvGrpSpPr>
        <p:grpSpPr bwMode="auto">
          <a:xfrm>
            <a:off x="7364413" y="4719638"/>
            <a:ext cx="803275" cy="687387"/>
            <a:chOff x="5237" y="3234"/>
            <a:chExt cx="568" cy="487"/>
          </a:xfrm>
        </p:grpSpPr>
        <p:sp>
          <p:nvSpPr>
            <p:cNvPr id="66607" name="Rectangle 52">
              <a:extLst>
                <a:ext uri="{FF2B5EF4-FFF2-40B4-BE49-F238E27FC236}">
                  <a16:creationId xmlns:a16="http://schemas.microsoft.com/office/drawing/2014/main" id="{56467D38-9D1F-4BC5-8A89-77EED4576E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0000">
              <a:off x="5460" y="3218"/>
              <a:ext cx="21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6608" name="Rectangle 53">
              <a:extLst>
                <a:ext uri="{FF2B5EF4-FFF2-40B4-BE49-F238E27FC236}">
                  <a16:creationId xmlns:a16="http://schemas.microsoft.com/office/drawing/2014/main" id="{1BA004A5-6A69-4F4B-8D87-6EE17F80EB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0000">
              <a:off x="5251" y="3469"/>
              <a:ext cx="2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09" name="Rectangle 54">
              <a:extLst>
                <a:ext uri="{FF2B5EF4-FFF2-40B4-BE49-F238E27FC236}">
                  <a16:creationId xmlns:a16="http://schemas.microsoft.com/office/drawing/2014/main" id="{C2B3B349-F77D-42DF-9FAA-2372AE158F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0000">
              <a:off x="5572" y="3488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49" name="Line 55">
              <a:extLst>
                <a:ext uri="{FF2B5EF4-FFF2-40B4-BE49-F238E27FC236}">
                  <a16:creationId xmlns:a16="http://schemas.microsoft.com/office/drawing/2014/main" id="{5D689B13-BFF2-4F2F-BD11-5A3B3B9284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5" y="3418"/>
              <a:ext cx="78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50" name="Line 56">
              <a:extLst>
                <a:ext uri="{FF2B5EF4-FFF2-40B4-BE49-F238E27FC236}">
                  <a16:creationId xmlns:a16="http://schemas.microsoft.com/office/drawing/2014/main" id="{6060D648-784C-4E14-ADEE-A254FB533F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0" y="3632"/>
              <a:ext cx="98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7713" name="Group 57">
            <a:extLst>
              <a:ext uri="{FF2B5EF4-FFF2-40B4-BE49-F238E27FC236}">
                <a16:creationId xmlns:a16="http://schemas.microsoft.com/office/drawing/2014/main" id="{9CD616B2-7AE5-4A8E-9B65-13ADCB847DB8}"/>
              </a:ext>
            </a:extLst>
          </p:cNvPr>
          <p:cNvGrpSpPr>
            <a:grpSpLocks/>
          </p:cNvGrpSpPr>
          <p:nvPr/>
        </p:nvGrpSpPr>
        <p:grpSpPr bwMode="auto">
          <a:xfrm>
            <a:off x="7981950" y="2619375"/>
            <a:ext cx="711200" cy="766763"/>
            <a:chOff x="5675" y="1745"/>
            <a:chExt cx="504" cy="544"/>
          </a:xfrm>
        </p:grpSpPr>
        <p:sp>
          <p:nvSpPr>
            <p:cNvPr id="66602" name="Rectangle 58">
              <a:extLst>
                <a:ext uri="{FF2B5EF4-FFF2-40B4-BE49-F238E27FC236}">
                  <a16:creationId xmlns:a16="http://schemas.microsoft.com/office/drawing/2014/main" id="{6A4C9B15-DE5E-4CEB-9D2D-A9C3158E4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" y="1745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6603" name="Rectangle 59">
              <a:extLst>
                <a:ext uri="{FF2B5EF4-FFF2-40B4-BE49-F238E27FC236}">
                  <a16:creationId xmlns:a16="http://schemas.microsoft.com/office/drawing/2014/main" id="{81AB90E0-3741-4FF1-BA38-B053FB09B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" y="2038"/>
              <a:ext cx="2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04" name="Rectangle 60">
              <a:extLst>
                <a:ext uri="{FF2B5EF4-FFF2-40B4-BE49-F238E27FC236}">
                  <a16:creationId xmlns:a16="http://schemas.microsoft.com/office/drawing/2014/main" id="{23D5DD33-2C0F-409A-A114-D096FAB32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3" y="1745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44" name="Line 61">
              <a:extLst>
                <a:ext uri="{FF2B5EF4-FFF2-40B4-BE49-F238E27FC236}">
                  <a16:creationId xmlns:a16="http://schemas.microsoft.com/office/drawing/2014/main" id="{81F50C37-9B4D-4179-AEFC-71374A5BC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6" y="1976"/>
              <a:ext cx="40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45" name="Line 62">
              <a:extLst>
                <a:ext uri="{FF2B5EF4-FFF2-40B4-BE49-F238E27FC236}">
                  <a16:creationId xmlns:a16="http://schemas.microsoft.com/office/drawing/2014/main" id="{0509A2AE-1267-45A7-98E0-79E1D4DC3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8" y="1968"/>
              <a:ext cx="40" cy="1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7714" name="Group 63">
            <a:extLst>
              <a:ext uri="{FF2B5EF4-FFF2-40B4-BE49-F238E27FC236}">
                <a16:creationId xmlns:a16="http://schemas.microsoft.com/office/drawing/2014/main" id="{BD274305-E375-4FF4-A1BB-D337F50B3B3F}"/>
              </a:ext>
            </a:extLst>
          </p:cNvPr>
          <p:cNvGrpSpPr>
            <a:grpSpLocks/>
          </p:cNvGrpSpPr>
          <p:nvPr/>
        </p:nvGrpSpPr>
        <p:grpSpPr bwMode="auto">
          <a:xfrm>
            <a:off x="6356350" y="2757488"/>
            <a:ext cx="711200" cy="765175"/>
            <a:chOff x="4523" y="1843"/>
            <a:chExt cx="504" cy="542"/>
          </a:xfrm>
        </p:grpSpPr>
        <p:sp>
          <p:nvSpPr>
            <p:cNvPr id="66597" name="Rectangle 64">
              <a:extLst>
                <a:ext uri="{FF2B5EF4-FFF2-40B4-BE49-F238E27FC236}">
                  <a16:creationId xmlns:a16="http://schemas.microsoft.com/office/drawing/2014/main" id="{EC60EA9A-0776-44D8-B784-939117A78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3" y="1843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6598" name="Rectangle 65">
              <a:extLst>
                <a:ext uri="{FF2B5EF4-FFF2-40B4-BE49-F238E27FC236}">
                  <a16:creationId xmlns:a16="http://schemas.microsoft.com/office/drawing/2014/main" id="{78154667-A542-429A-B637-12E0870B1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" y="2135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599" name="Rectangle 66">
              <a:extLst>
                <a:ext uri="{FF2B5EF4-FFF2-40B4-BE49-F238E27FC236}">
                  <a16:creationId xmlns:a16="http://schemas.microsoft.com/office/drawing/2014/main" id="{97852470-6F7C-4D2F-9CB6-E7B513B34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" y="1843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39" name="Line 67">
              <a:extLst>
                <a:ext uri="{FF2B5EF4-FFF2-40B4-BE49-F238E27FC236}">
                  <a16:creationId xmlns:a16="http://schemas.microsoft.com/office/drawing/2014/main" id="{DE102127-F0E6-43C4-BB66-5E50A26EF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4" y="2074"/>
              <a:ext cx="4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40" name="Line 68">
              <a:extLst>
                <a:ext uri="{FF2B5EF4-FFF2-40B4-BE49-F238E27FC236}">
                  <a16:creationId xmlns:a16="http://schemas.microsoft.com/office/drawing/2014/main" id="{CF56FF0E-FDE9-4EBF-AC83-AEA1A2375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76" y="2066"/>
              <a:ext cx="40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7715" name="Group 69">
            <a:extLst>
              <a:ext uri="{FF2B5EF4-FFF2-40B4-BE49-F238E27FC236}">
                <a16:creationId xmlns:a16="http://schemas.microsoft.com/office/drawing/2014/main" id="{485DBF5A-C46F-46EA-85EF-73B4CAB4AFB7}"/>
              </a:ext>
            </a:extLst>
          </p:cNvPr>
          <p:cNvGrpSpPr>
            <a:grpSpLocks/>
          </p:cNvGrpSpPr>
          <p:nvPr/>
        </p:nvGrpSpPr>
        <p:grpSpPr bwMode="auto">
          <a:xfrm>
            <a:off x="3648075" y="2482850"/>
            <a:ext cx="711200" cy="760413"/>
            <a:chOff x="2603" y="1648"/>
            <a:chExt cx="504" cy="539"/>
          </a:xfrm>
        </p:grpSpPr>
        <p:sp>
          <p:nvSpPr>
            <p:cNvPr id="66592" name="Rectangle 70">
              <a:extLst>
                <a:ext uri="{FF2B5EF4-FFF2-40B4-BE49-F238E27FC236}">
                  <a16:creationId xmlns:a16="http://schemas.microsoft.com/office/drawing/2014/main" id="{E284B247-201B-47E1-92F3-34F60D889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1648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6593" name="Rectangle 71">
              <a:extLst>
                <a:ext uri="{FF2B5EF4-FFF2-40B4-BE49-F238E27FC236}">
                  <a16:creationId xmlns:a16="http://schemas.microsoft.com/office/drawing/2014/main" id="{C386ECB8-BE9F-4E30-805A-C97B60124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7" y="1936"/>
              <a:ext cx="2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594" name="Rectangle 72">
              <a:extLst>
                <a:ext uri="{FF2B5EF4-FFF2-40B4-BE49-F238E27FC236}">
                  <a16:creationId xmlns:a16="http://schemas.microsoft.com/office/drawing/2014/main" id="{11E7C283-F46E-42F0-A866-FCBD1D5F1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" y="1648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7734" name="Line 73">
              <a:extLst>
                <a:ext uri="{FF2B5EF4-FFF2-40B4-BE49-F238E27FC236}">
                  <a16:creationId xmlns:a16="http://schemas.microsoft.com/office/drawing/2014/main" id="{32798A7E-D887-4F11-8141-CA448747F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1876"/>
              <a:ext cx="4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7735" name="Line 74">
              <a:extLst>
                <a:ext uri="{FF2B5EF4-FFF2-40B4-BE49-F238E27FC236}">
                  <a16:creationId xmlns:a16="http://schemas.microsoft.com/office/drawing/2014/main" id="{6528EC4D-9F1A-4AEC-8276-BB81CD36D2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6" y="1868"/>
              <a:ext cx="4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07947" name="Rectangle 75">
            <a:extLst>
              <a:ext uri="{FF2B5EF4-FFF2-40B4-BE49-F238E27FC236}">
                <a16:creationId xmlns:a16="http://schemas.microsoft.com/office/drawing/2014/main" id="{FE3776CF-5825-465A-BF47-2741CA10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1714500"/>
            <a:ext cx="1782762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Macromolecules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(restricted protons)</a:t>
            </a:r>
          </a:p>
        </p:txBody>
      </p:sp>
      <p:sp>
        <p:nvSpPr>
          <p:cNvPr id="207948" name="Rectangle 76">
            <a:extLst>
              <a:ext uri="{FF2B5EF4-FFF2-40B4-BE49-F238E27FC236}">
                <a16:creationId xmlns:a16="http://schemas.microsoft.com/office/drawing/2014/main" id="{FB43D21A-7FD5-458E-B37B-5D141F7B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1801813"/>
            <a:ext cx="782638" cy="325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Surface</a:t>
            </a:r>
          </a:p>
        </p:txBody>
      </p:sp>
      <p:sp>
        <p:nvSpPr>
          <p:cNvPr id="207949" name="Rectangle 77">
            <a:extLst>
              <a:ext uri="{FF2B5EF4-FFF2-40B4-BE49-F238E27FC236}">
                <a16:creationId xmlns:a16="http://schemas.microsoft.com/office/drawing/2014/main" id="{00CE8A32-D3A9-4C6C-A055-3023CF81E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1714500"/>
            <a:ext cx="1319213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Bulk water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(free protons)</a:t>
            </a:r>
          </a:p>
        </p:txBody>
      </p:sp>
      <p:sp>
        <p:nvSpPr>
          <p:cNvPr id="157719" name="Line 78">
            <a:extLst>
              <a:ext uri="{FF2B5EF4-FFF2-40B4-BE49-F238E27FC236}">
                <a16:creationId xmlns:a16="http://schemas.microsoft.com/office/drawing/2014/main" id="{B7928496-FBF1-4C5D-9F89-BF1ACCF6C0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271838"/>
            <a:ext cx="642938" cy="0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7720" name="Line 79">
            <a:extLst>
              <a:ext uri="{FF2B5EF4-FFF2-40B4-BE49-F238E27FC236}">
                <a16:creationId xmlns:a16="http://schemas.microsoft.com/office/drawing/2014/main" id="{2C744BD8-5F2C-4762-AB87-24B34EF6E2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1663" y="4338638"/>
            <a:ext cx="574675" cy="373062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7721" name="Line 80">
            <a:extLst>
              <a:ext uri="{FF2B5EF4-FFF2-40B4-BE49-F238E27FC236}">
                <a16:creationId xmlns:a16="http://schemas.microsoft.com/office/drawing/2014/main" id="{3E3F3317-8CD0-42D6-8E34-1F1E4914174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30763"/>
            <a:ext cx="711200" cy="0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7722" name="Line 81">
            <a:extLst>
              <a:ext uri="{FF2B5EF4-FFF2-40B4-BE49-F238E27FC236}">
                <a16:creationId xmlns:a16="http://schemas.microsoft.com/office/drawing/2014/main" id="{AF9578B8-2A0A-4D4A-A474-194B4296E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2600" y="2865438"/>
            <a:ext cx="711200" cy="0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7954" name="Rectangle 82">
            <a:extLst>
              <a:ext uri="{FF2B5EF4-FFF2-40B4-BE49-F238E27FC236}">
                <a16:creationId xmlns:a16="http://schemas.microsoft.com/office/drawing/2014/main" id="{1E23071A-D4C3-4175-AE9C-0888D82A7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3" y="3652838"/>
            <a:ext cx="1039812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Proteins,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Lipids, etc.</a:t>
            </a:r>
          </a:p>
        </p:txBody>
      </p:sp>
      <p:sp>
        <p:nvSpPr>
          <p:cNvPr id="66588" name="Rectangle 83">
            <a:extLst>
              <a:ext uri="{FF2B5EF4-FFF2-40B4-BE49-F238E27FC236}">
                <a16:creationId xmlns:a16="http://schemas.microsoft.com/office/drawing/2014/main" id="{4FE82D9B-27E1-4966-A0A3-B3435B49B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5532438"/>
            <a:ext cx="120491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2133">
                <a:solidFill>
                  <a:srgbClr val="002060"/>
                </a:solidFill>
              </a:rPr>
              <a:t>exchange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2133">
                <a:solidFill>
                  <a:srgbClr val="002060"/>
                </a:solidFill>
              </a:rPr>
              <a:t>(dipolar)</a:t>
            </a:r>
          </a:p>
        </p:txBody>
      </p:sp>
      <p:sp>
        <p:nvSpPr>
          <p:cNvPr id="66589" name="Rectangle 84">
            <a:extLst>
              <a:ext uri="{FF2B5EF4-FFF2-40B4-BE49-F238E27FC236}">
                <a16:creationId xmlns:a16="http://schemas.microsoft.com/office/drawing/2014/main" id="{F2540890-8EAD-4B04-8573-D27BC1460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775" y="5530850"/>
            <a:ext cx="11366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2133">
                <a:solidFill>
                  <a:srgbClr val="C00000"/>
                </a:solidFill>
              </a:rPr>
              <a:t>diffusion</a:t>
            </a:r>
          </a:p>
        </p:txBody>
      </p:sp>
      <p:cxnSp>
        <p:nvCxnSpPr>
          <p:cNvPr id="93" name="Straight Connector 4">
            <a:extLst>
              <a:ext uri="{FF2B5EF4-FFF2-40B4-BE49-F238E27FC236}">
                <a16:creationId xmlns:a16="http://schemas.microsoft.com/office/drawing/2014/main" id="{9AEA2E75-B89A-466C-AEF5-372D60D94655}"/>
              </a:ext>
            </a:extLst>
          </p:cNvPr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7">
            <a:extLst>
              <a:ext uri="{FF2B5EF4-FFF2-40B4-BE49-F238E27FC236}">
                <a16:creationId xmlns:a16="http://schemas.microsoft.com/office/drawing/2014/main" id="{7F9E1D20-17A3-4BDA-83B4-3A43FCC763EA}"/>
              </a:ext>
            </a:extLst>
          </p:cNvPr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5" name="Rectangle 2">
            <a:extLst>
              <a:ext uri="{FF2B5EF4-FFF2-40B4-BE49-F238E27FC236}">
                <a16:creationId xmlns:a16="http://schemas.microsoft.com/office/drawing/2014/main" id="{4A40F74A-3A23-4B62-BCEB-8C4A3224D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434" y="269751"/>
            <a:ext cx="7920038" cy="72812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de-DE" sz="3600" kern="0" dirty="0" err="1">
                <a:latin typeface="Calibri" panose="020F0502020204030204" pitchFamily="34" charset="0"/>
              </a:rPr>
              <a:t>Magnetization</a:t>
            </a:r>
            <a:r>
              <a:rPr lang="de-DE" altLang="de-DE" sz="3600" kern="0" dirty="0">
                <a:latin typeface="Calibri" panose="020F0502020204030204" pitchFamily="34" charset="0"/>
              </a:rPr>
              <a:t> </a:t>
            </a:r>
            <a:r>
              <a:rPr lang="de-DE" altLang="de-DE" sz="3600" kern="0" dirty="0" err="1">
                <a:latin typeface="Calibri" panose="020F0502020204030204" pitchFamily="34" charset="0"/>
              </a:rPr>
              <a:t>transfer</a:t>
            </a:r>
            <a:r>
              <a:rPr lang="de-DE" altLang="de-DE" sz="3600" kern="0" dirty="0">
                <a:latin typeface="Calibri" panose="020F0502020204030204" pitchFamily="34" charset="0"/>
              </a:rPr>
              <a:t> (MT) </a:t>
            </a:r>
            <a:r>
              <a:rPr lang="de-DE" altLang="de-DE" sz="3600" kern="0" dirty="0" err="1">
                <a:latin typeface="Calibri" panose="020F0502020204030204" pitchFamily="34" charset="0"/>
              </a:rPr>
              <a:t>imaging</a:t>
            </a:r>
            <a:endParaRPr lang="de-DE" altLang="de-DE" sz="3600" kern="0" dirty="0">
              <a:latin typeface="Calibri" panose="020F0502020204030204" pitchFamily="34" charset="0"/>
            </a:endParaRPr>
          </a:p>
        </p:txBody>
      </p:sp>
      <p:sp>
        <p:nvSpPr>
          <p:cNvPr id="96" name="Rectangle 86">
            <a:extLst>
              <a:ext uri="{FF2B5EF4-FFF2-40B4-BE49-F238E27FC236}">
                <a16:creationId xmlns:a16="http://schemas.microsoft.com/office/drawing/2014/main" id="{43CB2FEF-CCF1-41D0-BB62-A084CB4A4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2" y="6524625"/>
            <a:ext cx="324326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s-ES" sz="1200" dirty="0"/>
              <a:t>Adapted from </a:t>
            </a:r>
            <a:r>
              <a:rPr lang="en-GB" altLang="es-ES" sz="1200" dirty="0" err="1"/>
              <a:t>Eng</a:t>
            </a:r>
            <a:r>
              <a:rPr lang="en-GB" altLang="es-ES" sz="1200" dirty="0"/>
              <a:t>, J. et al </a:t>
            </a:r>
            <a:r>
              <a:rPr lang="en-GB" altLang="es-ES" sz="1200" dirty="0" err="1"/>
              <a:t>Magn</a:t>
            </a:r>
            <a:r>
              <a:rPr lang="en-GB" altLang="es-ES" sz="1200" dirty="0"/>
              <a:t> </a:t>
            </a:r>
            <a:r>
              <a:rPr lang="en-GB" altLang="es-ES" sz="1200" dirty="0" err="1"/>
              <a:t>Reson</a:t>
            </a:r>
            <a:r>
              <a:rPr lang="en-GB" altLang="es-ES" sz="1200" dirty="0"/>
              <a:t> Med 1991</a:t>
            </a:r>
          </a:p>
        </p:txBody>
      </p:sp>
      <p:sp>
        <p:nvSpPr>
          <p:cNvPr id="97" name="Rectangle 86">
            <a:extLst>
              <a:ext uri="{FF2B5EF4-FFF2-40B4-BE49-F238E27FC236}">
                <a16:creationId xmlns:a16="http://schemas.microsoft.com/office/drawing/2014/main" id="{C6FF944F-9A93-4A9F-8747-8894478FB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9574581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sz="2489" dirty="0"/>
              <a:t>MT – Physics and biophysics: the</a:t>
            </a:r>
            <a:r>
              <a:rPr lang="ja-JP" altLang="en-US" sz="2489" dirty="0"/>
              <a:t>‘</a:t>
            </a:r>
            <a:r>
              <a:rPr lang="en-US" altLang="ja-JP" sz="2489" dirty="0"/>
              <a:t>two-pool  model</a:t>
            </a:r>
            <a:r>
              <a:rPr lang="ja-JP" altLang="en-US" sz="2489" dirty="0"/>
              <a:t>’</a:t>
            </a:r>
            <a:endParaRPr lang="en-US" sz="2489" dirty="0"/>
          </a:p>
        </p:txBody>
      </p:sp>
    </p:spTree>
    <p:extLst>
      <p:ext uri="{BB962C8B-B14F-4D97-AF65-F5344CB8AC3E}">
        <p14:creationId xmlns:p14="http://schemas.microsoft.com/office/powerpoint/2010/main" val="257605916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Group 2">
            <a:extLst>
              <a:ext uri="{FF2B5EF4-FFF2-40B4-BE49-F238E27FC236}">
                <a16:creationId xmlns:a16="http://schemas.microsoft.com/office/drawing/2014/main" id="{73AE6843-FE09-4E3A-B6AF-3995CE770EE9}"/>
              </a:ext>
            </a:extLst>
          </p:cNvPr>
          <p:cNvGrpSpPr>
            <a:grpSpLocks/>
          </p:cNvGrpSpPr>
          <p:nvPr/>
        </p:nvGrpSpPr>
        <p:grpSpPr bwMode="auto">
          <a:xfrm>
            <a:off x="4849813" y="2592388"/>
            <a:ext cx="803275" cy="687387"/>
            <a:chOff x="3455" y="1726"/>
            <a:chExt cx="569" cy="487"/>
          </a:xfrm>
        </p:grpSpPr>
        <p:sp>
          <p:nvSpPr>
            <p:cNvPr id="66642" name="Rectangle 3">
              <a:extLst>
                <a:ext uri="{FF2B5EF4-FFF2-40B4-BE49-F238E27FC236}">
                  <a16:creationId xmlns:a16="http://schemas.microsoft.com/office/drawing/2014/main" id="{0362D1B6-7725-4694-BD17-1F600BF9DE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00000">
              <a:off x="3693" y="1709"/>
              <a:ext cx="217" cy="2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0434" tIns="39511" rIns="80434" bIns="39511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778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H</a:t>
              </a:r>
            </a:p>
          </p:txBody>
        </p:sp>
        <p:sp>
          <p:nvSpPr>
            <p:cNvPr id="67667" name="Rectangle 4">
              <a:extLst>
                <a:ext uri="{FF2B5EF4-FFF2-40B4-BE49-F238E27FC236}">
                  <a16:creationId xmlns:a16="http://schemas.microsoft.com/office/drawing/2014/main" id="{38C36C50-B731-4462-84BD-8783D1B37E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00000">
              <a:off x="3469" y="1947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68" name="Rectangle 5">
              <a:extLst>
                <a:ext uri="{FF2B5EF4-FFF2-40B4-BE49-F238E27FC236}">
                  <a16:creationId xmlns:a16="http://schemas.microsoft.com/office/drawing/2014/main" id="{0C2CE32A-38A6-496E-9389-1A52DE3BB3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00000">
              <a:off x="3791" y="1980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832" name="Line 6">
              <a:extLst>
                <a:ext uri="{FF2B5EF4-FFF2-40B4-BE49-F238E27FC236}">
                  <a16:creationId xmlns:a16="http://schemas.microsoft.com/office/drawing/2014/main" id="{C368EA68-D1EE-4AA6-A64B-3A7ADB9BE0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61" y="1904"/>
              <a:ext cx="82" cy="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833" name="Line 7">
              <a:extLst>
                <a:ext uri="{FF2B5EF4-FFF2-40B4-BE49-F238E27FC236}">
                  <a16:creationId xmlns:a16="http://schemas.microsoft.com/office/drawing/2014/main" id="{12B7A3DC-5A4F-4745-BF7E-B08036BD5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8" y="2117"/>
              <a:ext cx="9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159747" name="Line 8">
            <a:extLst>
              <a:ext uri="{FF2B5EF4-FFF2-40B4-BE49-F238E27FC236}">
                <a16:creationId xmlns:a16="http://schemas.microsoft.com/office/drawing/2014/main" id="{1DD8BF13-AAEA-4FEF-8F6E-A846EF8BA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5663" y="2533650"/>
            <a:ext cx="0" cy="30845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9748" name="Line 9">
            <a:extLst>
              <a:ext uri="{FF2B5EF4-FFF2-40B4-BE49-F238E27FC236}">
                <a16:creationId xmlns:a16="http://schemas.microsoft.com/office/drawing/2014/main" id="{5AB7567F-691D-4BE3-B72F-0F186E0412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6600" y="2533650"/>
            <a:ext cx="0" cy="30845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7589" name="Freeform 10">
            <a:extLst>
              <a:ext uri="{FF2B5EF4-FFF2-40B4-BE49-F238E27FC236}">
                <a16:creationId xmlns:a16="http://schemas.microsoft.com/office/drawing/2014/main" id="{C8B63819-C333-41EC-99D4-A2F279C3898C}"/>
              </a:ext>
            </a:extLst>
          </p:cNvPr>
          <p:cNvSpPr>
            <a:spLocks/>
          </p:cNvSpPr>
          <p:nvPr/>
        </p:nvSpPr>
        <p:spPr bwMode="auto">
          <a:xfrm>
            <a:off x="820738" y="2797175"/>
            <a:ext cx="2017712" cy="2516188"/>
          </a:xfrm>
          <a:custGeom>
            <a:avLst/>
            <a:gdLst>
              <a:gd name="T0" fmla="*/ 2147483647 w 1430"/>
              <a:gd name="T1" fmla="*/ 2147483647 h 1783"/>
              <a:gd name="T2" fmla="*/ 2147483647 w 1430"/>
              <a:gd name="T3" fmla="*/ 2147483647 h 1783"/>
              <a:gd name="T4" fmla="*/ 2147483647 w 1430"/>
              <a:gd name="T5" fmla="*/ 2147483647 h 1783"/>
              <a:gd name="T6" fmla="*/ 2147483647 w 1430"/>
              <a:gd name="T7" fmla="*/ 2147483647 h 1783"/>
              <a:gd name="T8" fmla="*/ 2147483647 w 1430"/>
              <a:gd name="T9" fmla="*/ 2147483647 h 1783"/>
              <a:gd name="T10" fmla="*/ 2147483647 w 1430"/>
              <a:gd name="T11" fmla="*/ 2147483647 h 1783"/>
              <a:gd name="T12" fmla="*/ 2147483647 w 1430"/>
              <a:gd name="T13" fmla="*/ 0 h 1783"/>
              <a:gd name="T14" fmla="*/ 2147483647 w 1430"/>
              <a:gd name="T15" fmla="*/ 0 h 1783"/>
              <a:gd name="T16" fmla="*/ 2147483647 w 1430"/>
              <a:gd name="T17" fmla="*/ 2147483647 h 1783"/>
              <a:gd name="T18" fmla="*/ 2147483647 w 1430"/>
              <a:gd name="T19" fmla="*/ 2147483647 h 1783"/>
              <a:gd name="T20" fmla="*/ 2147483647 w 1430"/>
              <a:gd name="T21" fmla="*/ 2147483647 h 1783"/>
              <a:gd name="T22" fmla="*/ 2147483647 w 1430"/>
              <a:gd name="T23" fmla="*/ 2147483647 h 1783"/>
              <a:gd name="T24" fmla="*/ 2147483647 w 1430"/>
              <a:gd name="T25" fmla="*/ 2147483647 h 1783"/>
              <a:gd name="T26" fmla="*/ 2147483647 w 1430"/>
              <a:gd name="T27" fmla="*/ 2147483647 h 1783"/>
              <a:gd name="T28" fmla="*/ 2147483647 w 1430"/>
              <a:gd name="T29" fmla="*/ 2147483647 h 1783"/>
              <a:gd name="T30" fmla="*/ 2147483647 w 1430"/>
              <a:gd name="T31" fmla="*/ 2147483647 h 1783"/>
              <a:gd name="T32" fmla="*/ 2147483647 w 1430"/>
              <a:gd name="T33" fmla="*/ 2147483647 h 1783"/>
              <a:gd name="T34" fmla="*/ 2147483647 w 1430"/>
              <a:gd name="T35" fmla="*/ 2147483647 h 1783"/>
              <a:gd name="T36" fmla="*/ 2147483647 w 1430"/>
              <a:gd name="T37" fmla="*/ 2147483647 h 1783"/>
              <a:gd name="T38" fmla="*/ 2147483647 w 1430"/>
              <a:gd name="T39" fmla="*/ 2147483647 h 1783"/>
              <a:gd name="T40" fmla="*/ 2147483647 w 1430"/>
              <a:gd name="T41" fmla="*/ 2147483647 h 1783"/>
              <a:gd name="T42" fmla="*/ 2147483647 w 1430"/>
              <a:gd name="T43" fmla="*/ 2147483647 h 1783"/>
              <a:gd name="T44" fmla="*/ 2147483647 w 1430"/>
              <a:gd name="T45" fmla="*/ 2147483647 h 1783"/>
              <a:gd name="T46" fmla="*/ 2147483647 w 1430"/>
              <a:gd name="T47" fmla="*/ 2147483647 h 1783"/>
              <a:gd name="T48" fmla="*/ 2147483647 w 1430"/>
              <a:gd name="T49" fmla="*/ 2147483647 h 1783"/>
              <a:gd name="T50" fmla="*/ 2147483647 w 1430"/>
              <a:gd name="T51" fmla="*/ 2147483647 h 1783"/>
              <a:gd name="T52" fmla="*/ 2147483647 w 1430"/>
              <a:gd name="T53" fmla="*/ 2147483647 h 1783"/>
              <a:gd name="T54" fmla="*/ 2147483647 w 1430"/>
              <a:gd name="T55" fmla="*/ 2147483647 h 1783"/>
              <a:gd name="T56" fmla="*/ 2147483647 w 1430"/>
              <a:gd name="T57" fmla="*/ 2147483647 h 1783"/>
              <a:gd name="T58" fmla="*/ 2147483647 w 1430"/>
              <a:gd name="T59" fmla="*/ 2147483647 h 1783"/>
              <a:gd name="T60" fmla="*/ 2147483647 w 1430"/>
              <a:gd name="T61" fmla="*/ 2147483647 h 1783"/>
              <a:gd name="T62" fmla="*/ 2147483647 w 1430"/>
              <a:gd name="T63" fmla="*/ 2147483647 h 1783"/>
              <a:gd name="T64" fmla="*/ 2147483647 w 1430"/>
              <a:gd name="T65" fmla="*/ 2147483647 h 1783"/>
              <a:gd name="T66" fmla="*/ 2147483647 w 1430"/>
              <a:gd name="T67" fmla="*/ 2147483647 h 1783"/>
              <a:gd name="T68" fmla="*/ 2147483647 w 1430"/>
              <a:gd name="T69" fmla="*/ 2147483647 h 1783"/>
              <a:gd name="T70" fmla="*/ 2147483647 w 1430"/>
              <a:gd name="T71" fmla="*/ 2147483647 h 1783"/>
              <a:gd name="T72" fmla="*/ 2147483647 w 1430"/>
              <a:gd name="T73" fmla="*/ 2147483647 h 1783"/>
              <a:gd name="T74" fmla="*/ 2147483647 w 1430"/>
              <a:gd name="T75" fmla="*/ 2147483647 h 1783"/>
              <a:gd name="T76" fmla="*/ 2147483647 w 1430"/>
              <a:gd name="T77" fmla="*/ 2147483647 h 1783"/>
              <a:gd name="T78" fmla="*/ 2147483647 w 1430"/>
              <a:gd name="T79" fmla="*/ 2147483647 h 1783"/>
              <a:gd name="T80" fmla="*/ 2147483647 w 1430"/>
              <a:gd name="T81" fmla="*/ 2147483647 h 1783"/>
              <a:gd name="T82" fmla="*/ 2147483647 w 1430"/>
              <a:gd name="T83" fmla="*/ 2147483647 h 1783"/>
              <a:gd name="T84" fmla="*/ 2147483647 w 1430"/>
              <a:gd name="T85" fmla="*/ 2147483647 h 1783"/>
              <a:gd name="T86" fmla="*/ 2147483647 w 1430"/>
              <a:gd name="T87" fmla="*/ 2147483647 h 1783"/>
              <a:gd name="T88" fmla="*/ 2147483647 w 1430"/>
              <a:gd name="T89" fmla="*/ 2147483647 h 1783"/>
              <a:gd name="T90" fmla="*/ 2147483647 w 1430"/>
              <a:gd name="T91" fmla="*/ 2147483647 h 1783"/>
              <a:gd name="T92" fmla="*/ 2147483647 w 1430"/>
              <a:gd name="T93" fmla="*/ 2147483647 h 178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430"/>
              <a:gd name="T142" fmla="*/ 0 h 1783"/>
              <a:gd name="T143" fmla="*/ 1430 w 1430"/>
              <a:gd name="T144" fmla="*/ 1783 h 178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430" h="1783">
                <a:moveTo>
                  <a:pt x="0" y="248"/>
                </a:moveTo>
                <a:lnTo>
                  <a:pt x="24" y="241"/>
                </a:lnTo>
                <a:lnTo>
                  <a:pt x="43" y="227"/>
                </a:lnTo>
                <a:lnTo>
                  <a:pt x="69" y="207"/>
                </a:lnTo>
                <a:lnTo>
                  <a:pt x="102" y="187"/>
                </a:lnTo>
                <a:lnTo>
                  <a:pt x="148" y="168"/>
                </a:lnTo>
                <a:lnTo>
                  <a:pt x="188" y="146"/>
                </a:lnTo>
                <a:lnTo>
                  <a:pt x="233" y="120"/>
                </a:lnTo>
                <a:lnTo>
                  <a:pt x="299" y="86"/>
                </a:lnTo>
                <a:lnTo>
                  <a:pt x="345" y="53"/>
                </a:lnTo>
                <a:lnTo>
                  <a:pt x="378" y="26"/>
                </a:lnTo>
                <a:lnTo>
                  <a:pt x="411" y="13"/>
                </a:lnTo>
                <a:lnTo>
                  <a:pt x="463" y="0"/>
                </a:lnTo>
                <a:lnTo>
                  <a:pt x="522" y="0"/>
                </a:lnTo>
                <a:lnTo>
                  <a:pt x="576" y="0"/>
                </a:lnTo>
                <a:lnTo>
                  <a:pt x="608" y="0"/>
                </a:lnTo>
                <a:lnTo>
                  <a:pt x="648" y="20"/>
                </a:lnTo>
                <a:lnTo>
                  <a:pt x="693" y="41"/>
                </a:lnTo>
                <a:lnTo>
                  <a:pt x="746" y="67"/>
                </a:lnTo>
                <a:lnTo>
                  <a:pt x="798" y="86"/>
                </a:lnTo>
                <a:lnTo>
                  <a:pt x="897" y="93"/>
                </a:lnTo>
                <a:lnTo>
                  <a:pt x="936" y="86"/>
                </a:lnTo>
                <a:lnTo>
                  <a:pt x="962" y="86"/>
                </a:lnTo>
                <a:lnTo>
                  <a:pt x="981" y="93"/>
                </a:lnTo>
                <a:lnTo>
                  <a:pt x="1002" y="101"/>
                </a:lnTo>
                <a:lnTo>
                  <a:pt x="1035" y="108"/>
                </a:lnTo>
                <a:lnTo>
                  <a:pt x="1061" y="120"/>
                </a:lnTo>
                <a:lnTo>
                  <a:pt x="1080" y="120"/>
                </a:lnTo>
                <a:lnTo>
                  <a:pt x="1113" y="120"/>
                </a:lnTo>
                <a:lnTo>
                  <a:pt x="1140" y="134"/>
                </a:lnTo>
                <a:lnTo>
                  <a:pt x="1186" y="153"/>
                </a:lnTo>
                <a:lnTo>
                  <a:pt x="1218" y="187"/>
                </a:lnTo>
                <a:lnTo>
                  <a:pt x="1239" y="207"/>
                </a:lnTo>
                <a:lnTo>
                  <a:pt x="1251" y="227"/>
                </a:lnTo>
                <a:lnTo>
                  <a:pt x="1277" y="260"/>
                </a:lnTo>
                <a:lnTo>
                  <a:pt x="1298" y="308"/>
                </a:lnTo>
                <a:lnTo>
                  <a:pt x="1298" y="341"/>
                </a:lnTo>
                <a:lnTo>
                  <a:pt x="1305" y="375"/>
                </a:lnTo>
                <a:lnTo>
                  <a:pt x="1317" y="408"/>
                </a:lnTo>
                <a:lnTo>
                  <a:pt x="1343" y="447"/>
                </a:lnTo>
                <a:lnTo>
                  <a:pt x="1364" y="480"/>
                </a:lnTo>
                <a:lnTo>
                  <a:pt x="1376" y="554"/>
                </a:lnTo>
                <a:lnTo>
                  <a:pt x="1371" y="601"/>
                </a:lnTo>
                <a:lnTo>
                  <a:pt x="1376" y="680"/>
                </a:lnTo>
                <a:lnTo>
                  <a:pt x="1397" y="747"/>
                </a:lnTo>
                <a:lnTo>
                  <a:pt x="1423" y="808"/>
                </a:lnTo>
                <a:lnTo>
                  <a:pt x="1429" y="835"/>
                </a:lnTo>
                <a:lnTo>
                  <a:pt x="1409" y="868"/>
                </a:lnTo>
                <a:lnTo>
                  <a:pt x="1376" y="914"/>
                </a:lnTo>
                <a:lnTo>
                  <a:pt x="1350" y="981"/>
                </a:lnTo>
                <a:lnTo>
                  <a:pt x="1338" y="1048"/>
                </a:lnTo>
                <a:lnTo>
                  <a:pt x="1317" y="1128"/>
                </a:lnTo>
                <a:lnTo>
                  <a:pt x="1298" y="1188"/>
                </a:lnTo>
                <a:lnTo>
                  <a:pt x="1277" y="1229"/>
                </a:lnTo>
                <a:lnTo>
                  <a:pt x="1251" y="1248"/>
                </a:lnTo>
                <a:lnTo>
                  <a:pt x="1239" y="1269"/>
                </a:lnTo>
                <a:lnTo>
                  <a:pt x="1239" y="1289"/>
                </a:lnTo>
                <a:lnTo>
                  <a:pt x="1244" y="1315"/>
                </a:lnTo>
                <a:lnTo>
                  <a:pt x="1258" y="1342"/>
                </a:lnTo>
                <a:lnTo>
                  <a:pt x="1232" y="1388"/>
                </a:lnTo>
                <a:lnTo>
                  <a:pt x="1206" y="1414"/>
                </a:lnTo>
                <a:lnTo>
                  <a:pt x="1199" y="1448"/>
                </a:lnTo>
                <a:lnTo>
                  <a:pt x="1192" y="1469"/>
                </a:lnTo>
                <a:lnTo>
                  <a:pt x="1186" y="1496"/>
                </a:lnTo>
                <a:lnTo>
                  <a:pt x="1179" y="1529"/>
                </a:lnTo>
                <a:lnTo>
                  <a:pt x="1160" y="1602"/>
                </a:lnTo>
                <a:lnTo>
                  <a:pt x="1140" y="1615"/>
                </a:lnTo>
                <a:lnTo>
                  <a:pt x="1101" y="1643"/>
                </a:lnTo>
                <a:lnTo>
                  <a:pt x="1061" y="1662"/>
                </a:lnTo>
                <a:lnTo>
                  <a:pt x="1002" y="1681"/>
                </a:lnTo>
                <a:lnTo>
                  <a:pt x="929" y="1689"/>
                </a:lnTo>
                <a:lnTo>
                  <a:pt x="890" y="1703"/>
                </a:lnTo>
                <a:lnTo>
                  <a:pt x="857" y="1715"/>
                </a:lnTo>
                <a:lnTo>
                  <a:pt x="824" y="1736"/>
                </a:lnTo>
                <a:lnTo>
                  <a:pt x="791" y="1770"/>
                </a:lnTo>
                <a:lnTo>
                  <a:pt x="746" y="1782"/>
                </a:lnTo>
                <a:lnTo>
                  <a:pt x="707" y="1782"/>
                </a:lnTo>
                <a:lnTo>
                  <a:pt x="641" y="1782"/>
                </a:lnTo>
                <a:lnTo>
                  <a:pt x="569" y="1782"/>
                </a:lnTo>
                <a:lnTo>
                  <a:pt x="522" y="1782"/>
                </a:lnTo>
                <a:lnTo>
                  <a:pt x="503" y="1782"/>
                </a:lnTo>
                <a:lnTo>
                  <a:pt x="424" y="1756"/>
                </a:lnTo>
                <a:lnTo>
                  <a:pt x="352" y="1729"/>
                </a:lnTo>
                <a:lnTo>
                  <a:pt x="319" y="1722"/>
                </a:lnTo>
                <a:lnTo>
                  <a:pt x="273" y="1729"/>
                </a:lnTo>
                <a:lnTo>
                  <a:pt x="254" y="1729"/>
                </a:lnTo>
                <a:lnTo>
                  <a:pt x="233" y="1729"/>
                </a:lnTo>
                <a:lnTo>
                  <a:pt x="193" y="1722"/>
                </a:lnTo>
                <a:lnTo>
                  <a:pt x="148" y="1722"/>
                </a:lnTo>
                <a:lnTo>
                  <a:pt x="128" y="1722"/>
                </a:lnTo>
                <a:lnTo>
                  <a:pt x="108" y="1736"/>
                </a:lnTo>
                <a:lnTo>
                  <a:pt x="89" y="1736"/>
                </a:lnTo>
                <a:lnTo>
                  <a:pt x="96" y="1710"/>
                </a:lnTo>
                <a:lnTo>
                  <a:pt x="96" y="1661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altLang="es-ES" sz="2133">
              <a:solidFill>
                <a:srgbClr val="000000"/>
              </a:solidFill>
            </a:endParaRPr>
          </a:p>
        </p:txBody>
      </p:sp>
      <p:sp>
        <p:nvSpPr>
          <p:cNvPr id="159750" name="Line 11">
            <a:extLst>
              <a:ext uri="{FF2B5EF4-FFF2-40B4-BE49-F238E27FC236}">
                <a16:creationId xmlns:a16="http://schemas.microsoft.com/office/drawing/2014/main" id="{0F8B3017-A437-49C7-8714-DE32254AC7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24150" y="3346450"/>
            <a:ext cx="123825" cy="80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9751" name="Line 12">
            <a:extLst>
              <a:ext uri="{FF2B5EF4-FFF2-40B4-BE49-F238E27FC236}">
                <a16:creationId xmlns:a16="http://schemas.microsoft.com/office/drawing/2014/main" id="{20C45DB0-A654-444B-AF52-E3A268AA6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25" y="4667250"/>
            <a:ext cx="260350" cy="125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7592" name="Rectangle 13">
            <a:extLst>
              <a:ext uri="{FF2B5EF4-FFF2-40B4-BE49-F238E27FC236}">
                <a16:creationId xmlns:a16="http://schemas.microsoft.com/office/drawing/2014/main" id="{B7BAE43A-CF04-41CE-A447-795171C0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4616450"/>
            <a:ext cx="5302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1778">
                <a:solidFill>
                  <a:srgbClr val="000000"/>
                </a:solidFill>
              </a:rPr>
              <a:t>NH</a:t>
            </a:r>
            <a:r>
              <a:rPr lang="en-GB" altLang="es-ES" sz="1778" baseline="-25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7593" name="Rectangle 14">
            <a:extLst>
              <a:ext uri="{FF2B5EF4-FFF2-40B4-BE49-F238E27FC236}">
                <a16:creationId xmlns:a16="http://schemas.microsoft.com/office/drawing/2014/main" id="{E4C7D346-F7EE-49CE-8C3E-DC66FBADD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3101975"/>
            <a:ext cx="45561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1778">
                <a:solidFill>
                  <a:srgbClr val="000000"/>
                </a:solidFill>
              </a:rPr>
              <a:t>OH</a:t>
            </a:r>
          </a:p>
        </p:txBody>
      </p:sp>
      <p:grpSp>
        <p:nvGrpSpPr>
          <p:cNvPr id="159754" name="Group 15">
            <a:extLst>
              <a:ext uri="{FF2B5EF4-FFF2-40B4-BE49-F238E27FC236}">
                <a16:creationId xmlns:a16="http://schemas.microsoft.com/office/drawing/2014/main" id="{1F3ABBFF-2BF6-4E77-ABE9-2F0D0CF8D664}"/>
              </a:ext>
            </a:extLst>
          </p:cNvPr>
          <p:cNvGrpSpPr>
            <a:grpSpLocks/>
          </p:cNvGrpSpPr>
          <p:nvPr/>
        </p:nvGrpSpPr>
        <p:grpSpPr bwMode="auto">
          <a:xfrm>
            <a:off x="5468938" y="3400425"/>
            <a:ext cx="800100" cy="727075"/>
            <a:chOff x="3894" y="2299"/>
            <a:chExt cx="568" cy="515"/>
          </a:xfrm>
        </p:grpSpPr>
        <p:sp>
          <p:nvSpPr>
            <p:cNvPr id="67661" name="Rectangle 16">
              <a:extLst>
                <a:ext uri="{FF2B5EF4-FFF2-40B4-BE49-F238E27FC236}">
                  <a16:creationId xmlns:a16="http://schemas.microsoft.com/office/drawing/2014/main" id="{25E44DF7-A934-4260-BFFD-31A4305DB6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0">
              <a:off x="3911" y="2503"/>
              <a:ext cx="217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62" name="Rectangle 17">
              <a:extLst>
                <a:ext uri="{FF2B5EF4-FFF2-40B4-BE49-F238E27FC236}">
                  <a16:creationId xmlns:a16="http://schemas.microsoft.com/office/drawing/2014/main" id="{864F163E-E22E-49C6-970E-782FCEAF72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0">
              <a:off x="4225" y="2578"/>
              <a:ext cx="223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63" name="Rectangle 18">
              <a:extLst>
                <a:ext uri="{FF2B5EF4-FFF2-40B4-BE49-F238E27FC236}">
                  <a16:creationId xmlns:a16="http://schemas.microsoft.com/office/drawing/2014/main" id="{7EBF79EF-3ABC-4E89-BAD5-9AFCDC0CDE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0000">
              <a:off x="4098" y="2281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827" name="Line 19">
              <a:extLst>
                <a:ext uri="{FF2B5EF4-FFF2-40B4-BE49-F238E27FC236}">
                  <a16:creationId xmlns:a16="http://schemas.microsoft.com/office/drawing/2014/main" id="{4ED28643-5E5B-424E-B6A0-A1EA406446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9" y="2661"/>
              <a:ext cx="97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828" name="Line 20">
              <a:extLst>
                <a:ext uri="{FF2B5EF4-FFF2-40B4-BE49-F238E27FC236}">
                  <a16:creationId xmlns:a16="http://schemas.microsoft.com/office/drawing/2014/main" id="{FD12E56D-5CE5-40EE-8FE5-BC2B66A66B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55" y="2466"/>
              <a:ext cx="51" cy="1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9755" name="Group 21">
            <a:extLst>
              <a:ext uri="{FF2B5EF4-FFF2-40B4-BE49-F238E27FC236}">
                <a16:creationId xmlns:a16="http://schemas.microsoft.com/office/drawing/2014/main" id="{104890B7-D278-45A3-A5CA-65A1527DC1D5}"/>
              </a:ext>
            </a:extLst>
          </p:cNvPr>
          <p:cNvGrpSpPr>
            <a:grpSpLocks/>
          </p:cNvGrpSpPr>
          <p:nvPr/>
        </p:nvGrpSpPr>
        <p:grpSpPr bwMode="auto">
          <a:xfrm>
            <a:off x="6018213" y="4546600"/>
            <a:ext cx="712787" cy="765175"/>
            <a:chOff x="4283" y="3111"/>
            <a:chExt cx="504" cy="542"/>
          </a:xfrm>
        </p:grpSpPr>
        <p:sp>
          <p:nvSpPr>
            <p:cNvPr id="67656" name="Rectangle 22">
              <a:extLst>
                <a:ext uri="{FF2B5EF4-FFF2-40B4-BE49-F238E27FC236}">
                  <a16:creationId xmlns:a16="http://schemas.microsoft.com/office/drawing/2014/main" id="{572FE43D-5789-4298-B673-9B05F293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" y="3111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57" name="Rectangle 23">
              <a:extLst>
                <a:ext uri="{FF2B5EF4-FFF2-40B4-BE49-F238E27FC236}">
                  <a16:creationId xmlns:a16="http://schemas.microsoft.com/office/drawing/2014/main" id="{17518C8B-26C1-4124-95B8-E9E677EA1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" y="3403"/>
              <a:ext cx="2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58" name="Rectangle 24">
              <a:extLst>
                <a:ext uri="{FF2B5EF4-FFF2-40B4-BE49-F238E27FC236}">
                  <a16:creationId xmlns:a16="http://schemas.microsoft.com/office/drawing/2014/main" id="{EE9FE035-34FF-457E-87B0-8557D67DB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1" y="3111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822" name="Line 25">
              <a:extLst>
                <a:ext uri="{FF2B5EF4-FFF2-40B4-BE49-F238E27FC236}">
                  <a16:creationId xmlns:a16="http://schemas.microsoft.com/office/drawing/2014/main" id="{DD837D6D-7A35-4130-9F85-EAA220F04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4" y="3342"/>
              <a:ext cx="4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823" name="Line 26">
              <a:extLst>
                <a:ext uri="{FF2B5EF4-FFF2-40B4-BE49-F238E27FC236}">
                  <a16:creationId xmlns:a16="http://schemas.microsoft.com/office/drawing/2014/main" id="{D9C69622-319E-4937-B17F-A33A9C0BCA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36" y="3334"/>
              <a:ext cx="40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9756" name="Group 27">
            <a:extLst>
              <a:ext uri="{FF2B5EF4-FFF2-40B4-BE49-F238E27FC236}">
                <a16:creationId xmlns:a16="http://schemas.microsoft.com/office/drawing/2014/main" id="{49A6B346-58D5-4555-9F68-3EF846CD23E7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4760913"/>
            <a:ext cx="792163" cy="738187"/>
            <a:chOff x="3411" y="3263"/>
            <a:chExt cx="561" cy="523"/>
          </a:xfrm>
        </p:grpSpPr>
        <p:sp>
          <p:nvSpPr>
            <p:cNvPr id="67651" name="Rectangle 28">
              <a:extLst>
                <a:ext uri="{FF2B5EF4-FFF2-40B4-BE49-F238E27FC236}">
                  <a16:creationId xmlns:a16="http://schemas.microsoft.com/office/drawing/2014/main" id="{E5499C09-1318-4792-B473-72CB99523B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3614" y="3553"/>
              <a:ext cx="2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52" name="Rectangle 29">
              <a:extLst>
                <a:ext uri="{FF2B5EF4-FFF2-40B4-BE49-F238E27FC236}">
                  <a16:creationId xmlns:a16="http://schemas.microsoft.com/office/drawing/2014/main" id="{614D9455-A777-4139-91C9-7239E8CC6E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3736" y="3249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6629" name="Rectangle 30">
              <a:extLst>
                <a:ext uri="{FF2B5EF4-FFF2-40B4-BE49-F238E27FC236}">
                  <a16:creationId xmlns:a16="http://schemas.microsoft.com/office/drawing/2014/main" id="{E30176C5-748C-46C0-AC5F-E17A0869DC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3427" y="3330"/>
              <a:ext cx="217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0434" tIns="39511" rIns="80434" bIns="39511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778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H</a:t>
              </a:r>
            </a:p>
          </p:txBody>
        </p:sp>
        <p:sp>
          <p:nvSpPr>
            <p:cNvPr id="159817" name="Line 31">
              <a:extLst>
                <a:ext uri="{FF2B5EF4-FFF2-40B4-BE49-F238E27FC236}">
                  <a16:creationId xmlns:a16="http://schemas.microsoft.com/office/drawing/2014/main" id="{A9A41941-E859-4580-9720-EC40E42A29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65" y="3493"/>
              <a:ext cx="35" cy="10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818" name="Line 32">
              <a:extLst>
                <a:ext uri="{FF2B5EF4-FFF2-40B4-BE49-F238E27FC236}">
                  <a16:creationId xmlns:a16="http://schemas.microsoft.com/office/drawing/2014/main" id="{4772F7B7-4379-4FD4-AEE0-FDE7EF47A3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3" y="3390"/>
              <a:ext cx="113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9757" name="Group 33">
            <a:extLst>
              <a:ext uri="{FF2B5EF4-FFF2-40B4-BE49-F238E27FC236}">
                <a16:creationId xmlns:a16="http://schemas.microsoft.com/office/drawing/2014/main" id="{39209037-277A-4BB5-A9A2-699A19D97560}"/>
              </a:ext>
            </a:extLst>
          </p:cNvPr>
          <p:cNvGrpSpPr>
            <a:grpSpLocks/>
          </p:cNvGrpSpPr>
          <p:nvPr/>
        </p:nvGrpSpPr>
        <p:grpSpPr bwMode="auto">
          <a:xfrm>
            <a:off x="3740150" y="3921125"/>
            <a:ext cx="700088" cy="808038"/>
            <a:chOff x="2668" y="2668"/>
            <a:chExt cx="497" cy="572"/>
          </a:xfrm>
        </p:grpSpPr>
        <p:sp>
          <p:nvSpPr>
            <p:cNvPr id="67646" name="Rectangle 34">
              <a:extLst>
                <a:ext uri="{FF2B5EF4-FFF2-40B4-BE49-F238E27FC236}">
                  <a16:creationId xmlns:a16="http://schemas.microsoft.com/office/drawing/2014/main" id="{B3CF3A5A-9905-4720-9D32-00CF95E28A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2668" y="2822"/>
              <a:ext cx="21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47" name="Rectangle 35">
              <a:extLst>
                <a:ext uri="{FF2B5EF4-FFF2-40B4-BE49-F238E27FC236}">
                  <a16:creationId xmlns:a16="http://schemas.microsoft.com/office/drawing/2014/main" id="{6C3CA750-A40A-4083-AA69-82FF16A448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2943" y="2991"/>
              <a:ext cx="222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48" name="Rectangle 36">
              <a:extLst>
                <a:ext uri="{FF2B5EF4-FFF2-40B4-BE49-F238E27FC236}">
                  <a16:creationId xmlns:a16="http://schemas.microsoft.com/office/drawing/2014/main" id="{79B27E1D-BA44-4A7A-A5D9-B3CDD40418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80000">
              <a:off x="2913" y="2668"/>
              <a:ext cx="216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812" name="Line 37">
              <a:extLst>
                <a:ext uri="{FF2B5EF4-FFF2-40B4-BE49-F238E27FC236}">
                  <a16:creationId xmlns:a16="http://schemas.microsoft.com/office/drawing/2014/main" id="{12F0E7F2-208C-4D6F-92E8-B7D9325202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1" y="3021"/>
              <a:ext cx="83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813" name="Line 38">
              <a:extLst>
                <a:ext uri="{FF2B5EF4-FFF2-40B4-BE49-F238E27FC236}">
                  <a16:creationId xmlns:a16="http://schemas.microsoft.com/office/drawing/2014/main" id="{300AEC54-A930-41A7-902A-EB60B29888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47" y="2885"/>
              <a:ext cx="17" cy="1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9758" name="Group 39">
            <a:extLst>
              <a:ext uri="{FF2B5EF4-FFF2-40B4-BE49-F238E27FC236}">
                <a16:creationId xmlns:a16="http://schemas.microsoft.com/office/drawing/2014/main" id="{1FC6C5E5-6207-4ED6-8A7E-606D8826343D}"/>
              </a:ext>
            </a:extLst>
          </p:cNvPr>
          <p:cNvGrpSpPr>
            <a:grpSpLocks/>
          </p:cNvGrpSpPr>
          <p:nvPr/>
        </p:nvGrpSpPr>
        <p:grpSpPr bwMode="auto">
          <a:xfrm>
            <a:off x="3863975" y="3184525"/>
            <a:ext cx="666750" cy="815975"/>
            <a:chOff x="2756" y="2146"/>
            <a:chExt cx="473" cy="578"/>
          </a:xfrm>
        </p:grpSpPr>
        <p:sp>
          <p:nvSpPr>
            <p:cNvPr id="67641" name="Rectangle 40">
              <a:extLst>
                <a:ext uri="{FF2B5EF4-FFF2-40B4-BE49-F238E27FC236}">
                  <a16:creationId xmlns:a16="http://schemas.microsoft.com/office/drawing/2014/main" id="{347CEC5C-E580-40CC-8AF1-3BBAF9DA9A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2757" y="2146"/>
              <a:ext cx="2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42" name="Rectangle 41">
              <a:extLst>
                <a:ext uri="{FF2B5EF4-FFF2-40B4-BE49-F238E27FC236}">
                  <a16:creationId xmlns:a16="http://schemas.microsoft.com/office/drawing/2014/main" id="{560633D5-1939-41E0-AA8F-F205931B4F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2756" y="2474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43" name="Rectangle 42">
              <a:extLst>
                <a:ext uri="{FF2B5EF4-FFF2-40B4-BE49-F238E27FC236}">
                  <a16:creationId xmlns:a16="http://schemas.microsoft.com/office/drawing/2014/main" id="{9E5669F0-9989-455A-B3DA-3460603613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">
              <a:off x="3012" y="2278"/>
              <a:ext cx="2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807" name="Line 43">
              <a:extLst>
                <a:ext uri="{FF2B5EF4-FFF2-40B4-BE49-F238E27FC236}">
                  <a16:creationId xmlns:a16="http://schemas.microsoft.com/office/drawing/2014/main" id="{1A7422EF-78D3-4AF2-BFEA-DBA0CBBF94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35" y="2374"/>
              <a:ext cx="11" cy="10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808" name="Line 44">
              <a:extLst>
                <a:ext uri="{FF2B5EF4-FFF2-40B4-BE49-F238E27FC236}">
                  <a16:creationId xmlns:a16="http://schemas.microsoft.com/office/drawing/2014/main" id="{AB6646A4-FF90-42A3-A5B9-1B4938376B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3" y="2476"/>
              <a:ext cx="78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9759" name="Group 45">
            <a:extLst>
              <a:ext uri="{FF2B5EF4-FFF2-40B4-BE49-F238E27FC236}">
                <a16:creationId xmlns:a16="http://schemas.microsoft.com/office/drawing/2014/main" id="{71EADF95-CCF2-42CC-8155-4658CBFEC494}"/>
              </a:ext>
            </a:extLst>
          </p:cNvPr>
          <p:cNvGrpSpPr>
            <a:grpSpLocks/>
          </p:cNvGrpSpPr>
          <p:nvPr/>
        </p:nvGrpSpPr>
        <p:grpSpPr bwMode="auto">
          <a:xfrm>
            <a:off x="7232650" y="3395663"/>
            <a:ext cx="692150" cy="803275"/>
            <a:chOff x="5143" y="2295"/>
            <a:chExt cx="491" cy="570"/>
          </a:xfrm>
        </p:grpSpPr>
        <p:sp>
          <p:nvSpPr>
            <p:cNvPr id="67636" name="Rectangle 46">
              <a:extLst>
                <a:ext uri="{FF2B5EF4-FFF2-40B4-BE49-F238E27FC236}">
                  <a16:creationId xmlns:a16="http://schemas.microsoft.com/office/drawing/2014/main" id="{5E425774-7F74-4691-9831-E58807B176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40000">
              <a:off x="5418" y="2533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37" name="Rectangle 47">
              <a:extLst>
                <a:ext uri="{FF2B5EF4-FFF2-40B4-BE49-F238E27FC236}">
                  <a16:creationId xmlns:a16="http://schemas.microsoft.com/office/drawing/2014/main" id="{AE0D8AA7-9F12-42EC-AE39-F1645FC4E3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40000">
              <a:off x="5164" y="2295"/>
              <a:ext cx="2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38" name="Rectangle 48">
              <a:extLst>
                <a:ext uri="{FF2B5EF4-FFF2-40B4-BE49-F238E27FC236}">
                  <a16:creationId xmlns:a16="http://schemas.microsoft.com/office/drawing/2014/main" id="{F915D264-5804-4426-83F0-8EC8699283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840000">
              <a:off x="5143" y="2614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802" name="Line 49">
              <a:extLst>
                <a:ext uri="{FF2B5EF4-FFF2-40B4-BE49-F238E27FC236}">
                  <a16:creationId xmlns:a16="http://schemas.microsoft.com/office/drawing/2014/main" id="{864C9E6E-680E-40A2-9760-3392E9E45E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00" y="2491"/>
              <a:ext cx="8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803" name="Line 50">
              <a:extLst>
                <a:ext uri="{FF2B5EF4-FFF2-40B4-BE49-F238E27FC236}">
                  <a16:creationId xmlns:a16="http://schemas.microsoft.com/office/drawing/2014/main" id="{9B1A0FA3-2386-455E-B4E7-09F547C869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42" y="2539"/>
              <a:ext cx="28" cy="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9760" name="Group 51">
            <a:extLst>
              <a:ext uri="{FF2B5EF4-FFF2-40B4-BE49-F238E27FC236}">
                <a16:creationId xmlns:a16="http://schemas.microsoft.com/office/drawing/2014/main" id="{4D72B5A0-62E1-4BEF-8D92-55BAEB954477}"/>
              </a:ext>
            </a:extLst>
          </p:cNvPr>
          <p:cNvGrpSpPr>
            <a:grpSpLocks/>
          </p:cNvGrpSpPr>
          <p:nvPr/>
        </p:nvGrpSpPr>
        <p:grpSpPr bwMode="auto">
          <a:xfrm>
            <a:off x="7364413" y="4719638"/>
            <a:ext cx="803275" cy="687387"/>
            <a:chOff x="5237" y="3234"/>
            <a:chExt cx="568" cy="487"/>
          </a:xfrm>
        </p:grpSpPr>
        <p:sp>
          <p:nvSpPr>
            <p:cNvPr id="67631" name="Rectangle 52">
              <a:extLst>
                <a:ext uri="{FF2B5EF4-FFF2-40B4-BE49-F238E27FC236}">
                  <a16:creationId xmlns:a16="http://schemas.microsoft.com/office/drawing/2014/main" id="{CFE31BA5-A0F7-4B12-A7BE-DA88FAA070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0000">
              <a:off x="5460" y="3218"/>
              <a:ext cx="21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32" name="Rectangle 53">
              <a:extLst>
                <a:ext uri="{FF2B5EF4-FFF2-40B4-BE49-F238E27FC236}">
                  <a16:creationId xmlns:a16="http://schemas.microsoft.com/office/drawing/2014/main" id="{2A49CCD1-AFA1-4BB8-9A99-59E450A5C5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0000">
              <a:off x="5251" y="3469"/>
              <a:ext cx="2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33" name="Rectangle 54">
              <a:extLst>
                <a:ext uri="{FF2B5EF4-FFF2-40B4-BE49-F238E27FC236}">
                  <a16:creationId xmlns:a16="http://schemas.microsoft.com/office/drawing/2014/main" id="{7BA73949-1BEE-4F19-9987-BA27CDC604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20000">
              <a:off x="5572" y="3488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797" name="Line 55">
              <a:extLst>
                <a:ext uri="{FF2B5EF4-FFF2-40B4-BE49-F238E27FC236}">
                  <a16:creationId xmlns:a16="http://schemas.microsoft.com/office/drawing/2014/main" id="{0AF48DF4-CB8D-4AAA-AA0C-1C552D7A1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35" y="3418"/>
              <a:ext cx="78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798" name="Line 56">
              <a:extLst>
                <a:ext uri="{FF2B5EF4-FFF2-40B4-BE49-F238E27FC236}">
                  <a16:creationId xmlns:a16="http://schemas.microsoft.com/office/drawing/2014/main" id="{9C398E69-3AC8-45D1-BA2A-5A5BD3D46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0" y="3632"/>
              <a:ext cx="98" cy="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9761" name="Group 57">
            <a:extLst>
              <a:ext uri="{FF2B5EF4-FFF2-40B4-BE49-F238E27FC236}">
                <a16:creationId xmlns:a16="http://schemas.microsoft.com/office/drawing/2014/main" id="{E9FCF14F-8FE1-4BF5-8844-C54CFBF9B844}"/>
              </a:ext>
            </a:extLst>
          </p:cNvPr>
          <p:cNvGrpSpPr>
            <a:grpSpLocks/>
          </p:cNvGrpSpPr>
          <p:nvPr/>
        </p:nvGrpSpPr>
        <p:grpSpPr bwMode="auto">
          <a:xfrm>
            <a:off x="7981950" y="2619375"/>
            <a:ext cx="711200" cy="766763"/>
            <a:chOff x="5675" y="1745"/>
            <a:chExt cx="504" cy="544"/>
          </a:xfrm>
        </p:grpSpPr>
        <p:sp>
          <p:nvSpPr>
            <p:cNvPr id="67626" name="Rectangle 58">
              <a:extLst>
                <a:ext uri="{FF2B5EF4-FFF2-40B4-BE49-F238E27FC236}">
                  <a16:creationId xmlns:a16="http://schemas.microsoft.com/office/drawing/2014/main" id="{10FD6FAC-F476-4FC1-A17D-A4B91BCE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" y="1745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27" name="Rectangle 59">
              <a:extLst>
                <a:ext uri="{FF2B5EF4-FFF2-40B4-BE49-F238E27FC236}">
                  <a16:creationId xmlns:a16="http://schemas.microsoft.com/office/drawing/2014/main" id="{D9028EE9-2D53-4AEA-8608-0549280F8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" y="2038"/>
              <a:ext cx="2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28" name="Rectangle 60">
              <a:extLst>
                <a:ext uri="{FF2B5EF4-FFF2-40B4-BE49-F238E27FC236}">
                  <a16:creationId xmlns:a16="http://schemas.microsoft.com/office/drawing/2014/main" id="{12D90D3D-CD1D-4D68-BFC7-27EB14A15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3" y="1745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792" name="Line 61">
              <a:extLst>
                <a:ext uri="{FF2B5EF4-FFF2-40B4-BE49-F238E27FC236}">
                  <a16:creationId xmlns:a16="http://schemas.microsoft.com/office/drawing/2014/main" id="{3E29EFA2-C1AB-4F07-ADC6-AECBA57A4C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6" y="1976"/>
              <a:ext cx="40" cy="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793" name="Line 62">
              <a:extLst>
                <a:ext uri="{FF2B5EF4-FFF2-40B4-BE49-F238E27FC236}">
                  <a16:creationId xmlns:a16="http://schemas.microsoft.com/office/drawing/2014/main" id="{D49265AC-DC9B-49EF-96BF-0E482F7107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8" y="1968"/>
              <a:ext cx="40" cy="10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9762" name="Group 63">
            <a:extLst>
              <a:ext uri="{FF2B5EF4-FFF2-40B4-BE49-F238E27FC236}">
                <a16:creationId xmlns:a16="http://schemas.microsoft.com/office/drawing/2014/main" id="{06E7FB8B-9DBC-4EBA-B62C-96BAF7C290B0}"/>
              </a:ext>
            </a:extLst>
          </p:cNvPr>
          <p:cNvGrpSpPr>
            <a:grpSpLocks/>
          </p:cNvGrpSpPr>
          <p:nvPr/>
        </p:nvGrpSpPr>
        <p:grpSpPr bwMode="auto">
          <a:xfrm>
            <a:off x="6356350" y="2757488"/>
            <a:ext cx="711200" cy="765175"/>
            <a:chOff x="4523" y="1843"/>
            <a:chExt cx="504" cy="542"/>
          </a:xfrm>
        </p:grpSpPr>
        <p:sp>
          <p:nvSpPr>
            <p:cNvPr id="67621" name="Rectangle 64">
              <a:extLst>
                <a:ext uri="{FF2B5EF4-FFF2-40B4-BE49-F238E27FC236}">
                  <a16:creationId xmlns:a16="http://schemas.microsoft.com/office/drawing/2014/main" id="{473664CF-7981-4E9C-8328-3355A526E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3" y="1843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22" name="Rectangle 65">
              <a:extLst>
                <a:ext uri="{FF2B5EF4-FFF2-40B4-BE49-F238E27FC236}">
                  <a16:creationId xmlns:a16="http://schemas.microsoft.com/office/drawing/2014/main" id="{C60D8655-C995-4212-8CDF-653173A2F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" y="2135"/>
              <a:ext cx="2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23" name="Rectangle 66">
              <a:extLst>
                <a:ext uri="{FF2B5EF4-FFF2-40B4-BE49-F238E27FC236}">
                  <a16:creationId xmlns:a16="http://schemas.microsoft.com/office/drawing/2014/main" id="{DC447C18-A15E-43EF-8B0D-F34E45B20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" y="1843"/>
              <a:ext cx="2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787" name="Line 67">
              <a:extLst>
                <a:ext uri="{FF2B5EF4-FFF2-40B4-BE49-F238E27FC236}">
                  <a16:creationId xmlns:a16="http://schemas.microsoft.com/office/drawing/2014/main" id="{00B99A1D-96F4-4212-B89A-B886C77DAC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4" y="2074"/>
              <a:ext cx="4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788" name="Line 68">
              <a:extLst>
                <a:ext uri="{FF2B5EF4-FFF2-40B4-BE49-F238E27FC236}">
                  <a16:creationId xmlns:a16="http://schemas.microsoft.com/office/drawing/2014/main" id="{FFB3922E-1767-4DDA-92D9-662AC621F0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76" y="2066"/>
              <a:ext cx="40" cy="1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159763" name="Group 69">
            <a:extLst>
              <a:ext uri="{FF2B5EF4-FFF2-40B4-BE49-F238E27FC236}">
                <a16:creationId xmlns:a16="http://schemas.microsoft.com/office/drawing/2014/main" id="{B0402CCC-908E-474B-9901-5ACC1EB69BB0}"/>
              </a:ext>
            </a:extLst>
          </p:cNvPr>
          <p:cNvGrpSpPr>
            <a:grpSpLocks/>
          </p:cNvGrpSpPr>
          <p:nvPr/>
        </p:nvGrpSpPr>
        <p:grpSpPr bwMode="auto">
          <a:xfrm>
            <a:off x="3648075" y="2482850"/>
            <a:ext cx="711200" cy="760413"/>
            <a:chOff x="2603" y="1648"/>
            <a:chExt cx="504" cy="539"/>
          </a:xfrm>
        </p:grpSpPr>
        <p:sp>
          <p:nvSpPr>
            <p:cNvPr id="67616" name="Rectangle 70">
              <a:extLst>
                <a:ext uri="{FF2B5EF4-FFF2-40B4-BE49-F238E27FC236}">
                  <a16:creationId xmlns:a16="http://schemas.microsoft.com/office/drawing/2014/main" id="{5AA7EC02-CA41-4E78-80AA-9C8A45A50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1648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67617" name="Rectangle 71">
              <a:extLst>
                <a:ext uri="{FF2B5EF4-FFF2-40B4-BE49-F238E27FC236}">
                  <a16:creationId xmlns:a16="http://schemas.microsoft.com/office/drawing/2014/main" id="{F71E590E-8A6A-4395-A2D3-20E48C9D2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7" y="1936"/>
              <a:ext cx="22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67618" name="Rectangle 72">
              <a:extLst>
                <a:ext uri="{FF2B5EF4-FFF2-40B4-BE49-F238E27FC236}">
                  <a16:creationId xmlns:a16="http://schemas.microsoft.com/office/drawing/2014/main" id="{A42A28A2-0E6B-4E27-8A6E-22E1F3830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1" y="1648"/>
              <a:ext cx="21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434" tIns="39511" rIns="80434" bIns="39511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s-ES" sz="1778">
                  <a:solidFill>
                    <a:srgbClr val="000000"/>
                  </a:solidFill>
                </a:rPr>
                <a:t>H</a:t>
              </a:r>
            </a:p>
          </p:txBody>
        </p:sp>
        <p:sp>
          <p:nvSpPr>
            <p:cNvPr id="159782" name="Line 73">
              <a:extLst>
                <a:ext uri="{FF2B5EF4-FFF2-40B4-BE49-F238E27FC236}">
                  <a16:creationId xmlns:a16="http://schemas.microsoft.com/office/drawing/2014/main" id="{489CEF39-A7DB-4F24-9F83-E81A716EE7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1876"/>
              <a:ext cx="4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59783" name="Line 74">
              <a:extLst>
                <a:ext uri="{FF2B5EF4-FFF2-40B4-BE49-F238E27FC236}">
                  <a16:creationId xmlns:a16="http://schemas.microsoft.com/office/drawing/2014/main" id="{7889A908-9545-4624-92C3-C1A2972966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56" y="1868"/>
              <a:ext cx="4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07947" name="Rectangle 75">
            <a:extLst>
              <a:ext uri="{FF2B5EF4-FFF2-40B4-BE49-F238E27FC236}">
                <a16:creationId xmlns:a16="http://schemas.microsoft.com/office/drawing/2014/main" id="{25C0070F-9FBE-486F-B543-A799E8B85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8" y="1714500"/>
            <a:ext cx="1782762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Macromolecules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(restricted protons)</a:t>
            </a:r>
          </a:p>
        </p:txBody>
      </p:sp>
      <p:sp>
        <p:nvSpPr>
          <p:cNvPr id="207948" name="Rectangle 76">
            <a:extLst>
              <a:ext uri="{FF2B5EF4-FFF2-40B4-BE49-F238E27FC236}">
                <a16:creationId xmlns:a16="http://schemas.microsoft.com/office/drawing/2014/main" id="{FDBB08B7-4E3C-4553-B605-1D1FEF714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75" y="1801813"/>
            <a:ext cx="782638" cy="325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Surface</a:t>
            </a:r>
          </a:p>
        </p:txBody>
      </p:sp>
      <p:sp>
        <p:nvSpPr>
          <p:cNvPr id="207949" name="Rectangle 77">
            <a:extLst>
              <a:ext uri="{FF2B5EF4-FFF2-40B4-BE49-F238E27FC236}">
                <a16:creationId xmlns:a16="http://schemas.microsoft.com/office/drawing/2014/main" id="{85EFE20E-1888-45D1-B603-630447140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1714500"/>
            <a:ext cx="1319213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Bulk water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(free protons)</a:t>
            </a:r>
          </a:p>
        </p:txBody>
      </p:sp>
      <p:sp>
        <p:nvSpPr>
          <p:cNvPr id="159767" name="Line 78">
            <a:extLst>
              <a:ext uri="{FF2B5EF4-FFF2-40B4-BE49-F238E27FC236}">
                <a16:creationId xmlns:a16="http://schemas.microsoft.com/office/drawing/2014/main" id="{7B0E32D0-D6D0-485A-8335-CADBBC4EBB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271838"/>
            <a:ext cx="642938" cy="0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9768" name="Line 79">
            <a:extLst>
              <a:ext uri="{FF2B5EF4-FFF2-40B4-BE49-F238E27FC236}">
                <a16:creationId xmlns:a16="http://schemas.microsoft.com/office/drawing/2014/main" id="{1D69A5F0-4D26-45E5-9A1E-C214BD9297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1663" y="4338638"/>
            <a:ext cx="574675" cy="373062"/>
          </a:xfrm>
          <a:prstGeom prst="line">
            <a:avLst/>
          </a:prstGeom>
          <a:noFill/>
          <a:ln w="38100" cmpd="dbl">
            <a:solidFill>
              <a:srgbClr val="0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9769" name="Line 80">
            <a:extLst>
              <a:ext uri="{FF2B5EF4-FFF2-40B4-BE49-F238E27FC236}">
                <a16:creationId xmlns:a16="http://schemas.microsoft.com/office/drawing/2014/main" id="{265D3D32-F939-4D41-95FA-6CFD10D64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7663" y="4830763"/>
            <a:ext cx="711200" cy="0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9770" name="Line 81">
            <a:extLst>
              <a:ext uri="{FF2B5EF4-FFF2-40B4-BE49-F238E27FC236}">
                <a16:creationId xmlns:a16="http://schemas.microsoft.com/office/drawing/2014/main" id="{75D97E77-77A9-417D-8192-0A395F7CF9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2600" y="2865438"/>
            <a:ext cx="711200" cy="0"/>
          </a:xfrm>
          <a:prstGeom prst="line">
            <a:avLst/>
          </a:prstGeom>
          <a:noFill/>
          <a:ln w="38100" cmpd="dbl">
            <a:solidFill>
              <a:srgbClr val="FF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7954" name="Rectangle 82">
            <a:extLst>
              <a:ext uri="{FF2B5EF4-FFF2-40B4-BE49-F238E27FC236}">
                <a16:creationId xmlns:a16="http://schemas.microsoft.com/office/drawing/2014/main" id="{EAC3C19F-7FD5-455F-A39B-FF17008CF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3" y="3652838"/>
            <a:ext cx="1039812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0434" tIns="39511" rIns="80434" bIns="3951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Proteins,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Lipids, etc.</a:t>
            </a:r>
          </a:p>
        </p:txBody>
      </p:sp>
      <p:sp>
        <p:nvSpPr>
          <p:cNvPr id="67612" name="Rectangle 83">
            <a:extLst>
              <a:ext uri="{FF2B5EF4-FFF2-40B4-BE49-F238E27FC236}">
                <a16:creationId xmlns:a16="http://schemas.microsoft.com/office/drawing/2014/main" id="{842230A0-6C65-40CB-BC2C-F5424DF44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1913" y="5532438"/>
            <a:ext cx="120491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2133">
                <a:solidFill>
                  <a:srgbClr val="002060"/>
                </a:solidFill>
              </a:rPr>
              <a:t>exchange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2133">
                <a:solidFill>
                  <a:srgbClr val="002060"/>
                </a:solidFill>
              </a:rPr>
              <a:t>(dipolar)</a:t>
            </a:r>
          </a:p>
        </p:txBody>
      </p:sp>
      <p:sp>
        <p:nvSpPr>
          <p:cNvPr id="67613" name="Rectangle 84">
            <a:extLst>
              <a:ext uri="{FF2B5EF4-FFF2-40B4-BE49-F238E27FC236}">
                <a16:creationId xmlns:a16="http://schemas.microsoft.com/office/drawing/2014/main" id="{6E49B0CA-8974-458C-B25F-6FBC542BB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1775" y="5530850"/>
            <a:ext cx="11366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s-ES" sz="2133">
                <a:solidFill>
                  <a:srgbClr val="C00000"/>
                </a:solidFill>
              </a:rPr>
              <a:t>diffusion</a:t>
            </a:r>
          </a:p>
        </p:txBody>
      </p:sp>
      <p:cxnSp>
        <p:nvCxnSpPr>
          <p:cNvPr id="93" name="Straight Connector 4">
            <a:extLst>
              <a:ext uri="{FF2B5EF4-FFF2-40B4-BE49-F238E27FC236}">
                <a16:creationId xmlns:a16="http://schemas.microsoft.com/office/drawing/2014/main" id="{BC7B6B36-EF13-4331-AB74-2275153AF6F8}"/>
              </a:ext>
            </a:extLst>
          </p:cNvPr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7">
            <a:extLst>
              <a:ext uri="{FF2B5EF4-FFF2-40B4-BE49-F238E27FC236}">
                <a16:creationId xmlns:a16="http://schemas.microsoft.com/office/drawing/2014/main" id="{89E26A43-234E-45DE-8D7C-22570F927188}"/>
              </a:ext>
            </a:extLst>
          </p:cNvPr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5" name="Rectangle 2">
            <a:extLst>
              <a:ext uri="{FF2B5EF4-FFF2-40B4-BE49-F238E27FC236}">
                <a16:creationId xmlns:a16="http://schemas.microsoft.com/office/drawing/2014/main" id="{EE92EF40-294B-42A2-95EB-AF2AE2E4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434" y="269751"/>
            <a:ext cx="7920038" cy="72812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altLang="de-DE" sz="3600" kern="0" dirty="0" err="1">
                <a:latin typeface="Calibri" panose="020F0502020204030204" pitchFamily="34" charset="0"/>
              </a:rPr>
              <a:t>Magnetization</a:t>
            </a:r>
            <a:r>
              <a:rPr lang="de-DE" altLang="de-DE" sz="3600" kern="0" dirty="0">
                <a:latin typeface="Calibri" panose="020F0502020204030204" pitchFamily="34" charset="0"/>
              </a:rPr>
              <a:t> </a:t>
            </a:r>
            <a:r>
              <a:rPr lang="de-DE" altLang="de-DE" sz="3600" kern="0" dirty="0" err="1">
                <a:latin typeface="Calibri" panose="020F0502020204030204" pitchFamily="34" charset="0"/>
              </a:rPr>
              <a:t>transfer</a:t>
            </a:r>
            <a:r>
              <a:rPr lang="de-DE" altLang="de-DE" sz="3600" kern="0" dirty="0">
                <a:latin typeface="Calibri" panose="020F0502020204030204" pitchFamily="34" charset="0"/>
              </a:rPr>
              <a:t> (MT) </a:t>
            </a:r>
            <a:r>
              <a:rPr lang="de-DE" altLang="de-DE" sz="3600" kern="0" dirty="0" err="1">
                <a:latin typeface="Calibri" panose="020F0502020204030204" pitchFamily="34" charset="0"/>
              </a:rPr>
              <a:t>imaging</a:t>
            </a:r>
            <a:endParaRPr lang="de-DE" altLang="de-DE" sz="3600" kern="0" dirty="0">
              <a:latin typeface="Calibri" panose="020F0502020204030204" pitchFamily="34" charset="0"/>
            </a:endParaRPr>
          </a:p>
        </p:txBody>
      </p:sp>
      <p:sp>
        <p:nvSpPr>
          <p:cNvPr id="96" name="Rectangle 86">
            <a:extLst>
              <a:ext uri="{FF2B5EF4-FFF2-40B4-BE49-F238E27FC236}">
                <a16:creationId xmlns:a16="http://schemas.microsoft.com/office/drawing/2014/main" id="{BF97A006-7595-47A3-8901-1824A1D16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2" y="6524625"/>
            <a:ext cx="324326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434" tIns="39511" rIns="80434" bIns="39511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s-ES" sz="1200" dirty="0"/>
              <a:t>Adapted from </a:t>
            </a:r>
            <a:r>
              <a:rPr lang="en-GB" altLang="es-ES" sz="1200" dirty="0" err="1"/>
              <a:t>Eng</a:t>
            </a:r>
            <a:r>
              <a:rPr lang="en-GB" altLang="es-ES" sz="1200" dirty="0"/>
              <a:t>, J. et al </a:t>
            </a:r>
            <a:r>
              <a:rPr lang="en-GB" altLang="es-ES" sz="1200" dirty="0" err="1"/>
              <a:t>Magn</a:t>
            </a:r>
            <a:r>
              <a:rPr lang="en-GB" altLang="es-ES" sz="1200" dirty="0"/>
              <a:t> </a:t>
            </a:r>
            <a:r>
              <a:rPr lang="en-GB" altLang="es-ES" sz="1200" dirty="0" err="1"/>
              <a:t>Reson</a:t>
            </a:r>
            <a:r>
              <a:rPr lang="en-GB" altLang="es-ES" sz="1200" dirty="0"/>
              <a:t> Med 1991</a:t>
            </a:r>
          </a:p>
        </p:txBody>
      </p:sp>
      <p:sp>
        <p:nvSpPr>
          <p:cNvPr id="97" name="Rectangle 86">
            <a:extLst>
              <a:ext uri="{FF2B5EF4-FFF2-40B4-BE49-F238E27FC236}">
                <a16:creationId xmlns:a16="http://schemas.microsoft.com/office/drawing/2014/main" id="{DBC906EE-83FE-4EE4-9666-8B4649263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692696"/>
            <a:ext cx="9574581" cy="1341438"/>
          </a:xfrm>
        </p:spPr>
        <p:txBody>
          <a:bodyPr/>
          <a:lstStyle/>
          <a:p>
            <a:pPr eaLnBrk="1" hangingPunct="1">
              <a:defRPr/>
            </a:pPr>
            <a:r>
              <a:rPr lang="en-US" sz="2489" dirty="0"/>
              <a:t>MT – Physics and biophysics: the</a:t>
            </a:r>
            <a:r>
              <a:rPr lang="ja-JP" altLang="en-US" sz="2489" dirty="0"/>
              <a:t>‘</a:t>
            </a:r>
            <a:r>
              <a:rPr lang="en-US" altLang="ja-JP" sz="2489" dirty="0"/>
              <a:t>two-pool  model</a:t>
            </a:r>
            <a:r>
              <a:rPr lang="ja-JP" altLang="en-US" sz="2489" dirty="0"/>
              <a:t>’</a:t>
            </a:r>
            <a:endParaRPr lang="en-US" sz="2489" dirty="0"/>
          </a:p>
        </p:txBody>
      </p:sp>
    </p:spTree>
    <p:extLst>
      <p:ext uri="{BB962C8B-B14F-4D97-AF65-F5344CB8AC3E}">
        <p14:creationId xmlns:p14="http://schemas.microsoft.com/office/powerpoint/2010/main" val="34133049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788076" y="1216819"/>
          <a:ext cx="7369175" cy="442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SPSS Chart" r:id="rId3" imgW="226080" imgH="135720" progId="SPSSCHRT">
                  <p:embed/>
                </p:oleObj>
              </mc:Choice>
              <mc:Fallback>
                <p:oleObj name="SPSS Chart" r:id="rId3" imgW="226080" imgH="135720" progId="SPSSCHR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076" y="1216819"/>
                        <a:ext cx="7369175" cy="4424362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50195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1127" y="6297850"/>
            <a:ext cx="4572000" cy="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MTR=magnetization transfer ratio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van </a:t>
            </a:r>
            <a:r>
              <a:rPr kumimoji="0" lang="en-US" altLang="de-DE" sz="11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Waesberghe</a:t>
            </a:r>
            <a:r>
              <a:rPr kumimoji="0" lang="en-US" altLang="de-DE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JH. </a:t>
            </a:r>
            <a:r>
              <a:rPr kumimoji="0" lang="en-US" altLang="de-DE" sz="11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Am J </a:t>
            </a:r>
            <a:r>
              <a:rPr kumimoji="0" lang="en-US" altLang="de-DE" sz="110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Neuroradiol</a:t>
            </a:r>
            <a:r>
              <a:rPr kumimoji="0" lang="en-US" altLang="de-DE" sz="11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</a:t>
            </a:r>
            <a:r>
              <a:rPr kumimoji="0" lang="en-US" altLang="de-DE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1998;19:675-683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269875"/>
            <a:ext cx="7920037" cy="728663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MS: T1 </a:t>
            </a:r>
            <a:r>
              <a:rPr lang="de-DE" altLang="de-DE" sz="3600" dirty="0" err="1">
                <a:latin typeface="Calibri" panose="020F0502020204030204" pitchFamily="34" charset="0"/>
              </a:rPr>
              <a:t>hypointense</a:t>
            </a:r>
            <a:r>
              <a:rPr lang="de-DE" altLang="de-DE" sz="3600" dirty="0">
                <a:latin typeface="Calibri" panose="020F0502020204030204" pitchFamily="34" charset="0"/>
              </a:rPr>
              <a:t> Läsionen</a:t>
            </a:r>
          </a:p>
        </p:txBody>
      </p:sp>
    </p:spTree>
    <p:extLst>
      <p:ext uri="{BB962C8B-B14F-4D97-AF65-F5344CB8AC3E}">
        <p14:creationId xmlns:p14="http://schemas.microsoft.com/office/powerpoint/2010/main" val="14350199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altLang="de-DE" sz="3600" dirty="0">
                <a:latin typeface="Calibri" panose="020F0502020204030204" pitchFamily="34" charset="0"/>
              </a:rPr>
              <a:t>Diffusion tensor imaging (DTI)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" descr="http://corecool.co.uk/ms.htm1.gif">
            <a:extLst>
              <a:ext uri="{FF2B5EF4-FFF2-40B4-BE49-F238E27FC236}">
                <a16:creationId xmlns:a16="http://schemas.microsoft.com/office/drawing/2014/main" id="{ABA8FA0D-3B88-4CF1-9BEE-7D577EA0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3"/>
          <a:stretch>
            <a:fillRect/>
          </a:stretch>
        </p:blipFill>
        <p:spPr bwMode="auto">
          <a:xfrm>
            <a:off x="127000" y="1711325"/>
            <a:ext cx="3378200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4 Conector recto de flecha">
            <a:extLst>
              <a:ext uri="{FF2B5EF4-FFF2-40B4-BE49-F238E27FC236}">
                <a16:creationId xmlns:a16="http://schemas.microsoft.com/office/drawing/2014/main" id="{40F95133-4AC5-41A8-93B1-039B523DE9F4}"/>
              </a:ext>
            </a:extLst>
          </p:cNvPr>
          <p:cNvCxnSpPr/>
          <p:nvPr/>
        </p:nvCxnSpPr>
        <p:spPr>
          <a:xfrm rot="10800000">
            <a:off x="1841500" y="5453063"/>
            <a:ext cx="508000" cy="1587"/>
          </a:xfrm>
          <a:prstGeom prst="straightConnector1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6 Conector recto de flecha">
            <a:extLst>
              <a:ext uri="{FF2B5EF4-FFF2-40B4-BE49-F238E27FC236}">
                <a16:creationId xmlns:a16="http://schemas.microsoft.com/office/drawing/2014/main" id="{7AB098B2-0112-42AC-94D3-904C0811FC04}"/>
              </a:ext>
            </a:extLst>
          </p:cNvPr>
          <p:cNvCxnSpPr/>
          <p:nvPr/>
        </p:nvCxnSpPr>
        <p:spPr>
          <a:xfrm rot="10800000">
            <a:off x="2413000" y="4278313"/>
            <a:ext cx="1651000" cy="1587"/>
          </a:xfrm>
          <a:prstGeom prst="straightConnector1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9" name="Picture 9" descr="[perpendicular]">
            <a:extLst>
              <a:ext uri="{FF2B5EF4-FFF2-40B4-BE49-F238E27FC236}">
                <a16:creationId xmlns:a16="http://schemas.microsoft.com/office/drawing/2014/main" id="{32ED6C40-67E6-4605-B24B-8953CBE1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251325"/>
            <a:ext cx="1905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9 Rectángulo">
            <a:extLst>
              <a:ext uri="{FF2B5EF4-FFF2-40B4-BE49-F238E27FC236}">
                <a16:creationId xmlns:a16="http://schemas.microsoft.com/office/drawing/2014/main" id="{CEF6B427-91D5-4FCD-93BA-BDA772BC2D41}"/>
              </a:ext>
            </a:extLst>
          </p:cNvPr>
          <p:cNvSpPr/>
          <p:nvPr/>
        </p:nvSpPr>
        <p:spPr>
          <a:xfrm>
            <a:off x="4000500" y="4056063"/>
            <a:ext cx="42545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↑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: </a:t>
            </a:r>
            <a:r>
              <a:rPr lang="en-US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demyelination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endParaRPr lang="es-E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9" descr="[perpendicular]">
            <a:extLst>
              <a:ext uri="{FF2B5EF4-FFF2-40B4-BE49-F238E27FC236}">
                <a16:creationId xmlns:a16="http://schemas.microsoft.com/office/drawing/2014/main" id="{8462F559-BF9E-464A-A09B-5C3868E99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5421313"/>
            <a:ext cx="190500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11 Rectángulo">
            <a:extLst>
              <a:ext uri="{FF2B5EF4-FFF2-40B4-BE49-F238E27FC236}">
                <a16:creationId xmlns:a16="http://schemas.microsoft.com/office/drawing/2014/main" id="{A088694B-6045-4909-BD2D-C935FEAC8037}"/>
              </a:ext>
            </a:extLst>
          </p:cNvPr>
          <p:cNvSpPr/>
          <p:nvPr/>
        </p:nvSpPr>
        <p:spPr>
          <a:xfrm>
            <a:off x="2286000" y="5262563"/>
            <a:ext cx="67945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low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λ 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(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λ 2 + λ 3)&lt; λ 1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normal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myelinization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   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high FA</a:t>
            </a:r>
            <a:endParaRPr lang="es-E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3" name="12 Conector recto de flecha">
            <a:extLst>
              <a:ext uri="{FF2B5EF4-FFF2-40B4-BE49-F238E27FC236}">
                <a16:creationId xmlns:a16="http://schemas.microsoft.com/office/drawing/2014/main" id="{3E0A7BC4-65FC-491D-8CBF-F2F41248E81C}"/>
              </a:ext>
            </a:extLst>
          </p:cNvPr>
          <p:cNvCxnSpPr/>
          <p:nvPr/>
        </p:nvCxnSpPr>
        <p:spPr>
          <a:xfrm flipV="1">
            <a:off x="6350000" y="4257675"/>
            <a:ext cx="563563" cy="9525"/>
          </a:xfrm>
          <a:prstGeom prst="straightConnector1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4" name="14 CuadroTexto">
            <a:extLst>
              <a:ext uri="{FF2B5EF4-FFF2-40B4-BE49-F238E27FC236}">
                <a16:creationId xmlns:a16="http://schemas.microsoft.com/office/drawing/2014/main" id="{96C0226E-AB21-40F4-8EF0-DEA4A1505109}"/>
              </a:ext>
            </a:extLst>
          </p:cNvPr>
          <p:cNvSpPr txBox="1"/>
          <p:nvPr/>
        </p:nvSpPr>
        <p:spPr>
          <a:xfrm>
            <a:off x="6915150" y="4076700"/>
            <a:ext cx="6191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↓ 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FA</a:t>
            </a:r>
          </a:p>
        </p:txBody>
      </p:sp>
      <p:cxnSp>
        <p:nvCxnSpPr>
          <p:cNvPr id="35" name="15 Conector recto de flecha">
            <a:extLst>
              <a:ext uri="{FF2B5EF4-FFF2-40B4-BE49-F238E27FC236}">
                <a16:creationId xmlns:a16="http://schemas.microsoft.com/office/drawing/2014/main" id="{B2E75065-6156-4F6B-8B4A-D962E949D8E9}"/>
              </a:ext>
            </a:extLst>
          </p:cNvPr>
          <p:cNvCxnSpPr/>
          <p:nvPr/>
        </p:nvCxnSpPr>
        <p:spPr>
          <a:xfrm flipV="1">
            <a:off x="6292850" y="5448300"/>
            <a:ext cx="565150" cy="9525"/>
          </a:xfrm>
          <a:prstGeom prst="straightConnector1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16 Conector recto de flecha">
            <a:extLst>
              <a:ext uri="{FF2B5EF4-FFF2-40B4-BE49-F238E27FC236}">
                <a16:creationId xmlns:a16="http://schemas.microsoft.com/office/drawing/2014/main" id="{38AF56A4-D690-46F1-81EB-FA13735B989D}"/>
              </a:ext>
            </a:extLst>
          </p:cNvPr>
          <p:cNvCxnSpPr/>
          <p:nvPr/>
        </p:nvCxnSpPr>
        <p:spPr>
          <a:xfrm rot="10800000">
            <a:off x="2603500" y="3235325"/>
            <a:ext cx="889000" cy="1588"/>
          </a:xfrm>
          <a:prstGeom prst="straightConnector1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7" name="Picture 9" descr="[perpendicular]">
            <a:extLst>
              <a:ext uri="{FF2B5EF4-FFF2-40B4-BE49-F238E27FC236}">
                <a16:creationId xmlns:a16="http://schemas.microsoft.com/office/drawing/2014/main" id="{15C5080B-07A6-4193-A9EF-3C81D41F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3209925"/>
            <a:ext cx="190500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18 Rectángulo">
            <a:extLst>
              <a:ext uri="{FF2B5EF4-FFF2-40B4-BE49-F238E27FC236}">
                <a16:creationId xmlns:a16="http://schemas.microsoft.com/office/drawing/2014/main" id="{5B2DD69F-B9C9-4133-8DEE-53852D07DF7A}"/>
              </a:ext>
            </a:extLst>
          </p:cNvPr>
          <p:cNvSpPr/>
          <p:nvPr/>
        </p:nvSpPr>
        <p:spPr>
          <a:xfrm>
            <a:off x="3429000" y="3013075"/>
            <a:ext cx="425450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↓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λ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: </a:t>
            </a:r>
            <a:r>
              <a:rPr lang="en-US" sz="1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remyelination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endParaRPr lang="es-E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9" name="19 Conector recto de flecha">
            <a:extLst>
              <a:ext uri="{FF2B5EF4-FFF2-40B4-BE49-F238E27FC236}">
                <a16:creationId xmlns:a16="http://schemas.microsoft.com/office/drawing/2014/main" id="{54468861-B078-4BC9-9D7D-F956BE2654D5}"/>
              </a:ext>
            </a:extLst>
          </p:cNvPr>
          <p:cNvCxnSpPr/>
          <p:nvPr/>
        </p:nvCxnSpPr>
        <p:spPr>
          <a:xfrm flipV="1">
            <a:off x="5905500" y="3213100"/>
            <a:ext cx="563563" cy="9525"/>
          </a:xfrm>
          <a:prstGeom prst="straightConnector1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0" name="20 CuadroTexto">
            <a:extLst>
              <a:ext uri="{FF2B5EF4-FFF2-40B4-BE49-F238E27FC236}">
                <a16:creationId xmlns:a16="http://schemas.microsoft.com/office/drawing/2014/main" id="{93E6A4FF-BB91-4FAD-AD19-FF6979EED9F4}"/>
              </a:ext>
            </a:extLst>
          </p:cNvPr>
          <p:cNvSpPr txBox="1"/>
          <p:nvPr/>
        </p:nvSpPr>
        <p:spPr>
          <a:xfrm>
            <a:off x="6508750" y="3013075"/>
            <a:ext cx="6191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↑ </a:t>
            </a:r>
            <a:r>
              <a:rPr lang="es-ES" sz="1600" dirty="0">
                <a:solidFill>
                  <a:prstClr val="black"/>
                </a:solidFill>
                <a:latin typeface="Calibri"/>
              </a:rPr>
              <a:t>FA</a:t>
            </a:r>
          </a:p>
        </p:txBody>
      </p:sp>
      <p:sp>
        <p:nvSpPr>
          <p:cNvPr id="41" name="22 Rectángulo">
            <a:extLst>
              <a:ext uri="{FF2B5EF4-FFF2-40B4-BE49-F238E27FC236}">
                <a16:creationId xmlns:a16="http://schemas.microsoft.com/office/drawing/2014/main" id="{521657A3-1FD2-49E1-9DDC-A3133E0784C9}"/>
              </a:ext>
            </a:extLst>
          </p:cNvPr>
          <p:cNvSpPr/>
          <p:nvPr/>
        </p:nvSpPr>
        <p:spPr>
          <a:xfrm>
            <a:off x="0" y="1012825"/>
            <a:ext cx="9144000" cy="858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89" b="1" dirty="0">
                <a:solidFill>
                  <a:prstClr val="black"/>
                </a:solidFill>
                <a:latin typeface="Calibri"/>
              </a:rPr>
              <a:t>Microscopic water movement perpendicular to axonal tracts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89" b="1" dirty="0">
                <a:solidFill>
                  <a:srgbClr val="C00000"/>
                </a:solidFill>
                <a:latin typeface="Calibri"/>
              </a:rPr>
              <a:t>Myelin injury </a:t>
            </a:r>
            <a:endParaRPr lang="es-ES" sz="2489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2" name="17 Forma libre">
            <a:extLst>
              <a:ext uri="{FF2B5EF4-FFF2-40B4-BE49-F238E27FC236}">
                <a16:creationId xmlns:a16="http://schemas.microsoft.com/office/drawing/2014/main" id="{F5744C4B-E9EB-4438-A4EE-6CC794D7129C}"/>
              </a:ext>
            </a:extLst>
          </p:cNvPr>
          <p:cNvSpPr/>
          <p:nvPr/>
        </p:nvSpPr>
        <p:spPr>
          <a:xfrm>
            <a:off x="2378075" y="2951163"/>
            <a:ext cx="307975" cy="696912"/>
          </a:xfrm>
          <a:custGeom>
            <a:avLst/>
            <a:gdLst>
              <a:gd name="connsiteX0" fmla="*/ 196948 w 243670"/>
              <a:gd name="connsiteY0" fmla="*/ 65649 h 783101"/>
              <a:gd name="connsiteX1" fmla="*/ 182880 w 243670"/>
              <a:gd name="connsiteY1" fmla="*/ 529883 h 783101"/>
              <a:gd name="connsiteX2" fmla="*/ 126610 w 243670"/>
              <a:gd name="connsiteY2" fmla="*/ 783101 h 783101"/>
              <a:gd name="connsiteX3" fmla="*/ 112542 w 243670"/>
              <a:gd name="connsiteY3" fmla="*/ 740898 h 783101"/>
              <a:gd name="connsiteX4" fmla="*/ 70339 w 243670"/>
              <a:gd name="connsiteY4" fmla="*/ 712763 h 783101"/>
              <a:gd name="connsiteX5" fmla="*/ 0 w 243670"/>
              <a:gd name="connsiteY5" fmla="*/ 670560 h 783101"/>
              <a:gd name="connsiteX6" fmla="*/ 14068 w 243670"/>
              <a:gd name="connsiteY6" fmla="*/ 318867 h 783101"/>
              <a:gd name="connsiteX7" fmla="*/ 42203 w 243670"/>
              <a:gd name="connsiteY7" fmla="*/ 276664 h 783101"/>
              <a:gd name="connsiteX8" fmla="*/ 84407 w 243670"/>
              <a:gd name="connsiteY8" fmla="*/ 135987 h 783101"/>
              <a:gd name="connsiteX9" fmla="*/ 196948 w 243670"/>
              <a:gd name="connsiteY9" fmla="*/ 65649 h 7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670" h="783101">
                <a:moveTo>
                  <a:pt x="196948" y="65649"/>
                </a:moveTo>
                <a:cubicBezTo>
                  <a:pt x="213360" y="131298"/>
                  <a:pt x="189068" y="375191"/>
                  <a:pt x="182880" y="529883"/>
                </a:cubicBezTo>
                <a:cubicBezTo>
                  <a:pt x="172787" y="782221"/>
                  <a:pt x="243670" y="744080"/>
                  <a:pt x="126610" y="783101"/>
                </a:cubicBezTo>
                <a:cubicBezTo>
                  <a:pt x="121921" y="769033"/>
                  <a:pt x="121805" y="752477"/>
                  <a:pt x="112542" y="740898"/>
                </a:cubicBezTo>
                <a:cubicBezTo>
                  <a:pt x="101980" y="727696"/>
                  <a:pt x="83541" y="723325"/>
                  <a:pt x="70339" y="712763"/>
                </a:cubicBezTo>
                <a:cubicBezTo>
                  <a:pt x="15166" y="668625"/>
                  <a:pt x="73291" y="694989"/>
                  <a:pt x="0" y="670560"/>
                </a:cubicBezTo>
                <a:cubicBezTo>
                  <a:pt x="4689" y="553329"/>
                  <a:pt x="1569" y="435524"/>
                  <a:pt x="14068" y="318867"/>
                </a:cubicBezTo>
                <a:cubicBezTo>
                  <a:pt x="15869" y="302056"/>
                  <a:pt x="37754" y="292975"/>
                  <a:pt x="42203" y="276664"/>
                </a:cubicBezTo>
                <a:cubicBezTo>
                  <a:pt x="83449" y="125429"/>
                  <a:pt x="20581" y="199813"/>
                  <a:pt x="84407" y="135987"/>
                </a:cubicBezTo>
                <a:cubicBezTo>
                  <a:pt x="103992" y="38060"/>
                  <a:pt x="180536" y="0"/>
                  <a:pt x="196948" y="65649"/>
                </a:cubicBezTo>
                <a:close/>
              </a:path>
            </a:pathLst>
          </a:custGeom>
          <a:solidFill>
            <a:srgbClr val="00B050"/>
          </a:solidFill>
          <a:ln w="635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95209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2019 MAGNIMS </a:t>
            </a:r>
            <a:r>
              <a:rPr lang="de-DE" altLang="de-DE" sz="3600" dirty="0" err="1">
                <a:latin typeface="Calibri" panose="020F0502020204030204" pitchFamily="34" charset="0"/>
              </a:rPr>
              <a:t>guidelines</a:t>
            </a:r>
            <a:r>
              <a:rPr lang="de-DE" altLang="de-DE" sz="3600" dirty="0">
                <a:latin typeface="Calibri" panose="020F0502020204030204" pitchFamily="34" charset="0"/>
              </a:rPr>
              <a:t>: </a:t>
            </a:r>
            <a:r>
              <a:rPr lang="de-DE" altLang="de-DE" sz="3600" dirty="0" err="1">
                <a:latin typeface="Calibri" panose="020F0502020204030204" pitchFamily="34" charset="0"/>
              </a:rPr>
              <a:t>pharmacovigilance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0947" y="1412776"/>
            <a:ext cx="864816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0100" indent="-3429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7620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</a:pP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Active T2 and contrast-enhanced T1-lesions are the outcome measures  of choice for MS disease monitoring</a:t>
            </a:r>
            <a:r>
              <a:rPr lang="en-US" altLang="de-DE" sz="2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revealing acute and active inflammation, and clinically silent disease progression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  <a:buFontTx/>
              <a:buChar char="•"/>
            </a:pPr>
            <a:endParaRPr lang="en-US" altLang="de-DE" sz="2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</a:pPr>
            <a:endParaRPr lang="en-US" altLang="de-DE" sz="2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</a:pPr>
            <a:endParaRPr lang="en-US" altLang="de-DE" sz="2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  <a:buFontTx/>
              <a:buChar char="•"/>
            </a:pPr>
            <a:endParaRPr lang="en-US" altLang="de-DE" sz="22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</a:pPr>
            <a:endParaRPr lang="en-US" altLang="de-DE" sz="22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auto">
              <a:spcBef>
                <a:spcPct val="20000"/>
              </a:spcBef>
              <a:spcAft>
                <a:spcPts val="0"/>
              </a:spcAft>
              <a:buClr>
                <a:srgbClr val="262699"/>
              </a:buClr>
            </a:pPr>
            <a:endParaRPr lang="en-US" altLang="de-DE" sz="1200" b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</a:pP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Rates of change in brain volume and other advanced MRI methods are not recommended as a marker of disease progression</a:t>
            </a:r>
            <a:r>
              <a:rPr lang="en-US" altLang="de-DE" sz="2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in individual patients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</a:pPr>
            <a:r>
              <a:rPr lang="en-US" altLang="de-DE" sz="22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New MRI markers (cortical, smoldering lesions) need to be validated</a:t>
            </a:r>
          </a:p>
        </p:txBody>
      </p:sp>
      <p:sp>
        <p:nvSpPr>
          <p:cNvPr id="7" name="Pfeil: nach rechts 11">
            <a:extLst>
              <a:ext uri="{FF2B5EF4-FFF2-40B4-BE49-F238E27FC236}">
                <a16:creationId xmlns:a16="http://schemas.microsoft.com/office/drawing/2014/main" id="{75576496-6F1F-416F-AA30-6143FD668112}"/>
              </a:ext>
            </a:extLst>
          </p:cNvPr>
          <p:cNvSpPr/>
          <p:nvPr/>
        </p:nvSpPr>
        <p:spPr>
          <a:xfrm>
            <a:off x="878628" y="2889977"/>
            <a:ext cx="864096" cy="331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feld 1"/>
          <p:cNvSpPr txBox="1"/>
          <p:nvPr/>
        </p:nvSpPr>
        <p:spPr>
          <a:xfrm>
            <a:off x="2065113" y="2804374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 err="1">
                <a:latin typeface="+mn-lt"/>
              </a:rPr>
              <a:t>Gd</a:t>
            </a:r>
            <a:r>
              <a:rPr lang="de-DE" sz="2200" b="1" dirty="0">
                <a:latin typeface="+mn-lt"/>
              </a:rPr>
              <a:t> optional </a:t>
            </a:r>
            <a:r>
              <a:rPr lang="de-DE" sz="2200" b="1" dirty="0" err="1">
                <a:latin typeface="+mn-lt"/>
              </a:rPr>
              <a:t>and</a:t>
            </a:r>
            <a:r>
              <a:rPr lang="de-DE" sz="2200" b="1" dirty="0">
                <a:latin typeface="+mn-lt"/>
              </a:rPr>
              <a:t> not </a:t>
            </a:r>
            <a:r>
              <a:rPr lang="de-DE" sz="2200" b="1" dirty="0" err="1">
                <a:latin typeface="+mn-lt"/>
              </a:rPr>
              <a:t>mandatory</a:t>
            </a:r>
            <a:r>
              <a:rPr lang="de-DE" sz="2200" b="1" dirty="0">
                <a:latin typeface="+mn-lt"/>
              </a:rPr>
              <a:t>! </a:t>
            </a:r>
          </a:p>
        </p:txBody>
      </p:sp>
      <p:pic>
        <p:nvPicPr>
          <p:cNvPr id="1026" name="Picture 2" descr="https://www.professionalabstracts.com/ectrims2019/planner/includes/pictures/persvitae/2441-PIC-1557332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66805"/>
            <a:ext cx="718754" cy="95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rofessionalabstracts.com/ectrims2019/planner/includes/pictures/persvitae/2437-PIC-1557312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99922"/>
            <a:ext cx="718754" cy="95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feil: nach rechts 11">
            <a:extLst>
              <a:ext uri="{FF2B5EF4-FFF2-40B4-BE49-F238E27FC236}">
                <a16:creationId xmlns:a16="http://schemas.microsoft.com/office/drawing/2014/main" id="{75576496-6F1F-416F-AA30-6143FD668112}"/>
              </a:ext>
            </a:extLst>
          </p:cNvPr>
          <p:cNvSpPr/>
          <p:nvPr/>
        </p:nvSpPr>
        <p:spPr>
          <a:xfrm>
            <a:off x="887869" y="4115274"/>
            <a:ext cx="864096" cy="331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xtfeld 10"/>
          <p:cNvSpPr txBox="1"/>
          <p:nvPr/>
        </p:nvSpPr>
        <p:spPr>
          <a:xfrm>
            <a:off x="2074354" y="4030532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 err="1">
                <a:latin typeface="+mn-lt"/>
              </a:rPr>
              <a:t>Role</a:t>
            </a:r>
            <a:r>
              <a:rPr lang="de-DE" sz="2200" b="1" dirty="0">
                <a:latin typeface="+mn-lt"/>
              </a:rPr>
              <a:t> of spinal </a:t>
            </a:r>
            <a:r>
              <a:rPr lang="de-DE" sz="2200" b="1" dirty="0" err="1">
                <a:latin typeface="+mn-lt"/>
              </a:rPr>
              <a:t>cord</a:t>
            </a:r>
            <a:r>
              <a:rPr lang="de-DE" sz="2200" b="1" dirty="0">
                <a:latin typeface="+mn-lt"/>
              </a:rPr>
              <a:t> </a:t>
            </a:r>
            <a:r>
              <a:rPr lang="de-DE" sz="2200" b="1" dirty="0" err="1">
                <a:latin typeface="+mn-lt"/>
              </a:rPr>
              <a:t>is</a:t>
            </a:r>
            <a:r>
              <a:rPr lang="de-DE" sz="2200" b="1" dirty="0">
                <a:latin typeface="+mn-lt"/>
              </a:rPr>
              <a:t> limited! </a:t>
            </a:r>
          </a:p>
        </p:txBody>
      </p:sp>
    </p:spTree>
    <p:extLst>
      <p:ext uri="{BB962C8B-B14F-4D97-AF65-F5344CB8AC3E}">
        <p14:creationId xmlns:p14="http://schemas.microsoft.com/office/powerpoint/2010/main" val="3270350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0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983457" y="272425"/>
            <a:ext cx="7862887" cy="615553"/>
          </a:xfrm>
          <a:prstGeom prst="rect">
            <a:avLst/>
          </a:prstGeom>
          <a:solidFill>
            <a:srgbClr val="FFFFFF"/>
          </a:solidFill>
          <a:ln w="9525">
            <a:solidFill>
              <a:srgbClr val="33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nl-NL" altLang="de-DE" sz="3400" kern="0" dirty="0">
                <a:solidFill>
                  <a:srgbClr val="000000"/>
                </a:solidFill>
                <a:latin typeface="Calibri"/>
              </a:rPr>
              <a:t>Thank you for your attention!</a:t>
            </a:r>
            <a:endParaRPr lang="en-US" altLang="de-DE" sz="3400" kern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2DD62D-CB41-4378-9C32-2668358731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3" y="1628802"/>
            <a:ext cx="8550000" cy="37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568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 err="1">
                <a:latin typeface="Calibri" panose="020F0502020204030204" pitchFamily="34" charset="0"/>
              </a:rPr>
              <a:t>Introduction</a:t>
            </a:r>
            <a:r>
              <a:rPr lang="de-DE" altLang="de-DE" sz="3600" dirty="0">
                <a:latin typeface="Calibri" panose="020F0502020204030204" pitchFamily="34" charset="0"/>
              </a:rPr>
              <a:t>: MS </a:t>
            </a:r>
            <a:r>
              <a:rPr lang="de-DE" altLang="de-DE" sz="3600" dirty="0" err="1">
                <a:latin typeface="Calibri" panose="020F0502020204030204" pitchFamily="34" charset="0"/>
              </a:rPr>
              <a:t>disease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course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028696" y="3846144"/>
            <a:ext cx="761999" cy="708025"/>
            <a:chOff x="3858" y="2995"/>
            <a:chExt cx="427" cy="446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858" y="3031"/>
              <a:ext cx="339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GB" altLang="de-DE" b="1" baseline="30000">
                <a:solidFill>
                  <a:srgbClr val="B2B2B2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4181" y="2995"/>
              <a:ext cx="104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GB" altLang="de-DE" b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2"/>
          <p:cNvSpPr>
            <a:spLocks noChangeAspect="1" noChangeArrowheads="1"/>
          </p:cNvSpPr>
          <p:nvPr/>
        </p:nvSpPr>
        <p:spPr bwMode="auto">
          <a:xfrm>
            <a:off x="1738313" y="1196604"/>
            <a:ext cx="1427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34" tIns="45117" rIns="90234" bIns="45117">
            <a:spAutoFit/>
          </a:bodyPr>
          <a:lstStyle>
            <a:lvl1pPr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de-DE" sz="1600" b="1" dirty="0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Preclinical</a:t>
            </a:r>
          </a:p>
        </p:txBody>
      </p:sp>
      <p:sp>
        <p:nvSpPr>
          <p:cNvPr id="11" name="Rectangle 3"/>
          <p:cNvSpPr>
            <a:spLocks noChangeAspect="1" noChangeArrowheads="1"/>
          </p:cNvSpPr>
          <p:nvPr/>
        </p:nvSpPr>
        <p:spPr bwMode="auto">
          <a:xfrm>
            <a:off x="3989389" y="1207719"/>
            <a:ext cx="182295" cy="27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234" tIns="45117" rIns="90234" bIns="45117">
            <a:spAutoFit/>
          </a:bodyPr>
          <a:lstStyle>
            <a:lvl1pPr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nl-NL" altLang="de-DE" sz="120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"/>
          <p:cNvSpPr>
            <a:spLocks noChangeAspect="1" noChangeArrowheads="1"/>
          </p:cNvSpPr>
          <p:nvPr/>
        </p:nvSpPr>
        <p:spPr bwMode="auto">
          <a:xfrm>
            <a:off x="5815014" y="1250579"/>
            <a:ext cx="182295" cy="33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234" tIns="45117" rIns="90234" bIns="45117">
            <a:spAutoFit/>
          </a:bodyPr>
          <a:lstStyle>
            <a:lvl1pPr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nl-NL" altLang="de-DE" sz="1600">
              <a:solidFill>
                <a:srgbClr val="0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420814" y="1753817"/>
            <a:ext cx="7024687" cy="2538412"/>
            <a:chOff x="502" y="1496"/>
            <a:chExt cx="4515" cy="1631"/>
          </a:xfrm>
        </p:grpSpPr>
        <p:sp>
          <p:nvSpPr>
            <p:cNvPr id="17" name="Arc 6"/>
            <p:cNvSpPr>
              <a:spLocks noChangeAspect="1"/>
            </p:cNvSpPr>
            <p:nvPr/>
          </p:nvSpPr>
          <p:spPr bwMode="auto">
            <a:xfrm>
              <a:off x="1298" y="1649"/>
              <a:ext cx="3719" cy="1478"/>
            </a:xfrm>
            <a:custGeom>
              <a:avLst/>
              <a:gdLst>
                <a:gd name="T0" fmla="*/ 0 w 21314"/>
                <a:gd name="T1" fmla="*/ 0 h 21600"/>
                <a:gd name="T2" fmla="*/ 0 w 21314"/>
                <a:gd name="T3" fmla="*/ 0 h 21600"/>
                <a:gd name="T4" fmla="*/ 0 w 21314"/>
                <a:gd name="T5" fmla="*/ 0 h 21600"/>
                <a:gd name="T6" fmla="*/ 0 60000 65536"/>
                <a:gd name="T7" fmla="*/ 0 60000 65536"/>
                <a:gd name="T8" fmla="*/ 0 60000 65536"/>
                <a:gd name="T9" fmla="*/ 0 w 21314"/>
                <a:gd name="T10" fmla="*/ 0 h 21600"/>
                <a:gd name="T11" fmla="*/ 21314 w 213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14" h="21600" fill="none" extrusionOk="0">
                  <a:moveTo>
                    <a:pt x="-1" y="0"/>
                  </a:moveTo>
                  <a:cubicBezTo>
                    <a:pt x="10576" y="0"/>
                    <a:pt x="19597" y="7658"/>
                    <a:pt x="21313" y="18095"/>
                  </a:cubicBezTo>
                </a:path>
                <a:path w="21314" h="21600" stroke="0" extrusionOk="0">
                  <a:moveTo>
                    <a:pt x="-1" y="0"/>
                  </a:moveTo>
                  <a:cubicBezTo>
                    <a:pt x="10576" y="0"/>
                    <a:pt x="19597" y="7658"/>
                    <a:pt x="21313" y="18095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rnd">
              <a:solidFill>
                <a:srgbClr val="00FF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7"/>
            <p:cNvSpPr>
              <a:spLocks noChangeAspect="1" noChangeArrowheads="1"/>
            </p:cNvSpPr>
            <p:nvPr/>
          </p:nvSpPr>
          <p:spPr bwMode="auto">
            <a:xfrm>
              <a:off x="502" y="1496"/>
              <a:ext cx="92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234" tIns="45117" rIns="90234" bIns="45117">
              <a:spAutoFit/>
            </a:bodyPr>
            <a:lstStyle>
              <a:lvl1pPr defTabSz="89535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89535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89535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89535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895350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nl-NL" altLang="de-DE" sz="1600" b="1">
                  <a:solidFill>
                    <a:srgbClr val="00FF00"/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BrainV</a:t>
              </a:r>
              <a:r>
                <a:rPr lang="en-US" altLang="de-DE" sz="1600" b="1">
                  <a:solidFill>
                    <a:srgbClr val="00FF00"/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olume </a:t>
              </a:r>
              <a:endParaRPr lang="en-US" altLang="de-DE" sz="1600">
                <a:solidFill>
                  <a:srgbClr val="00FF00"/>
                </a:solidFill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8"/>
          <p:cNvSpPr>
            <a:spLocks noChangeAspect="1" noChangeArrowheads="1"/>
          </p:cNvSpPr>
          <p:nvPr/>
        </p:nvSpPr>
        <p:spPr bwMode="auto">
          <a:xfrm>
            <a:off x="5040413" y="1196604"/>
            <a:ext cx="688779" cy="33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234" tIns="45117" rIns="90234" bIns="45117">
            <a:spAutoFit/>
          </a:bodyPr>
          <a:lstStyle>
            <a:lvl1pPr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de-DE" altLang="de-DE" sz="1600" b="1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RRMS</a:t>
            </a:r>
            <a:endParaRPr lang="en-US" altLang="de-DE" sz="1600">
              <a:solidFill>
                <a:srgbClr val="00000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9"/>
          <p:cNvSpPr>
            <a:spLocks noChangeAspect="1" noChangeArrowheads="1"/>
          </p:cNvSpPr>
          <p:nvPr/>
        </p:nvSpPr>
        <p:spPr bwMode="auto">
          <a:xfrm>
            <a:off x="6989764" y="1196604"/>
            <a:ext cx="663131" cy="33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234" tIns="45117" rIns="90234" bIns="45117">
            <a:spAutoFit/>
          </a:bodyPr>
          <a:lstStyle>
            <a:lvl1pPr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de-DE" sz="1600" b="1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SPMS</a:t>
            </a:r>
          </a:p>
        </p:txBody>
      </p:sp>
      <p:sp>
        <p:nvSpPr>
          <p:cNvPr id="21" name="Line 10"/>
          <p:cNvSpPr>
            <a:spLocks noChangeAspect="1" noChangeShapeType="1"/>
          </p:cNvSpPr>
          <p:nvPr/>
        </p:nvSpPr>
        <p:spPr bwMode="auto">
          <a:xfrm>
            <a:off x="3914775" y="1198194"/>
            <a:ext cx="0" cy="3362325"/>
          </a:xfrm>
          <a:prstGeom prst="line">
            <a:avLst/>
          </a:prstGeom>
          <a:noFill/>
          <a:ln w="31750" cap="rnd">
            <a:solidFill>
              <a:srgbClr val="FF99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2"/>
          <p:cNvSpPr>
            <a:spLocks noChangeAspect="1" noChangeArrowheads="1"/>
          </p:cNvSpPr>
          <p:nvPr/>
        </p:nvSpPr>
        <p:spPr bwMode="auto">
          <a:xfrm>
            <a:off x="1398589" y="3303217"/>
            <a:ext cx="1535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34" tIns="45117" rIns="90234" bIns="45117">
            <a:spAutoFit/>
          </a:bodyPr>
          <a:lstStyle>
            <a:lvl1pPr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de-DE" sz="1600" b="1" dirty="0">
                <a:solidFill>
                  <a:srgbClr val="6699F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Relapses/ Disability</a:t>
            </a:r>
          </a:p>
        </p:txBody>
      </p:sp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2663826" y="1631579"/>
            <a:ext cx="5819775" cy="1968500"/>
            <a:chOff x="1075" y="1165"/>
            <a:chExt cx="3741" cy="1265"/>
          </a:xfrm>
        </p:grpSpPr>
        <p:sp>
          <p:nvSpPr>
            <p:cNvPr id="24" name="Line 14"/>
            <p:cNvSpPr>
              <a:spLocks noChangeAspect="1" noChangeShapeType="1"/>
            </p:cNvSpPr>
            <p:nvPr/>
          </p:nvSpPr>
          <p:spPr bwMode="auto">
            <a:xfrm>
              <a:off x="1075" y="2415"/>
              <a:ext cx="616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5"/>
            <p:cNvSpPr>
              <a:spLocks noChangeAspect="1" noChangeShapeType="1"/>
            </p:cNvSpPr>
            <p:nvPr/>
          </p:nvSpPr>
          <p:spPr bwMode="auto">
            <a:xfrm flipH="1" flipV="1">
              <a:off x="1691" y="2091"/>
              <a:ext cx="1" cy="337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6"/>
            <p:cNvSpPr>
              <a:spLocks noChangeAspect="1" noChangeShapeType="1"/>
            </p:cNvSpPr>
            <p:nvPr/>
          </p:nvSpPr>
          <p:spPr bwMode="auto">
            <a:xfrm>
              <a:off x="1691" y="2103"/>
              <a:ext cx="87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7"/>
            <p:cNvSpPr>
              <a:spLocks noChangeAspect="1" noChangeShapeType="1"/>
            </p:cNvSpPr>
            <p:nvPr/>
          </p:nvSpPr>
          <p:spPr bwMode="auto">
            <a:xfrm>
              <a:off x="1775" y="2091"/>
              <a:ext cx="0" cy="337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8"/>
            <p:cNvSpPr>
              <a:spLocks noChangeAspect="1" noChangeShapeType="1"/>
            </p:cNvSpPr>
            <p:nvPr/>
          </p:nvSpPr>
          <p:spPr bwMode="auto">
            <a:xfrm>
              <a:off x="1768" y="2415"/>
              <a:ext cx="509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9"/>
            <p:cNvSpPr>
              <a:spLocks noChangeAspect="1" noChangeShapeType="1"/>
            </p:cNvSpPr>
            <p:nvPr/>
          </p:nvSpPr>
          <p:spPr bwMode="auto">
            <a:xfrm flipV="1">
              <a:off x="2273" y="2157"/>
              <a:ext cx="0" cy="273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0"/>
            <p:cNvSpPr>
              <a:spLocks noChangeAspect="1" noChangeShapeType="1"/>
            </p:cNvSpPr>
            <p:nvPr/>
          </p:nvSpPr>
          <p:spPr bwMode="auto">
            <a:xfrm flipV="1">
              <a:off x="2274" y="2166"/>
              <a:ext cx="91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21"/>
            <p:cNvSpPr>
              <a:spLocks noChangeAspect="1" noChangeShapeType="1"/>
            </p:cNvSpPr>
            <p:nvPr/>
          </p:nvSpPr>
          <p:spPr bwMode="auto">
            <a:xfrm>
              <a:off x="2365" y="2153"/>
              <a:ext cx="0" cy="214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2"/>
            <p:cNvSpPr>
              <a:spLocks noChangeAspect="1" noChangeShapeType="1"/>
            </p:cNvSpPr>
            <p:nvPr/>
          </p:nvSpPr>
          <p:spPr bwMode="auto">
            <a:xfrm>
              <a:off x="2365" y="2356"/>
              <a:ext cx="187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3"/>
            <p:cNvSpPr>
              <a:spLocks noChangeAspect="1" noChangeShapeType="1"/>
            </p:cNvSpPr>
            <p:nvPr/>
          </p:nvSpPr>
          <p:spPr bwMode="auto">
            <a:xfrm flipV="1">
              <a:off x="2542" y="2118"/>
              <a:ext cx="0" cy="247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24"/>
            <p:cNvSpPr>
              <a:spLocks noChangeAspect="1" noChangeShapeType="1"/>
            </p:cNvSpPr>
            <p:nvPr/>
          </p:nvSpPr>
          <p:spPr bwMode="auto">
            <a:xfrm>
              <a:off x="2615" y="2119"/>
              <a:ext cx="0" cy="304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25"/>
            <p:cNvSpPr>
              <a:spLocks noChangeAspect="1" noChangeShapeType="1"/>
            </p:cNvSpPr>
            <p:nvPr/>
          </p:nvSpPr>
          <p:spPr bwMode="auto">
            <a:xfrm>
              <a:off x="2610" y="2410"/>
              <a:ext cx="113" cy="1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26"/>
            <p:cNvSpPr>
              <a:spLocks noChangeAspect="1" noChangeShapeType="1"/>
            </p:cNvSpPr>
            <p:nvPr/>
          </p:nvSpPr>
          <p:spPr bwMode="auto">
            <a:xfrm flipV="1">
              <a:off x="2711" y="2099"/>
              <a:ext cx="0" cy="321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27"/>
            <p:cNvSpPr>
              <a:spLocks noChangeAspect="1" noChangeShapeType="1"/>
            </p:cNvSpPr>
            <p:nvPr/>
          </p:nvSpPr>
          <p:spPr bwMode="auto">
            <a:xfrm>
              <a:off x="2772" y="2099"/>
              <a:ext cx="0" cy="237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28"/>
            <p:cNvSpPr>
              <a:spLocks noChangeAspect="1" noChangeShapeType="1"/>
            </p:cNvSpPr>
            <p:nvPr/>
          </p:nvSpPr>
          <p:spPr bwMode="auto">
            <a:xfrm>
              <a:off x="2761" y="2340"/>
              <a:ext cx="186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29"/>
            <p:cNvSpPr>
              <a:spLocks noChangeAspect="1" noChangeShapeType="1"/>
            </p:cNvSpPr>
            <p:nvPr/>
          </p:nvSpPr>
          <p:spPr bwMode="auto">
            <a:xfrm flipV="1">
              <a:off x="2939" y="2102"/>
              <a:ext cx="0" cy="25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30"/>
            <p:cNvSpPr>
              <a:spLocks noChangeAspect="1" noChangeShapeType="1"/>
            </p:cNvSpPr>
            <p:nvPr/>
          </p:nvSpPr>
          <p:spPr bwMode="auto">
            <a:xfrm flipV="1">
              <a:off x="3355" y="2064"/>
              <a:ext cx="0" cy="173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31"/>
            <p:cNvSpPr>
              <a:spLocks noChangeAspect="1" noChangeShapeType="1"/>
            </p:cNvSpPr>
            <p:nvPr/>
          </p:nvSpPr>
          <p:spPr bwMode="auto">
            <a:xfrm>
              <a:off x="3429" y="2061"/>
              <a:ext cx="0" cy="178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32"/>
            <p:cNvSpPr>
              <a:spLocks noChangeAspect="1" noChangeShapeType="1"/>
            </p:cNvSpPr>
            <p:nvPr/>
          </p:nvSpPr>
          <p:spPr bwMode="auto">
            <a:xfrm rot="-1538460">
              <a:off x="3432" y="2199"/>
              <a:ext cx="130" cy="1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33"/>
            <p:cNvSpPr>
              <a:spLocks noChangeAspect="1" noChangeShapeType="1"/>
            </p:cNvSpPr>
            <p:nvPr/>
          </p:nvSpPr>
          <p:spPr bwMode="auto">
            <a:xfrm>
              <a:off x="3634" y="1922"/>
              <a:ext cx="0" cy="245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34"/>
            <p:cNvSpPr>
              <a:spLocks noChangeAspect="1" noChangeShapeType="1"/>
            </p:cNvSpPr>
            <p:nvPr/>
          </p:nvSpPr>
          <p:spPr bwMode="auto">
            <a:xfrm flipV="1">
              <a:off x="3630" y="1921"/>
              <a:ext cx="400" cy="235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35"/>
            <p:cNvSpPr>
              <a:spLocks noChangeAspect="1" noChangeShapeType="1"/>
            </p:cNvSpPr>
            <p:nvPr/>
          </p:nvSpPr>
          <p:spPr bwMode="auto">
            <a:xfrm flipV="1">
              <a:off x="4029" y="1727"/>
              <a:ext cx="0" cy="205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Line 36"/>
            <p:cNvSpPr>
              <a:spLocks noChangeAspect="1" noChangeShapeType="1"/>
            </p:cNvSpPr>
            <p:nvPr/>
          </p:nvSpPr>
          <p:spPr bwMode="auto">
            <a:xfrm flipV="1">
              <a:off x="4094" y="1165"/>
              <a:ext cx="722" cy="715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Line 37"/>
            <p:cNvSpPr>
              <a:spLocks noChangeAspect="1" noChangeShapeType="1"/>
            </p:cNvSpPr>
            <p:nvPr/>
          </p:nvSpPr>
          <p:spPr bwMode="auto">
            <a:xfrm>
              <a:off x="4097" y="1729"/>
              <a:ext cx="0" cy="16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Line 38"/>
            <p:cNvSpPr>
              <a:spLocks noChangeAspect="1" noChangeShapeType="1"/>
            </p:cNvSpPr>
            <p:nvPr/>
          </p:nvSpPr>
          <p:spPr bwMode="auto">
            <a:xfrm>
              <a:off x="3002" y="2105"/>
              <a:ext cx="0" cy="134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39"/>
            <p:cNvSpPr>
              <a:spLocks noChangeAspect="1" noChangeShapeType="1"/>
            </p:cNvSpPr>
            <p:nvPr/>
          </p:nvSpPr>
          <p:spPr bwMode="auto">
            <a:xfrm>
              <a:off x="2545" y="2129"/>
              <a:ext cx="74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40"/>
            <p:cNvSpPr>
              <a:spLocks noChangeAspect="1" noChangeShapeType="1"/>
            </p:cNvSpPr>
            <p:nvPr/>
          </p:nvSpPr>
          <p:spPr bwMode="auto">
            <a:xfrm>
              <a:off x="2705" y="2111"/>
              <a:ext cx="75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41"/>
            <p:cNvSpPr>
              <a:spLocks noChangeAspect="1" noChangeShapeType="1"/>
            </p:cNvSpPr>
            <p:nvPr/>
          </p:nvSpPr>
          <p:spPr bwMode="auto">
            <a:xfrm>
              <a:off x="3552" y="1922"/>
              <a:ext cx="0" cy="259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42"/>
            <p:cNvSpPr>
              <a:spLocks noChangeAspect="1" noChangeShapeType="1"/>
            </p:cNvSpPr>
            <p:nvPr/>
          </p:nvSpPr>
          <p:spPr bwMode="auto">
            <a:xfrm>
              <a:off x="3342" y="2064"/>
              <a:ext cx="98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43"/>
            <p:cNvSpPr>
              <a:spLocks noChangeAspect="1" noChangeShapeType="1"/>
            </p:cNvSpPr>
            <p:nvPr/>
          </p:nvSpPr>
          <p:spPr bwMode="auto">
            <a:xfrm>
              <a:off x="3553" y="1935"/>
              <a:ext cx="83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Line 44"/>
            <p:cNvSpPr>
              <a:spLocks noChangeAspect="1" noChangeShapeType="1"/>
            </p:cNvSpPr>
            <p:nvPr/>
          </p:nvSpPr>
          <p:spPr bwMode="auto">
            <a:xfrm>
              <a:off x="4031" y="1740"/>
              <a:ext cx="69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45"/>
            <p:cNvSpPr>
              <a:spLocks noChangeAspect="1" noChangeShapeType="1"/>
            </p:cNvSpPr>
            <p:nvPr/>
          </p:nvSpPr>
          <p:spPr bwMode="auto">
            <a:xfrm>
              <a:off x="3005" y="2227"/>
              <a:ext cx="362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Line 46"/>
            <p:cNvSpPr>
              <a:spLocks noChangeAspect="1" noChangeShapeType="1"/>
            </p:cNvSpPr>
            <p:nvPr/>
          </p:nvSpPr>
          <p:spPr bwMode="auto">
            <a:xfrm>
              <a:off x="2933" y="2112"/>
              <a:ext cx="81" cy="0"/>
            </a:xfrm>
            <a:prstGeom prst="line">
              <a:avLst/>
            </a:prstGeom>
            <a:noFill/>
            <a:ln w="38100">
              <a:solidFill>
                <a:srgbClr val="618FF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Rectangle 47"/>
          <p:cNvSpPr>
            <a:spLocks noChangeAspect="1" noChangeArrowheads="1"/>
          </p:cNvSpPr>
          <p:nvPr/>
        </p:nvSpPr>
        <p:spPr bwMode="auto">
          <a:xfrm>
            <a:off x="2649539" y="1218829"/>
            <a:ext cx="2293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34" tIns="45117" rIns="90234" bIns="45117">
            <a:spAutoFit/>
          </a:bodyPr>
          <a:lstStyle>
            <a:lvl1pPr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8953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de-DE" sz="1600" b="1">
                <a:solidFill>
                  <a:srgbClr val="0000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CIS</a:t>
            </a:r>
          </a:p>
        </p:txBody>
      </p:sp>
      <p:sp>
        <p:nvSpPr>
          <p:cNvPr id="58" name="Line 48"/>
          <p:cNvSpPr>
            <a:spLocks noChangeAspect="1" noChangeShapeType="1"/>
          </p:cNvSpPr>
          <p:nvPr/>
        </p:nvSpPr>
        <p:spPr bwMode="auto">
          <a:xfrm>
            <a:off x="6184900" y="1198194"/>
            <a:ext cx="0" cy="2924175"/>
          </a:xfrm>
          <a:prstGeom prst="line">
            <a:avLst/>
          </a:prstGeom>
          <a:noFill/>
          <a:ln w="38100" cap="rnd">
            <a:solidFill>
              <a:srgbClr val="FF66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49"/>
          <p:cNvSpPr>
            <a:spLocks noChangeAspect="1" noChangeShapeType="1"/>
          </p:cNvSpPr>
          <p:nvPr/>
        </p:nvSpPr>
        <p:spPr bwMode="auto">
          <a:xfrm>
            <a:off x="3643313" y="1198192"/>
            <a:ext cx="0" cy="3319462"/>
          </a:xfrm>
          <a:prstGeom prst="line">
            <a:avLst/>
          </a:prstGeom>
          <a:noFill/>
          <a:ln w="31750" cap="rnd">
            <a:solidFill>
              <a:srgbClr val="FFCC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" name="Group 50"/>
          <p:cNvGrpSpPr>
            <a:grpSpLocks/>
          </p:cNvGrpSpPr>
          <p:nvPr/>
        </p:nvGrpSpPr>
        <p:grpSpPr bwMode="auto">
          <a:xfrm>
            <a:off x="1420814" y="3139705"/>
            <a:ext cx="7107237" cy="1439765"/>
            <a:chOff x="502" y="2386"/>
            <a:chExt cx="4568" cy="926"/>
          </a:xfrm>
        </p:grpSpPr>
        <p:sp>
          <p:nvSpPr>
            <p:cNvPr id="61" name="Freeform 51"/>
            <p:cNvSpPr>
              <a:spLocks noChangeAspect="1"/>
            </p:cNvSpPr>
            <p:nvPr/>
          </p:nvSpPr>
          <p:spPr bwMode="auto">
            <a:xfrm>
              <a:off x="1330" y="2386"/>
              <a:ext cx="3740" cy="703"/>
            </a:xfrm>
            <a:custGeom>
              <a:avLst/>
              <a:gdLst>
                <a:gd name="T0" fmla="*/ 2 w 4502"/>
                <a:gd name="T1" fmla="*/ 1 h 1020"/>
                <a:gd name="T2" fmla="*/ 2 w 4502"/>
                <a:gd name="T3" fmla="*/ 1 h 1020"/>
                <a:gd name="T4" fmla="*/ 2 w 4502"/>
                <a:gd name="T5" fmla="*/ 1 h 1020"/>
                <a:gd name="T6" fmla="*/ 2 w 4502"/>
                <a:gd name="T7" fmla="*/ 1 h 1020"/>
                <a:gd name="T8" fmla="*/ 2 w 4502"/>
                <a:gd name="T9" fmla="*/ 1 h 1020"/>
                <a:gd name="T10" fmla="*/ 2 w 4502"/>
                <a:gd name="T11" fmla="*/ 1 h 1020"/>
                <a:gd name="T12" fmla="*/ 2 w 4502"/>
                <a:gd name="T13" fmla="*/ 1 h 1020"/>
                <a:gd name="T14" fmla="*/ 2 w 4502"/>
                <a:gd name="T15" fmla="*/ 1 h 1020"/>
                <a:gd name="T16" fmla="*/ 2 w 4502"/>
                <a:gd name="T17" fmla="*/ 1 h 1020"/>
                <a:gd name="T18" fmla="*/ 2 w 4502"/>
                <a:gd name="T19" fmla="*/ 1 h 1020"/>
                <a:gd name="T20" fmla="*/ 2 w 4502"/>
                <a:gd name="T21" fmla="*/ 1 h 1020"/>
                <a:gd name="T22" fmla="*/ 2 w 4502"/>
                <a:gd name="T23" fmla="*/ 1 h 1020"/>
                <a:gd name="T24" fmla="*/ 2 w 4502"/>
                <a:gd name="T25" fmla="*/ 1 h 1020"/>
                <a:gd name="T26" fmla="*/ 2 w 4502"/>
                <a:gd name="T27" fmla="*/ 1 h 1020"/>
                <a:gd name="T28" fmla="*/ 2 w 4502"/>
                <a:gd name="T29" fmla="*/ 1 h 1020"/>
                <a:gd name="T30" fmla="*/ 2 w 4502"/>
                <a:gd name="T31" fmla="*/ 1 h 1020"/>
                <a:gd name="T32" fmla="*/ 2 w 4502"/>
                <a:gd name="T33" fmla="*/ 1 h 1020"/>
                <a:gd name="T34" fmla="*/ 2 w 4502"/>
                <a:gd name="T35" fmla="*/ 1 h 1020"/>
                <a:gd name="T36" fmla="*/ 2 w 4502"/>
                <a:gd name="T37" fmla="*/ 1 h 1020"/>
                <a:gd name="T38" fmla="*/ 2 w 4502"/>
                <a:gd name="T39" fmla="*/ 1 h 1020"/>
                <a:gd name="T40" fmla="*/ 2 w 4502"/>
                <a:gd name="T41" fmla="*/ 1 h 1020"/>
                <a:gd name="T42" fmla="*/ 2 w 4502"/>
                <a:gd name="T43" fmla="*/ 1 h 1020"/>
                <a:gd name="T44" fmla="*/ 2 w 4502"/>
                <a:gd name="T45" fmla="*/ 1 h 1020"/>
                <a:gd name="T46" fmla="*/ 2 w 4502"/>
                <a:gd name="T47" fmla="*/ 1 h 1020"/>
                <a:gd name="T48" fmla="*/ 2 w 4502"/>
                <a:gd name="T49" fmla="*/ 1 h 1020"/>
                <a:gd name="T50" fmla="*/ 2 w 4502"/>
                <a:gd name="T51" fmla="*/ 1 h 1020"/>
                <a:gd name="T52" fmla="*/ 2 w 4502"/>
                <a:gd name="T53" fmla="*/ 1 h 1020"/>
                <a:gd name="T54" fmla="*/ 2 w 4502"/>
                <a:gd name="T55" fmla="*/ 1 h 1020"/>
                <a:gd name="T56" fmla="*/ 2 w 4502"/>
                <a:gd name="T57" fmla="*/ 1 h 1020"/>
                <a:gd name="T58" fmla="*/ 2 w 4502"/>
                <a:gd name="T59" fmla="*/ 1 h 1020"/>
                <a:gd name="T60" fmla="*/ 2 w 4502"/>
                <a:gd name="T61" fmla="*/ 1 h 1020"/>
                <a:gd name="T62" fmla="*/ 2 w 4502"/>
                <a:gd name="T63" fmla="*/ 1 h 1020"/>
                <a:gd name="T64" fmla="*/ 2 w 4502"/>
                <a:gd name="T65" fmla="*/ 1 h 1020"/>
                <a:gd name="T66" fmla="*/ 2 w 4502"/>
                <a:gd name="T67" fmla="*/ 1 h 1020"/>
                <a:gd name="T68" fmla="*/ 2 w 4502"/>
                <a:gd name="T69" fmla="*/ 1 h 1020"/>
                <a:gd name="T70" fmla="*/ 2 w 4502"/>
                <a:gd name="T71" fmla="*/ 1 h 1020"/>
                <a:gd name="T72" fmla="*/ 2 w 4502"/>
                <a:gd name="T73" fmla="*/ 1 h 1020"/>
                <a:gd name="T74" fmla="*/ 2 w 4502"/>
                <a:gd name="T75" fmla="*/ 1 h 1020"/>
                <a:gd name="T76" fmla="*/ 2 w 4502"/>
                <a:gd name="T77" fmla="*/ 1 h 1020"/>
                <a:gd name="T78" fmla="*/ 2 w 4502"/>
                <a:gd name="T79" fmla="*/ 1 h 1020"/>
                <a:gd name="T80" fmla="*/ 2 w 4502"/>
                <a:gd name="T81" fmla="*/ 1 h 1020"/>
                <a:gd name="T82" fmla="*/ 2 w 4502"/>
                <a:gd name="T83" fmla="*/ 1 h 1020"/>
                <a:gd name="T84" fmla="*/ 2 w 4502"/>
                <a:gd name="T85" fmla="*/ 1 h 1020"/>
                <a:gd name="T86" fmla="*/ 2 w 4502"/>
                <a:gd name="T87" fmla="*/ 1 h 1020"/>
                <a:gd name="T88" fmla="*/ 2 w 4502"/>
                <a:gd name="T89" fmla="*/ 1 h 1020"/>
                <a:gd name="T90" fmla="*/ 2 w 4502"/>
                <a:gd name="T91" fmla="*/ 1 h 1020"/>
                <a:gd name="T92" fmla="*/ 2 w 4502"/>
                <a:gd name="T93" fmla="*/ 1 h 1020"/>
                <a:gd name="T94" fmla="*/ 2 w 4502"/>
                <a:gd name="T95" fmla="*/ 1 h 1020"/>
                <a:gd name="T96" fmla="*/ 2 w 4502"/>
                <a:gd name="T97" fmla="*/ 1 h 1020"/>
                <a:gd name="T98" fmla="*/ 2 w 4502"/>
                <a:gd name="T99" fmla="*/ 1 h 1020"/>
                <a:gd name="T100" fmla="*/ 2 w 4502"/>
                <a:gd name="T101" fmla="*/ 1 h 10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02"/>
                <a:gd name="T154" fmla="*/ 0 h 1020"/>
                <a:gd name="T155" fmla="*/ 4502 w 4502"/>
                <a:gd name="T156" fmla="*/ 1020 h 10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02" h="1020">
                  <a:moveTo>
                    <a:pt x="0" y="1019"/>
                  </a:moveTo>
                  <a:lnTo>
                    <a:pt x="35" y="1009"/>
                  </a:lnTo>
                  <a:lnTo>
                    <a:pt x="61" y="999"/>
                  </a:lnTo>
                  <a:lnTo>
                    <a:pt x="88" y="999"/>
                  </a:lnTo>
                  <a:lnTo>
                    <a:pt x="114" y="999"/>
                  </a:lnTo>
                  <a:lnTo>
                    <a:pt x="150" y="999"/>
                  </a:lnTo>
                  <a:lnTo>
                    <a:pt x="176" y="999"/>
                  </a:lnTo>
                  <a:lnTo>
                    <a:pt x="211" y="989"/>
                  </a:lnTo>
                  <a:lnTo>
                    <a:pt x="238" y="989"/>
                  </a:lnTo>
                  <a:lnTo>
                    <a:pt x="264" y="989"/>
                  </a:lnTo>
                  <a:lnTo>
                    <a:pt x="291" y="989"/>
                  </a:lnTo>
                  <a:lnTo>
                    <a:pt x="317" y="989"/>
                  </a:lnTo>
                  <a:lnTo>
                    <a:pt x="344" y="989"/>
                  </a:lnTo>
                  <a:lnTo>
                    <a:pt x="370" y="980"/>
                  </a:lnTo>
                  <a:lnTo>
                    <a:pt x="397" y="980"/>
                  </a:lnTo>
                  <a:lnTo>
                    <a:pt x="423" y="980"/>
                  </a:lnTo>
                  <a:lnTo>
                    <a:pt x="450" y="989"/>
                  </a:lnTo>
                  <a:lnTo>
                    <a:pt x="511" y="1009"/>
                  </a:lnTo>
                  <a:lnTo>
                    <a:pt x="538" y="1009"/>
                  </a:lnTo>
                  <a:lnTo>
                    <a:pt x="573" y="1019"/>
                  </a:lnTo>
                  <a:lnTo>
                    <a:pt x="600" y="1019"/>
                  </a:lnTo>
                  <a:lnTo>
                    <a:pt x="617" y="989"/>
                  </a:lnTo>
                  <a:lnTo>
                    <a:pt x="644" y="980"/>
                  </a:lnTo>
                  <a:lnTo>
                    <a:pt x="670" y="970"/>
                  </a:lnTo>
                  <a:lnTo>
                    <a:pt x="697" y="970"/>
                  </a:lnTo>
                  <a:lnTo>
                    <a:pt x="723" y="970"/>
                  </a:lnTo>
                  <a:lnTo>
                    <a:pt x="750" y="980"/>
                  </a:lnTo>
                  <a:lnTo>
                    <a:pt x="776" y="989"/>
                  </a:lnTo>
                  <a:lnTo>
                    <a:pt x="803" y="989"/>
                  </a:lnTo>
                  <a:lnTo>
                    <a:pt x="829" y="989"/>
                  </a:lnTo>
                  <a:lnTo>
                    <a:pt x="856" y="989"/>
                  </a:lnTo>
                  <a:lnTo>
                    <a:pt x="873" y="960"/>
                  </a:lnTo>
                  <a:lnTo>
                    <a:pt x="900" y="941"/>
                  </a:lnTo>
                  <a:lnTo>
                    <a:pt x="926" y="941"/>
                  </a:lnTo>
                  <a:lnTo>
                    <a:pt x="953" y="941"/>
                  </a:lnTo>
                  <a:lnTo>
                    <a:pt x="970" y="912"/>
                  </a:lnTo>
                  <a:lnTo>
                    <a:pt x="988" y="883"/>
                  </a:lnTo>
                  <a:lnTo>
                    <a:pt x="1014" y="873"/>
                  </a:lnTo>
                  <a:lnTo>
                    <a:pt x="1032" y="902"/>
                  </a:lnTo>
                  <a:lnTo>
                    <a:pt x="1059" y="902"/>
                  </a:lnTo>
                  <a:lnTo>
                    <a:pt x="1085" y="902"/>
                  </a:lnTo>
                  <a:lnTo>
                    <a:pt x="1112" y="873"/>
                  </a:lnTo>
                  <a:lnTo>
                    <a:pt x="1138" y="854"/>
                  </a:lnTo>
                  <a:lnTo>
                    <a:pt x="1156" y="824"/>
                  </a:lnTo>
                  <a:lnTo>
                    <a:pt x="1182" y="815"/>
                  </a:lnTo>
                  <a:lnTo>
                    <a:pt x="1209" y="815"/>
                  </a:lnTo>
                  <a:lnTo>
                    <a:pt x="1226" y="786"/>
                  </a:lnTo>
                  <a:lnTo>
                    <a:pt x="1262" y="786"/>
                  </a:lnTo>
                  <a:lnTo>
                    <a:pt x="1297" y="766"/>
                  </a:lnTo>
                  <a:lnTo>
                    <a:pt x="1350" y="756"/>
                  </a:lnTo>
                  <a:lnTo>
                    <a:pt x="1376" y="737"/>
                  </a:lnTo>
                  <a:lnTo>
                    <a:pt x="1385" y="708"/>
                  </a:lnTo>
                  <a:lnTo>
                    <a:pt x="1403" y="679"/>
                  </a:lnTo>
                  <a:lnTo>
                    <a:pt x="1429" y="669"/>
                  </a:lnTo>
                  <a:lnTo>
                    <a:pt x="1465" y="679"/>
                  </a:lnTo>
                  <a:lnTo>
                    <a:pt x="1500" y="689"/>
                  </a:lnTo>
                  <a:lnTo>
                    <a:pt x="1562" y="689"/>
                  </a:lnTo>
                  <a:lnTo>
                    <a:pt x="1615" y="689"/>
                  </a:lnTo>
                  <a:lnTo>
                    <a:pt x="1641" y="689"/>
                  </a:lnTo>
                  <a:lnTo>
                    <a:pt x="1676" y="679"/>
                  </a:lnTo>
                  <a:lnTo>
                    <a:pt x="1703" y="659"/>
                  </a:lnTo>
                  <a:lnTo>
                    <a:pt x="1729" y="630"/>
                  </a:lnTo>
                  <a:lnTo>
                    <a:pt x="1756" y="621"/>
                  </a:lnTo>
                  <a:lnTo>
                    <a:pt x="1765" y="591"/>
                  </a:lnTo>
                  <a:lnTo>
                    <a:pt x="1791" y="582"/>
                  </a:lnTo>
                  <a:lnTo>
                    <a:pt x="1826" y="562"/>
                  </a:lnTo>
                  <a:lnTo>
                    <a:pt x="1853" y="553"/>
                  </a:lnTo>
                  <a:lnTo>
                    <a:pt x="1879" y="553"/>
                  </a:lnTo>
                  <a:lnTo>
                    <a:pt x="1906" y="553"/>
                  </a:lnTo>
                  <a:lnTo>
                    <a:pt x="1932" y="543"/>
                  </a:lnTo>
                  <a:lnTo>
                    <a:pt x="1968" y="543"/>
                  </a:lnTo>
                  <a:lnTo>
                    <a:pt x="1994" y="524"/>
                  </a:lnTo>
                  <a:lnTo>
                    <a:pt x="2021" y="504"/>
                  </a:lnTo>
                  <a:lnTo>
                    <a:pt x="2029" y="475"/>
                  </a:lnTo>
                  <a:lnTo>
                    <a:pt x="2056" y="465"/>
                  </a:lnTo>
                  <a:lnTo>
                    <a:pt x="2082" y="465"/>
                  </a:lnTo>
                  <a:lnTo>
                    <a:pt x="2109" y="456"/>
                  </a:lnTo>
                  <a:lnTo>
                    <a:pt x="2135" y="446"/>
                  </a:lnTo>
                  <a:lnTo>
                    <a:pt x="2162" y="427"/>
                  </a:lnTo>
                  <a:lnTo>
                    <a:pt x="2188" y="407"/>
                  </a:lnTo>
                  <a:lnTo>
                    <a:pt x="2215" y="397"/>
                  </a:lnTo>
                  <a:lnTo>
                    <a:pt x="2241" y="397"/>
                  </a:lnTo>
                  <a:lnTo>
                    <a:pt x="2268" y="397"/>
                  </a:lnTo>
                  <a:lnTo>
                    <a:pt x="2294" y="397"/>
                  </a:lnTo>
                  <a:lnTo>
                    <a:pt x="2321" y="407"/>
                  </a:lnTo>
                  <a:lnTo>
                    <a:pt x="2356" y="397"/>
                  </a:lnTo>
                  <a:lnTo>
                    <a:pt x="2374" y="368"/>
                  </a:lnTo>
                  <a:lnTo>
                    <a:pt x="2400" y="368"/>
                  </a:lnTo>
                  <a:lnTo>
                    <a:pt x="2435" y="368"/>
                  </a:lnTo>
                  <a:lnTo>
                    <a:pt x="2462" y="368"/>
                  </a:lnTo>
                  <a:lnTo>
                    <a:pt x="2497" y="368"/>
                  </a:lnTo>
                  <a:lnTo>
                    <a:pt x="2524" y="368"/>
                  </a:lnTo>
                  <a:lnTo>
                    <a:pt x="2550" y="368"/>
                  </a:lnTo>
                  <a:lnTo>
                    <a:pt x="2577" y="359"/>
                  </a:lnTo>
                  <a:lnTo>
                    <a:pt x="2603" y="349"/>
                  </a:lnTo>
                  <a:lnTo>
                    <a:pt x="2629" y="349"/>
                  </a:lnTo>
                  <a:lnTo>
                    <a:pt x="2656" y="349"/>
                  </a:lnTo>
                  <a:lnTo>
                    <a:pt x="2691" y="349"/>
                  </a:lnTo>
                  <a:lnTo>
                    <a:pt x="2718" y="349"/>
                  </a:lnTo>
                  <a:lnTo>
                    <a:pt x="2744" y="339"/>
                  </a:lnTo>
                  <a:lnTo>
                    <a:pt x="2771" y="320"/>
                  </a:lnTo>
                  <a:lnTo>
                    <a:pt x="2832" y="310"/>
                  </a:lnTo>
                  <a:lnTo>
                    <a:pt x="2885" y="291"/>
                  </a:lnTo>
                  <a:lnTo>
                    <a:pt x="2921" y="281"/>
                  </a:lnTo>
                  <a:lnTo>
                    <a:pt x="2947" y="271"/>
                  </a:lnTo>
                  <a:lnTo>
                    <a:pt x="3000" y="281"/>
                  </a:lnTo>
                  <a:lnTo>
                    <a:pt x="3035" y="281"/>
                  </a:lnTo>
                  <a:lnTo>
                    <a:pt x="3062" y="281"/>
                  </a:lnTo>
                  <a:lnTo>
                    <a:pt x="3133" y="281"/>
                  </a:lnTo>
                  <a:lnTo>
                    <a:pt x="3168" y="271"/>
                  </a:lnTo>
                  <a:lnTo>
                    <a:pt x="3194" y="252"/>
                  </a:lnTo>
                  <a:lnTo>
                    <a:pt x="3221" y="232"/>
                  </a:lnTo>
                  <a:lnTo>
                    <a:pt x="3256" y="232"/>
                  </a:lnTo>
                  <a:lnTo>
                    <a:pt x="3283" y="232"/>
                  </a:lnTo>
                  <a:lnTo>
                    <a:pt x="3353" y="252"/>
                  </a:lnTo>
                  <a:lnTo>
                    <a:pt x="3380" y="252"/>
                  </a:lnTo>
                  <a:lnTo>
                    <a:pt x="3406" y="252"/>
                  </a:lnTo>
                  <a:lnTo>
                    <a:pt x="3433" y="242"/>
                  </a:lnTo>
                  <a:lnTo>
                    <a:pt x="3468" y="232"/>
                  </a:lnTo>
                  <a:lnTo>
                    <a:pt x="3494" y="232"/>
                  </a:lnTo>
                  <a:lnTo>
                    <a:pt x="3547" y="232"/>
                  </a:lnTo>
                  <a:lnTo>
                    <a:pt x="3574" y="232"/>
                  </a:lnTo>
                  <a:lnTo>
                    <a:pt x="3600" y="223"/>
                  </a:lnTo>
                  <a:lnTo>
                    <a:pt x="3627" y="203"/>
                  </a:lnTo>
                  <a:lnTo>
                    <a:pt x="3653" y="203"/>
                  </a:lnTo>
                  <a:lnTo>
                    <a:pt x="3680" y="203"/>
                  </a:lnTo>
                  <a:lnTo>
                    <a:pt x="3706" y="194"/>
                  </a:lnTo>
                  <a:lnTo>
                    <a:pt x="3724" y="164"/>
                  </a:lnTo>
                  <a:lnTo>
                    <a:pt x="3759" y="155"/>
                  </a:lnTo>
                  <a:lnTo>
                    <a:pt x="3812" y="155"/>
                  </a:lnTo>
                  <a:lnTo>
                    <a:pt x="3839" y="145"/>
                  </a:lnTo>
                  <a:lnTo>
                    <a:pt x="3865" y="126"/>
                  </a:lnTo>
                  <a:lnTo>
                    <a:pt x="3892" y="116"/>
                  </a:lnTo>
                  <a:lnTo>
                    <a:pt x="3918" y="116"/>
                  </a:lnTo>
                  <a:lnTo>
                    <a:pt x="3953" y="116"/>
                  </a:lnTo>
                  <a:lnTo>
                    <a:pt x="3980" y="106"/>
                  </a:lnTo>
                  <a:lnTo>
                    <a:pt x="4006" y="97"/>
                  </a:lnTo>
                  <a:lnTo>
                    <a:pt x="4033" y="97"/>
                  </a:lnTo>
                  <a:lnTo>
                    <a:pt x="4059" y="87"/>
                  </a:lnTo>
                  <a:lnTo>
                    <a:pt x="4112" y="87"/>
                  </a:lnTo>
                  <a:lnTo>
                    <a:pt x="4183" y="97"/>
                  </a:lnTo>
                  <a:lnTo>
                    <a:pt x="4209" y="97"/>
                  </a:lnTo>
                  <a:lnTo>
                    <a:pt x="4236" y="97"/>
                  </a:lnTo>
                  <a:lnTo>
                    <a:pt x="4262" y="87"/>
                  </a:lnTo>
                  <a:lnTo>
                    <a:pt x="4289" y="67"/>
                  </a:lnTo>
                  <a:lnTo>
                    <a:pt x="4315" y="58"/>
                  </a:lnTo>
                  <a:lnTo>
                    <a:pt x="4350" y="58"/>
                  </a:lnTo>
                  <a:lnTo>
                    <a:pt x="4377" y="48"/>
                  </a:lnTo>
                  <a:lnTo>
                    <a:pt x="4403" y="38"/>
                  </a:lnTo>
                  <a:lnTo>
                    <a:pt x="4439" y="29"/>
                  </a:lnTo>
                  <a:lnTo>
                    <a:pt x="4465" y="29"/>
                  </a:lnTo>
                  <a:lnTo>
                    <a:pt x="4501" y="0"/>
                  </a:lnTo>
                  <a:lnTo>
                    <a:pt x="4501" y="29"/>
                  </a:lnTo>
                </a:path>
              </a:pathLst>
            </a:custGeom>
            <a:noFill/>
            <a:ln w="28575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Rectangle 52"/>
            <p:cNvSpPr>
              <a:spLocks noChangeArrowheads="1"/>
            </p:cNvSpPr>
            <p:nvPr/>
          </p:nvSpPr>
          <p:spPr bwMode="auto">
            <a:xfrm>
              <a:off x="502" y="2937"/>
              <a:ext cx="958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9256" tIns="44628" rIns="89256" bIns="44628">
              <a:spAutoFit/>
            </a:bodyPr>
            <a:lstStyle>
              <a:lvl1pPr defTabSz="892175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892175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892175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892175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892175"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AFD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de-DE" sz="1600" b="1">
                  <a:solidFill>
                    <a:srgbClr val="FF0000"/>
                  </a:solidFill>
                  <a:latin typeface="Trebuchet MS" panose="020B0603020202020204" pitchFamily="34" charset="0"/>
                  <a:cs typeface="Arial" panose="020B0604020202020204" pitchFamily="34" charset="0"/>
                </a:rPr>
                <a:t>T2 Lesion Load</a:t>
              </a:r>
              <a:endParaRPr lang="en-US" altLang="de-DE" sz="1600">
                <a:solidFill>
                  <a:srgbClr val="FF0000"/>
                </a:solidFill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53"/>
          <p:cNvGrpSpPr>
            <a:grpSpLocks/>
          </p:cNvGrpSpPr>
          <p:nvPr/>
        </p:nvGrpSpPr>
        <p:grpSpPr bwMode="auto">
          <a:xfrm>
            <a:off x="3027364" y="4249369"/>
            <a:ext cx="4119562" cy="738187"/>
            <a:chOff x="1535" y="3100"/>
            <a:chExt cx="2647" cy="474"/>
          </a:xfrm>
        </p:grpSpPr>
        <p:sp>
          <p:nvSpPr>
            <p:cNvPr id="64" name="Line 54"/>
            <p:cNvSpPr>
              <a:spLocks noChangeAspect="1" noChangeShapeType="1"/>
            </p:cNvSpPr>
            <p:nvPr/>
          </p:nvSpPr>
          <p:spPr bwMode="auto">
            <a:xfrm>
              <a:off x="2621" y="3372"/>
              <a:ext cx="0" cy="14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5" name="Group 55"/>
            <p:cNvGrpSpPr>
              <a:grpSpLocks/>
            </p:cNvGrpSpPr>
            <p:nvPr/>
          </p:nvGrpSpPr>
          <p:grpSpPr bwMode="auto">
            <a:xfrm>
              <a:off x="1535" y="3100"/>
              <a:ext cx="2647" cy="474"/>
              <a:chOff x="1535" y="3100"/>
              <a:chExt cx="2647" cy="474"/>
            </a:xfrm>
          </p:grpSpPr>
          <p:sp>
            <p:nvSpPr>
              <p:cNvPr id="66" name="Line 56"/>
              <p:cNvSpPr>
                <a:spLocks noChangeAspect="1" noChangeShapeType="1"/>
              </p:cNvSpPr>
              <p:nvPr/>
            </p:nvSpPr>
            <p:spPr bwMode="auto">
              <a:xfrm>
                <a:off x="1742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Line 57"/>
              <p:cNvSpPr>
                <a:spLocks noChangeAspect="1" noChangeShapeType="1"/>
              </p:cNvSpPr>
              <p:nvPr/>
            </p:nvSpPr>
            <p:spPr bwMode="auto">
              <a:xfrm>
                <a:off x="1535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Line 58"/>
              <p:cNvSpPr>
                <a:spLocks noChangeAspect="1" noChangeShapeType="1"/>
              </p:cNvSpPr>
              <p:nvPr/>
            </p:nvSpPr>
            <p:spPr bwMode="auto">
              <a:xfrm>
                <a:off x="2672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Line 59"/>
              <p:cNvSpPr>
                <a:spLocks noChangeAspect="1" noChangeShapeType="1"/>
              </p:cNvSpPr>
              <p:nvPr/>
            </p:nvSpPr>
            <p:spPr bwMode="auto">
              <a:xfrm>
                <a:off x="2741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Line 60"/>
              <p:cNvSpPr>
                <a:spLocks noChangeAspect="1" noChangeShapeType="1"/>
              </p:cNvSpPr>
              <p:nvPr/>
            </p:nvSpPr>
            <p:spPr bwMode="auto">
              <a:xfrm>
                <a:off x="2892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Line 61"/>
              <p:cNvSpPr>
                <a:spLocks noChangeAspect="1" noChangeShapeType="1"/>
              </p:cNvSpPr>
              <p:nvPr/>
            </p:nvSpPr>
            <p:spPr bwMode="auto">
              <a:xfrm>
                <a:off x="3055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Line 62"/>
              <p:cNvSpPr>
                <a:spLocks noChangeAspect="1" noChangeShapeType="1"/>
              </p:cNvSpPr>
              <p:nvPr/>
            </p:nvSpPr>
            <p:spPr bwMode="auto">
              <a:xfrm>
                <a:off x="3116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63"/>
              <p:cNvSpPr>
                <a:spLocks noChangeAspect="1" noChangeShapeType="1"/>
              </p:cNvSpPr>
              <p:nvPr/>
            </p:nvSpPr>
            <p:spPr bwMode="auto">
              <a:xfrm>
                <a:off x="1819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Line 64"/>
              <p:cNvSpPr>
                <a:spLocks noChangeAspect="1" noChangeShapeType="1"/>
              </p:cNvSpPr>
              <p:nvPr/>
            </p:nvSpPr>
            <p:spPr bwMode="auto">
              <a:xfrm>
                <a:off x="2067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Line 65"/>
              <p:cNvSpPr>
                <a:spLocks noChangeAspect="1" noChangeShapeType="1"/>
              </p:cNvSpPr>
              <p:nvPr/>
            </p:nvSpPr>
            <p:spPr bwMode="auto">
              <a:xfrm>
                <a:off x="2138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Line 66"/>
              <p:cNvSpPr>
                <a:spLocks noChangeAspect="1" noChangeShapeType="1"/>
              </p:cNvSpPr>
              <p:nvPr/>
            </p:nvSpPr>
            <p:spPr bwMode="auto">
              <a:xfrm>
                <a:off x="2012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67"/>
              <p:cNvSpPr>
                <a:spLocks noChangeAspect="1" noChangeShapeType="1"/>
              </p:cNvSpPr>
              <p:nvPr/>
            </p:nvSpPr>
            <p:spPr bwMode="auto">
              <a:xfrm>
                <a:off x="2360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68"/>
              <p:cNvSpPr>
                <a:spLocks noChangeAspect="1" noChangeShapeType="1"/>
              </p:cNvSpPr>
              <p:nvPr/>
            </p:nvSpPr>
            <p:spPr bwMode="auto">
              <a:xfrm>
                <a:off x="2478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Line 69"/>
              <p:cNvSpPr>
                <a:spLocks noChangeAspect="1" noChangeShapeType="1"/>
              </p:cNvSpPr>
              <p:nvPr/>
            </p:nvSpPr>
            <p:spPr bwMode="auto">
              <a:xfrm>
                <a:off x="3913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70"/>
              <p:cNvSpPr>
                <a:spLocks noChangeAspect="1" noChangeShapeType="1"/>
              </p:cNvSpPr>
              <p:nvPr/>
            </p:nvSpPr>
            <p:spPr bwMode="auto">
              <a:xfrm>
                <a:off x="3372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71"/>
              <p:cNvSpPr>
                <a:spLocks noChangeAspect="1" noChangeShapeType="1"/>
              </p:cNvSpPr>
              <p:nvPr/>
            </p:nvSpPr>
            <p:spPr bwMode="auto">
              <a:xfrm>
                <a:off x="2229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72"/>
              <p:cNvSpPr>
                <a:spLocks noChangeAspect="1" noChangeShapeType="1"/>
              </p:cNvSpPr>
              <p:nvPr/>
            </p:nvSpPr>
            <p:spPr bwMode="auto">
              <a:xfrm>
                <a:off x="2276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73"/>
              <p:cNvSpPr>
                <a:spLocks noChangeAspect="1" noChangeShapeType="1"/>
              </p:cNvSpPr>
              <p:nvPr/>
            </p:nvSpPr>
            <p:spPr bwMode="auto">
              <a:xfrm>
                <a:off x="2325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Line 74"/>
              <p:cNvSpPr>
                <a:spLocks noChangeAspect="1" noChangeShapeType="1"/>
              </p:cNvSpPr>
              <p:nvPr/>
            </p:nvSpPr>
            <p:spPr bwMode="auto">
              <a:xfrm>
                <a:off x="3020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Line 75"/>
              <p:cNvSpPr>
                <a:spLocks noChangeAspect="1" noChangeShapeType="1"/>
              </p:cNvSpPr>
              <p:nvPr/>
            </p:nvSpPr>
            <p:spPr bwMode="auto">
              <a:xfrm>
                <a:off x="2588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Line 76"/>
              <p:cNvSpPr>
                <a:spLocks noChangeAspect="1" noChangeShapeType="1"/>
              </p:cNvSpPr>
              <p:nvPr/>
            </p:nvSpPr>
            <p:spPr bwMode="auto">
              <a:xfrm>
                <a:off x="2854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Line 77"/>
              <p:cNvSpPr>
                <a:spLocks noChangeAspect="1" noChangeShapeType="1"/>
              </p:cNvSpPr>
              <p:nvPr/>
            </p:nvSpPr>
            <p:spPr bwMode="auto">
              <a:xfrm>
                <a:off x="2397" y="3100"/>
                <a:ext cx="0" cy="14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Line 78"/>
              <p:cNvSpPr>
                <a:spLocks noChangeAspect="1" noChangeShapeType="1"/>
              </p:cNvSpPr>
              <p:nvPr/>
            </p:nvSpPr>
            <p:spPr bwMode="auto">
              <a:xfrm>
                <a:off x="3655" y="3105"/>
                <a:ext cx="0" cy="14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Line 79"/>
              <p:cNvSpPr>
                <a:spLocks noChangeAspect="1" noChangeShapeType="1"/>
              </p:cNvSpPr>
              <p:nvPr/>
            </p:nvSpPr>
            <p:spPr bwMode="auto">
              <a:xfrm>
                <a:off x="3575" y="3105"/>
                <a:ext cx="0" cy="14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80"/>
              <p:cNvSpPr>
                <a:spLocks noChangeAspect="1" noChangeShapeType="1"/>
              </p:cNvSpPr>
              <p:nvPr/>
            </p:nvSpPr>
            <p:spPr bwMode="auto">
              <a:xfrm>
                <a:off x="4182" y="3105"/>
                <a:ext cx="0" cy="14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81"/>
              <p:cNvSpPr>
                <a:spLocks noChangeAspect="1" noChangeShapeType="1"/>
              </p:cNvSpPr>
              <p:nvPr/>
            </p:nvSpPr>
            <p:spPr bwMode="auto">
              <a:xfrm>
                <a:off x="3221" y="3105"/>
                <a:ext cx="0" cy="14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82"/>
              <p:cNvSpPr>
                <a:spLocks noChangeArrowheads="1"/>
              </p:cNvSpPr>
              <p:nvPr/>
            </p:nvSpPr>
            <p:spPr bwMode="auto">
              <a:xfrm>
                <a:off x="1697" y="3358"/>
                <a:ext cx="843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89256" tIns="44628" rIns="89256" bIns="44628">
                <a:spAutoFit/>
              </a:bodyPr>
              <a:lstStyle>
                <a:lvl1pPr defTabSz="892175">
                  <a:defRPr sz="4000">
                    <a:solidFill>
                      <a:srgbClr val="FAFD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892175">
                  <a:defRPr sz="4000">
                    <a:solidFill>
                      <a:srgbClr val="FAFD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892175">
                  <a:defRPr sz="4000">
                    <a:solidFill>
                      <a:srgbClr val="FAFD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892175">
                  <a:defRPr sz="4000">
                    <a:solidFill>
                      <a:srgbClr val="FAFD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892175">
                  <a:defRPr sz="4000">
                    <a:solidFill>
                      <a:srgbClr val="FAFD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892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AFD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892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AFD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892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AFD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892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FAFD00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de-DE" sz="1600" b="1">
                    <a:solidFill>
                      <a:srgbClr val="000000"/>
                    </a:solidFill>
                    <a:latin typeface="Trebuchet MS" panose="020B0603020202020204" pitchFamily="34" charset="0"/>
                    <a:cs typeface="Arial" panose="020B0604020202020204" pitchFamily="34" charset="0"/>
                  </a:rPr>
                  <a:t>MRI Activity</a:t>
                </a:r>
              </a:p>
            </p:txBody>
          </p:sp>
          <p:sp>
            <p:nvSpPr>
              <p:cNvPr id="93" name="Line 83"/>
              <p:cNvSpPr>
                <a:spLocks noChangeAspect="1" noChangeShapeType="1"/>
              </p:cNvSpPr>
              <p:nvPr/>
            </p:nvSpPr>
            <p:spPr bwMode="auto">
              <a:xfrm>
                <a:off x="2612" y="3104"/>
                <a:ext cx="0" cy="14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stealth" w="med" len="med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94" name="Picture 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425" y="4246718"/>
            <a:ext cx="1198563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86" descr="Overview MS axonal damag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2"/>
          <a:stretch/>
        </p:blipFill>
        <p:spPr bwMode="auto">
          <a:xfrm>
            <a:off x="7748424" y="1052736"/>
            <a:ext cx="1197273" cy="91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87" descr="7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0" r="34599" b="-285"/>
          <a:stretch>
            <a:fillRect/>
          </a:stretch>
        </p:blipFill>
        <p:spPr bwMode="auto">
          <a:xfrm>
            <a:off x="82103" y="4262069"/>
            <a:ext cx="1333500" cy="1535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8" descr="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8" y="1123037"/>
            <a:ext cx="1189399" cy="8704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2"/>
          <p:cNvSpPr txBox="1">
            <a:spLocks noChangeArrowheads="1"/>
          </p:cNvSpPr>
          <p:nvPr/>
        </p:nvSpPr>
        <p:spPr bwMode="auto">
          <a:xfrm>
            <a:off x="1445329" y="5132096"/>
            <a:ext cx="2735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de-DE" sz="1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CIS=clinically isolated syndrome; RRMS=relapsing-remitting MS; SPMS=secondary progressive MS</a:t>
            </a:r>
            <a:endParaRPr lang="en-GB" altLang="de-DE" sz="1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3"/>
          <p:cNvSpPr txBox="1">
            <a:spLocks noChangeArrowheads="1"/>
          </p:cNvSpPr>
          <p:nvPr/>
        </p:nvSpPr>
        <p:spPr bwMode="auto">
          <a:xfrm>
            <a:off x="-18538" y="6134135"/>
            <a:ext cx="387386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AFD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Noseworthy</a:t>
            </a:r>
            <a:r>
              <a:rPr lang="en-US" altLang="en-US" sz="11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JH et al.</a:t>
            </a:r>
            <a:r>
              <a:rPr lang="en-US" alt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N </a:t>
            </a:r>
            <a:r>
              <a:rPr lang="en-US" altLang="en-US" sz="1100" i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</a:t>
            </a:r>
            <a:r>
              <a:rPr lang="en-US" alt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J Med. </a:t>
            </a:r>
            <a:r>
              <a:rPr lang="en-US" altLang="en-US" sz="11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2000;343:938-952;</a:t>
            </a:r>
            <a:r>
              <a:rPr lang="en-US" alt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Weinshenker</a:t>
            </a:r>
            <a:r>
              <a:rPr lang="en-US" altLang="en-US" sz="11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BG et al.</a:t>
            </a:r>
            <a:r>
              <a:rPr lang="en-US" alt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Brain. </a:t>
            </a:r>
            <a:r>
              <a:rPr lang="en-US" altLang="en-US" sz="11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1989;112:133-146;</a:t>
            </a:r>
            <a:br>
              <a:rPr lang="en-US" altLang="en-US" sz="11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11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Trapp BD et al.</a:t>
            </a:r>
            <a:r>
              <a:rPr lang="en-US" alt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altLang="en-US" sz="1100" i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Curr Opin Neurol. </a:t>
            </a:r>
            <a:r>
              <a:rPr lang="da-DK" altLang="en-US" sz="11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1999;12:295-302.</a:t>
            </a:r>
            <a:endParaRPr lang="en-US" altLang="en-US" sz="11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altLang="en-US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00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8136062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MS </a:t>
            </a:r>
            <a:r>
              <a:rPr lang="de-DE" altLang="de-DE" sz="3600" dirty="0" err="1">
                <a:latin typeface="Calibri" panose="020F0502020204030204" pitchFamily="34" charset="0"/>
              </a:rPr>
              <a:t>pathology</a:t>
            </a:r>
            <a:r>
              <a:rPr lang="de-DE" altLang="de-DE" sz="3600" dirty="0">
                <a:latin typeface="Calibri" panose="020F0502020204030204" pitchFamily="34" charset="0"/>
              </a:rPr>
              <a:t>: </a:t>
            </a:r>
            <a:r>
              <a:rPr lang="de-DE" altLang="de-DE" sz="3600" dirty="0" err="1">
                <a:latin typeface="Calibri" panose="020F0502020204030204" pitchFamily="34" charset="0"/>
              </a:rPr>
              <a:t>lesion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distribution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5749"/>
            <a:ext cx="17335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13286"/>
            <a:ext cx="1728787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23" y="3356992"/>
            <a:ext cx="5254625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13472" y="6531739"/>
            <a:ext cx="23984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4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lr>
                <a:srgbClr val="00B4FF"/>
              </a:buClr>
              <a:buFont typeface="Times" panose="02020603050405020304" pitchFamily="18" charset="0"/>
              <a:buChar char="•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lr>
                <a:srgbClr val="00B4FF"/>
              </a:buClr>
              <a:buChar char="–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4FF"/>
              </a:buClr>
              <a:buChar char="»"/>
              <a:defRPr sz="2000">
                <a:solidFill>
                  <a:srgbClr val="005AA0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 dirty="0" err="1">
                <a:solidFill>
                  <a:schemeClr val="bg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Polman</a:t>
            </a:r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 et al. </a:t>
            </a:r>
            <a:r>
              <a:rPr lang="en-US" altLang="en-US" sz="1100" i="1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Ann Neurol</a:t>
            </a:r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. 2011;69:292</a:t>
            </a:r>
            <a:endParaRPr lang="en-US" altLang="de-DE" sz="1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355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Multiple </a:t>
            </a:r>
            <a:r>
              <a:rPr lang="de-DE" altLang="de-DE" sz="3600" dirty="0" err="1">
                <a:latin typeface="Calibri" panose="020F0502020204030204" pitchFamily="34" charset="0"/>
              </a:rPr>
              <a:t>Sclerosis</a:t>
            </a:r>
            <a:r>
              <a:rPr lang="de-DE" altLang="de-DE" sz="3600" dirty="0">
                <a:latin typeface="Calibri" panose="020F0502020204030204" pitchFamily="34" charset="0"/>
              </a:rPr>
              <a:t>: </a:t>
            </a:r>
            <a:r>
              <a:rPr lang="de-DE" altLang="de-DE" sz="3600" dirty="0" err="1">
                <a:latin typeface="Calibri" panose="020F0502020204030204" pitchFamily="34" charset="0"/>
              </a:rPr>
              <a:t>lesion</a:t>
            </a:r>
            <a:r>
              <a:rPr lang="de-DE" altLang="de-DE" sz="3600" dirty="0">
                <a:latin typeface="Calibri" panose="020F0502020204030204" pitchFamily="34" charset="0"/>
              </a:rPr>
              <a:t> </a:t>
            </a:r>
            <a:r>
              <a:rPr lang="de-DE" altLang="de-DE" sz="3600" dirty="0" err="1">
                <a:latin typeface="Calibri" panose="020F0502020204030204" pitchFamily="34" charset="0"/>
              </a:rPr>
              <a:t>distribution</a:t>
            </a:r>
            <a:endParaRPr lang="de-DE" altLang="de-DE" sz="36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EA227406-4607-42F4-8831-BBF6CCD11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5" y="1051428"/>
            <a:ext cx="6402493" cy="513319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6908B8-EA1F-49CA-A711-4EF1A3908B0C}"/>
              </a:ext>
            </a:extLst>
          </p:cNvPr>
          <p:cNvSpPr/>
          <p:nvPr/>
        </p:nvSpPr>
        <p:spPr>
          <a:xfrm>
            <a:off x="251520" y="6472833"/>
            <a:ext cx="24000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Calibri" pitchFamily="34" charset="0"/>
              </a:rPr>
              <a:t>Reich DS  et al. </a:t>
            </a:r>
            <a:r>
              <a:rPr lang="de-DE" altLang="de-DE" sz="900" i="1" dirty="0">
                <a:solidFill>
                  <a:srgbClr val="000000"/>
                </a:solidFill>
                <a:latin typeface="Calibri" pitchFamily="34" charset="0"/>
              </a:rPr>
              <a:t>N Engl J </a:t>
            </a:r>
            <a:r>
              <a:rPr lang="de-DE" altLang="de-DE" sz="900" i="1" dirty="0" err="1">
                <a:solidFill>
                  <a:srgbClr val="000000"/>
                </a:solidFill>
                <a:latin typeface="Calibri" pitchFamily="34" charset="0"/>
              </a:rPr>
              <a:t>Med</a:t>
            </a:r>
            <a:r>
              <a:rPr lang="de-DE" altLang="de-DE" sz="900" i="1" dirty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de-DE" altLang="de-DE" sz="900" dirty="0">
                <a:solidFill>
                  <a:srgbClr val="000000"/>
                </a:solidFill>
                <a:latin typeface="Calibri" pitchFamily="34" charset="0"/>
              </a:rPr>
              <a:t>2018;378:169-180</a:t>
            </a:r>
          </a:p>
        </p:txBody>
      </p:sp>
    </p:spTree>
    <p:extLst>
      <p:ext uri="{BB962C8B-B14F-4D97-AF65-F5344CB8AC3E}">
        <p14:creationId xmlns:p14="http://schemas.microsoft.com/office/powerpoint/2010/main" val="32733031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48059" y="1196752"/>
            <a:ext cx="7824787" cy="543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Introduction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latin typeface="Calibri" pitchFamily="34" charset="0"/>
              </a:rPr>
              <a:t> Brain MRI for MS diagnosis 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Serial imaging to establish MS diagnosis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latin typeface="Calibri" pitchFamily="34" charset="0"/>
              </a:rPr>
              <a:t>New MR marker for MS (differential)diagnosis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Brain MRI for MS prognosis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Baseline MR findings to predict MS disease course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Brain MRI for MS pharmacovigilance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Standardized MR acquisition protocol</a:t>
            </a:r>
          </a:p>
          <a:p>
            <a:pPr lvl="1" defTabSz="457200" eaLnBrk="1" fontAlgn="auto" hangingPunct="1"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nl-NL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MRI outcome measure 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buFontTx/>
              <a:buChar char="•"/>
              <a:defRPr/>
            </a:pPr>
            <a:r>
              <a:rPr lang="nl-NL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Conclusions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434" y="269751"/>
            <a:ext cx="7920038" cy="72812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DE" altLang="de-DE" sz="3600" dirty="0">
                <a:latin typeface="Calibri" panose="020F0502020204030204" pitchFamily="34" charset="0"/>
              </a:rPr>
              <a:t>Content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180400" y="997879"/>
            <a:ext cx="7992000" cy="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7"/>
          <p:cNvCxnSpPr/>
          <p:nvPr/>
        </p:nvCxnSpPr>
        <p:spPr>
          <a:xfrm>
            <a:off x="678757" y="116632"/>
            <a:ext cx="0" cy="118800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60451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i_v_ExplanationSlide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AYOUT_BG_IMAGE_0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" name="ai_v_ExplanationTitle_1_1"/>
          <p:cNvSpPr>
            <a:spLocks noGrp="1"/>
          </p:cNvSpPr>
          <p:nvPr>
            <p:ph type="title"/>
          </p:nvPr>
        </p:nvSpPr>
        <p:spPr>
          <a:xfrm>
            <a:off x="457200" y="185166"/>
            <a:ext cx="8229600" cy="1412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0" tIns="45720" rIns="91440" bIns="45720" anchor="ctr" anchorCtr="0">
            <a:noAutofit/>
          </a:bodyPr>
          <a:lstStyle/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t>Prepare to vote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MessageHeader"/>
          <p:cNvSpPr txBox="1"/>
          <p:nvPr/>
        </p:nvSpPr>
        <p:spPr>
          <a:xfrm>
            <a:off x="630936" y="3840480"/>
            <a:ext cx="12801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800" smtClean="0">
                <a:solidFill>
                  <a:srgbClr val="000000"/>
                </a:solidFill>
                <a:latin typeface="Calibri" panose="020F0502020204030204" pitchFamily="34" charset="0"/>
              </a:rPr>
              <a:t>TXT</a:t>
            </a: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MessageOne"/>
          <p:cNvSpPr/>
          <p:nvPr/>
        </p:nvSpPr>
        <p:spPr>
          <a:xfrm>
            <a:off x="2002536" y="3840480"/>
            <a:ext cx="548640" cy="548640"/>
          </a:xfrm>
          <a:prstGeom prst="ellipse">
            <a:avLst/>
          </a:prstGeom>
          <a:noFill/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/>
          <a:lstStyle/>
          <a:p>
            <a:pPr algn="ctr">
              <a:buClr>
                <a:srgbClr val="000000"/>
              </a:buClr>
            </a:pPr>
            <a:r>
              <a:rPr lang="en-NL" sz="280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MessageTwo"/>
          <p:cNvSpPr/>
          <p:nvPr/>
        </p:nvSpPr>
        <p:spPr>
          <a:xfrm>
            <a:off x="2002536" y="4560570"/>
            <a:ext cx="548640" cy="548640"/>
          </a:xfrm>
          <a:prstGeom prst="ellipse">
            <a:avLst/>
          </a:prstGeom>
          <a:noFill/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/>
          <a:lstStyle/>
          <a:p>
            <a:pPr algn="ctr">
              <a:buClr>
                <a:srgbClr val="000000"/>
              </a:buClr>
            </a:pPr>
            <a:r>
              <a:rPr lang="en-NL" sz="280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MessageExplanationOne"/>
          <p:cNvSpPr txBox="1"/>
          <p:nvPr/>
        </p:nvSpPr>
        <p:spPr>
          <a:xfrm>
            <a:off x="2505456" y="3840480"/>
            <a:ext cx="559612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MessageExplanationTwo"/>
          <p:cNvSpPr txBox="1"/>
          <p:nvPr/>
        </p:nvSpPr>
        <p:spPr>
          <a:xfrm>
            <a:off x="2505456" y="4560570"/>
            <a:ext cx="559612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InternetHeader"/>
          <p:cNvSpPr txBox="1"/>
          <p:nvPr/>
        </p:nvSpPr>
        <p:spPr>
          <a:xfrm>
            <a:off x="630936" y="2119122"/>
            <a:ext cx="12801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800" smtClean="0">
                <a:solidFill>
                  <a:srgbClr val="000000"/>
                </a:solidFill>
                <a:latin typeface="Calibri" panose="020F0502020204030204" pitchFamily="34" charset="0"/>
              </a:rPr>
              <a:t>Internet</a:t>
            </a: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InternetOne"/>
          <p:cNvSpPr/>
          <p:nvPr/>
        </p:nvSpPr>
        <p:spPr>
          <a:xfrm>
            <a:off x="2002536" y="2119122"/>
            <a:ext cx="548640" cy="548640"/>
          </a:xfrm>
          <a:prstGeom prst="ellipse">
            <a:avLst/>
          </a:prstGeom>
          <a:noFill/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/>
          <a:lstStyle/>
          <a:p>
            <a:pPr algn="ctr">
              <a:buClr>
                <a:srgbClr val="000000"/>
              </a:buClr>
            </a:pPr>
            <a:r>
              <a:rPr lang="en-NL" sz="280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InternetTwo"/>
          <p:cNvSpPr/>
          <p:nvPr/>
        </p:nvSpPr>
        <p:spPr>
          <a:xfrm>
            <a:off x="2002536" y="2873502"/>
            <a:ext cx="548640" cy="548640"/>
          </a:xfrm>
          <a:prstGeom prst="ellipse">
            <a:avLst/>
          </a:prstGeom>
          <a:noFill/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/>
          <a:lstStyle/>
          <a:p>
            <a:pPr algn="ctr">
              <a:buClr>
                <a:srgbClr val="000000"/>
              </a:buClr>
            </a:pPr>
            <a:r>
              <a:rPr lang="en-NL" sz="280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InternetExplanationOne"/>
          <p:cNvSpPr txBox="1"/>
          <p:nvPr/>
        </p:nvSpPr>
        <p:spPr>
          <a:xfrm>
            <a:off x="2478024" y="2119122"/>
            <a:ext cx="5623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InternetExplanationTwo"/>
          <p:cNvSpPr txBox="1"/>
          <p:nvPr/>
        </p:nvSpPr>
        <p:spPr>
          <a:xfrm>
            <a:off x="2478024" y="2873502"/>
            <a:ext cx="5623560" cy="54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FooterText"/>
          <p:cNvSpPr txBox="1"/>
          <p:nvPr/>
        </p:nvSpPr>
        <p:spPr>
          <a:xfrm>
            <a:off x="3785616" y="6419088"/>
            <a:ext cx="1581912" cy="2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1100" smtClean="0">
                <a:solidFill>
                  <a:srgbClr val="FFFFFF"/>
                </a:solidFill>
                <a:latin typeface="Calibri" panose="020F0502020204030204" pitchFamily="34" charset="0"/>
              </a:rPr>
              <a:t>Voting is anonymous</a:t>
            </a:r>
            <a:endParaRPr lang="en-US" sz="11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110478"/>
            <a:ext cx="365760" cy="521208"/>
          </a:xfrm>
          <a:prstGeom prst="rect">
            <a:avLst/>
          </a:prstGeom>
        </p:spPr>
      </p:pic>
      <p:sp>
        <p:nvSpPr>
          <p:cNvPr id="24" name="PoweredBy_0"/>
          <p:cNvSpPr txBox="1"/>
          <p:nvPr/>
        </p:nvSpPr>
        <p:spPr>
          <a:xfrm>
            <a:off x="3694176" y="6110478"/>
            <a:ext cx="1755648" cy="30861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6" name="SessionExplanation"/>
          <p:cNvSpPr txBox="1"/>
          <p:nvPr/>
        </p:nvSpPr>
        <p:spPr>
          <a:xfrm>
            <a:off x="203200" y="203200"/>
            <a:ext cx="8737600" cy="6451600"/>
          </a:xfrm>
          <a:prstGeom prst="rect">
            <a:avLst/>
          </a:prstGeom>
          <a:solidFill>
            <a:srgbClr val="FFFFFF">
              <a:alpha val="85000"/>
            </a:srgbClr>
          </a:solidFill>
          <a:ln w="101600" cap="flat" cmpd="thinThick" algn="ctr">
            <a:solidFill>
              <a:srgbClr val="FFFFFF">
                <a:alpha val="64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12800" rIns="812800" rtlCol="0" anchor="ctr" anchorCtr="1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smtClean="0">
                <a:solidFill>
                  <a:srgbClr val="3F4D65"/>
                </a:solidFill>
                <a:latin typeface="Roboto Light"/>
              </a:rPr>
              <a:t>This presentation has been loaded without the ACSInteract add-in.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smtClean="0">
                <a:solidFill>
                  <a:srgbClr val="3F4D65"/>
                </a:solidFill>
                <a:latin typeface="Roboto Light"/>
              </a:rPr>
              <a:t>Want to download the add-in for free? Go to https://acs.sendsteps.com/info.</a:t>
            </a:r>
            <a:endParaRPr lang="en-US" sz="2400" i="1">
              <a:solidFill>
                <a:srgbClr val="3F4D65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871767"/>
      </p:ext>
    </p:extLst>
  </p:cSld>
  <p:clrMapOvr>
    <a:masterClrMapping/>
  </p:clrMapOvr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folien_engl">
  <a:themeElements>
    <a:clrScheme name="Masterfolie_eng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folie_en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sterfolie_eng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_eng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_eng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_eng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_eng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_eng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_eng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_eng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_eng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_eng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_eng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_eng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owerpnt">
  <a:themeElements>
    <a:clrScheme name="">
      <a:dk1>
        <a:srgbClr val="919191"/>
      </a:dk1>
      <a:lt1>
        <a:srgbClr val="FFFFFF"/>
      </a:lt1>
      <a:dk2>
        <a:srgbClr val="00218C"/>
      </a:dk2>
      <a:lt2>
        <a:srgbClr val="FFFF00"/>
      </a:lt2>
      <a:accent1>
        <a:srgbClr val="618FFD"/>
      </a:accent1>
      <a:accent2>
        <a:srgbClr val="00AE00"/>
      </a:accent2>
      <a:accent3>
        <a:srgbClr val="AAABC5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owerp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AFD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rgbClr val="FAFD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owerp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andaardontwerp">
  <a:themeElements>
    <a:clrScheme name="1_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masterfolien_deut</Template>
  <TotalTime>4</TotalTime>
  <Words>2620</Words>
  <Application>Microsoft Office PowerPoint</Application>
  <PresentationFormat>On-screen Show (4:3)</PresentationFormat>
  <Paragraphs>565</Paragraphs>
  <Slides>46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7" baseType="lpstr">
      <vt:lpstr>MS PGothic</vt:lpstr>
      <vt:lpstr>MS PGothic</vt:lpstr>
      <vt:lpstr>Arial</vt:lpstr>
      <vt:lpstr>Calibri</vt:lpstr>
      <vt:lpstr>Calibri Light</vt:lpstr>
      <vt:lpstr>Century Gothic</vt:lpstr>
      <vt:lpstr>Helvetica</vt:lpstr>
      <vt:lpstr>Roboto Light</vt:lpstr>
      <vt:lpstr>Roboto Slab</vt:lpstr>
      <vt:lpstr>Shruti</vt:lpstr>
      <vt:lpstr>Symbol</vt:lpstr>
      <vt:lpstr>Times</vt:lpstr>
      <vt:lpstr>Times New Roman</vt:lpstr>
      <vt:lpstr>Trebuchet MS</vt:lpstr>
      <vt:lpstr>Wingdings</vt:lpstr>
      <vt:lpstr>ヒラギノ角ゴ Pro W3</vt:lpstr>
      <vt:lpstr>1_Larissa</vt:lpstr>
      <vt:lpstr>masterfolien_engl</vt:lpstr>
      <vt:lpstr>1_Powerpnt</vt:lpstr>
      <vt:lpstr>2_Standaardontwerp</vt:lpstr>
      <vt:lpstr>SPSS Chart</vt:lpstr>
      <vt:lpstr>PowerPoint Presentation</vt:lpstr>
      <vt:lpstr>Disclosures</vt:lpstr>
      <vt:lpstr>Content</vt:lpstr>
      <vt:lpstr>Content</vt:lpstr>
      <vt:lpstr>Introduction: MS disease course</vt:lpstr>
      <vt:lpstr>MS pathology: lesion distribution</vt:lpstr>
      <vt:lpstr>Multiple Sclerosis: lesion distribution</vt:lpstr>
      <vt:lpstr>Content</vt:lpstr>
      <vt:lpstr>Prepare to vote</vt:lpstr>
      <vt:lpstr>The MAGNIMS brain MRI protocol for MS diagnosis  does not include....</vt:lpstr>
      <vt:lpstr>The MAGNIMS brain MRI protocol for MS diagnosis  does not include....</vt:lpstr>
      <vt:lpstr>Standardized MRI protocol: brain</vt:lpstr>
      <vt:lpstr>2017 McDonald criteria for MS diagnosis</vt:lpstr>
      <vt:lpstr>2017 McDonald criteria for MS diagnosis</vt:lpstr>
      <vt:lpstr>Serial MRI to establish MRI diagnosis</vt:lpstr>
      <vt:lpstr>DIR image analysis consensus meeting</vt:lpstr>
      <vt:lpstr>PowerPoint Presentation</vt:lpstr>
      <vt:lpstr>PowerPoint Presentation</vt:lpstr>
      <vt:lpstr>Multiple sclerosis: differential diagnosis</vt:lpstr>
      <vt:lpstr>“Central vein sign” for lesion differentiation</vt:lpstr>
      <vt:lpstr>„Central vein sign“: lesion differentiation</vt:lpstr>
      <vt:lpstr>Content</vt:lpstr>
      <vt:lpstr>Predcitive value of brain MRI at disease onset </vt:lpstr>
      <vt:lpstr>2019 MAGNIMS guidelines: diagnosis &amp; prognosis</vt:lpstr>
      <vt:lpstr>Content</vt:lpstr>
      <vt:lpstr>The MAGNIMS guidelines in the pharmacovigilance setting does not include....</vt:lpstr>
      <vt:lpstr>The MAGNIMS guidelines in the pharmacovigilance setting does not include....</vt:lpstr>
      <vt:lpstr>Standardized MRI protocol: brain</vt:lpstr>
      <vt:lpstr>Subclincial Gd-enhancing lesions</vt:lpstr>
      <vt:lpstr>Active T2 lesions</vt:lpstr>
      <vt:lpstr>Smoldering MS lesions</vt:lpstr>
      <vt:lpstr>Active T2 lesions: MR subtraction</vt:lpstr>
      <vt:lpstr>Automated segmentation tools</vt:lpstr>
      <vt:lpstr>Atrophy measurements</vt:lpstr>
      <vt:lpstr>Clinical relevance of atrophy in MS</vt:lpstr>
      <vt:lpstr>Interpretation of atrophy measurements</vt:lpstr>
      <vt:lpstr>Pseudoatrophy during DMT</vt:lpstr>
      <vt:lpstr>Minimize Pseudoatrophy during DMT</vt:lpstr>
      <vt:lpstr>MRT methods for neuroprotection/remyelinisation</vt:lpstr>
      <vt:lpstr>MT – Physics and biophysics: the‘two-pool  model’</vt:lpstr>
      <vt:lpstr>MT – Physics and biophysics: the‘two-pool  model’</vt:lpstr>
      <vt:lpstr>MT – Physics and biophysics: the‘two-pool  model’</vt:lpstr>
      <vt:lpstr>MS: T1 hypointense Läsionen</vt:lpstr>
      <vt:lpstr>Diffusion tensor imaging (DTI)</vt:lpstr>
      <vt:lpstr>2019 MAGNIMS guidelines: pharmacovigilance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m.wattjes</dc:creator>
  <cp:lastModifiedBy>user</cp:lastModifiedBy>
  <cp:revision>197</cp:revision>
  <dcterms:created xsi:type="dcterms:W3CDTF">2017-11-09T20:15:07Z</dcterms:created>
  <dcterms:modified xsi:type="dcterms:W3CDTF">2019-09-11T05:12:31Z</dcterms:modified>
</cp:coreProperties>
</file>